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  <p:sldMasterId id="2147483721" r:id="rId4"/>
  </p:sldMasterIdLst>
  <p:notesMasterIdLst>
    <p:notesMasterId r:id="rId40"/>
  </p:notesMasterIdLst>
  <p:handoutMasterIdLst>
    <p:handoutMasterId r:id="rId41"/>
  </p:handoutMasterIdLst>
  <p:sldIdLst>
    <p:sldId id="422" r:id="rId5"/>
    <p:sldId id="259" r:id="rId6"/>
    <p:sldId id="344" r:id="rId7"/>
    <p:sldId id="414" r:id="rId8"/>
    <p:sldId id="346" r:id="rId9"/>
    <p:sldId id="415" r:id="rId10"/>
    <p:sldId id="416" r:id="rId11"/>
    <p:sldId id="417" r:id="rId12"/>
    <p:sldId id="418" r:id="rId13"/>
    <p:sldId id="423" r:id="rId14"/>
    <p:sldId id="424" r:id="rId15"/>
    <p:sldId id="386" r:id="rId16"/>
    <p:sldId id="426" r:id="rId17"/>
    <p:sldId id="388" r:id="rId18"/>
    <p:sldId id="389" r:id="rId19"/>
    <p:sldId id="390" r:id="rId20"/>
    <p:sldId id="391" r:id="rId21"/>
    <p:sldId id="427" r:id="rId22"/>
    <p:sldId id="428" r:id="rId23"/>
    <p:sldId id="392" r:id="rId24"/>
    <p:sldId id="394" r:id="rId25"/>
    <p:sldId id="393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19" r:id="rId37"/>
    <p:sldId id="406" r:id="rId38"/>
    <p:sldId id="421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1830" autoAdjust="0"/>
  </p:normalViewPr>
  <p:slideViewPr>
    <p:cSldViewPr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0211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3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56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zdroje@fss.muni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zancov@fss.muni.cz" TargetMode="External"/><Relationship Id="rId4" Type="http://schemas.openxmlformats.org/officeDocument/2006/relationships/hyperlink" Target="mailto:jkriz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219" y="1844824"/>
            <a:ext cx="8929687" cy="1584325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ZUR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uk-UA" altLang="cs-CZ" sz="3000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 Mgr. Jan Kříž</a:t>
            </a:r>
            <a:endParaRPr lang="cs-CZ" altLang="cs-CZ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Mgr. Dana Mazancová, </a:t>
            </a:r>
            <a:r>
              <a:rPr lang="cs-CZ" altLang="cs-CZ" sz="2800" b="1" dirty="0" err="1" smtClean="0">
                <a:solidFill>
                  <a:schemeClr val="bg1"/>
                </a:solidFill>
                <a:latin typeface="Calibri" pitchFamily="34" charset="0"/>
              </a:rPr>
              <a:t>DiS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094288" y="5976938"/>
            <a:ext cx="3743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Brno,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15.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prosince 2016</a:t>
            </a:r>
            <a:endParaRPr lang="cs-CZ" alt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3000" dirty="0" smtClean="0"/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667625" cy="578486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99592" y="3284984"/>
            <a:ext cx="6552728" cy="78581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19872" y="41972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>
                <a:solidFill>
                  <a:srgbClr val="CC3300"/>
                </a:solidFill>
              </a:rPr>
              <a:t>Zadání </a:t>
            </a:r>
            <a:r>
              <a:rPr lang="cs-CZ" altLang="cs-CZ" b="1" dirty="0" smtClean="0">
                <a:solidFill>
                  <a:srgbClr val="CC3300"/>
                </a:solidFill>
              </a:rPr>
              <a:t>údajů o časopisu/knize (titul, téma nebo ISSN/ISBN)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3000" dirty="0" smtClean="0"/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7541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15816" y="2967495"/>
            <a:ext cx="3744416" cy="103756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58000" y="3140277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solidFill>
                  <a:srgbClr val="CC3300"/>
                </a:solidFill>
              </a:rPr>
              <a:t>Seznam vyhledaných výsledků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6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508000"/>
          </a:xfrm>
        </p:spPr>
        <p:txBody>
          <a:bodyPr/>
          <a:lstStyle/>
          <a:p>
            <a:r>
              <a:rPr lang="cs-CZ" altLang="cs-CZ" sz="3000" dirty="0" smtClean="0"/>
              <a:t>Seznam dostupných časopisů a knih na MU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836712"/>
            <a:ext cx="8267700" cy="6021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40152" y="55172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solidFill>
                  <a:srgbClr val="CC3300"/>
                </a:solidFill>
              </a:rPr>
              <a:t>Plné texty časopisu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642937"/>
          </a:xfrm>
        </p:spPr>
        <p:txBody>
          <a:bodyPr/>
          <a:lstStyle/>
          <a:p>
            <a:r>
              <a:rPr lang="cs-CZ" altLang="cs-CZ" sz="3200" dirty="0" smtClean="0"/>
              <a:t>Seznam dostupných časopisů a knih na MU–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630"/>
            <a:ext cx="9144000" cy="57723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331640" y="1196974"/>
            <a:ext cx="4824536" cy="9358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4149080"/>
            <a:ext cx="1728192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11760" y="5805264"/>
            <a:ext cx="3600400" cy="556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33375"/>
            <a:ext cx="8358187" cy="1214438"/>
          </a:xfrm>
        </p:spPr>
        <p:txBody>
          <a:bodyPr/>
          <a:lstStyle/>
          <a:p>
            <a:r>
              <a:rPr lang="cs-CZ" altLang="cs-CZ" sz="3200" dirty="0" smtClean="0"/>
              <a:t>Seznam dostupných časopisů a knih  na MU - ukázka kniha - </a:t>
            </a:r>
            <a:r>
              <a:rPr lang="cs-CZ" altLang="cs-CZ" sz="3200" dirty="0" err="1" smtClean="0"/>
              <a:t>prolinkování</a:t>
            </a:r>
            <a:r>
              <a:rPr lang="cs-CZ" altLang="cs-CZ" sz="3200" dirty="0" smtClean="0"/>
              <a:t> do databáze EBSCO </a:t>
            </a:r>
            <a:r>
              <a:rPr lang="cs-CZ" altLang="cs-CZ" sz="3200" dirty="0" err="1" smtClean="0"/>
              <a:t>eBook</a:t>
            </a:r>
            <a:r>
              <a:rPr lang="cs-CZ" altLang="cs-CZ" sz="3200" dirty="0" smtClean="0"/>
              <a:t> AC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2468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8097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dirty="0" smtClean="0">
                <a:latin typeface="Calibri" pitchFamily="34" charset="0"/>
              </a:rPr>
              <a:t>Multioborová kolekce e-</a:t>
            </a:r>
            <a:r>
              <a:rPr lang="cs-CZ" altLang="cs-CZ" dirty="0" err="1" smtClean="0">
                <a:latin typeface="Calibri" pitchFamily="34" charset="0"/>
              </a:rPr>
              <a:t>books</a:t>
            </a:r>
            <a:r>
              <a:rPr lang="cs-CZ" altLang="cs-CZ" dirty="0" smtClean="0">
                <a:latin typeface="Calibri" pitchFamily="34" charset="0"/>
              </a:rPr>
              <a:t> pro MU na rok 2016</a:t>
            </a:r>
          </a:p>
          <a:p>
            <a:pPr lvl="1"/>
            <a:r>
              <a:rPr lang="cs-CZ" altLang="cs-CZ" sz="3000" b="1" dirty="0" smtClean="0">
                <a:latin typeface="Calibri" pitchFamily="34" charset="0"/>
              </a:rPr>
              <a:t>Více než 140.000 e-knih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itchFamily="34" charset="0"/>
              </a:rPr>
              <a:t>db</a:t>
            </a:r>
            <a:r>
              <a:rPr lang="cs-CZ" altLang="cs-CZ" sz="3000" dirty="0" smtClean="0">
                <a:latin typeface="Calibri" pitchFamily="34" charset="0"/>
              </a:rPr>
              <a:t> EBSCO)</a:t>
            </a:r>
          </a:p>
          <a:p>
            <a:pPr lvl="1"/>
            <a:r>
              <a:rPr lang="cs-CZ" altLang="cs-CZ" sz="3000" dirty="0" err="1" smtClean="0">
                <a:latin typeface="Calibri" pitchFamily="34" charset="0"/>
              </a:rPr>
              <a:t>Offline</a:t>
            </a:r>
            <a:r>
              <a:rPr lang="cs-CZ" altLang="cs-CZ" sz="3000" dirty="0" smtClean="0">
                <a:latin typeface="Calibri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itchFamily="34" charset="0"/>
              </a:rPr>
              <a:t>Editions</a:t>
            </a:r>
            <a:endParaRPr lang="cs-CZ" altLang="cs-CZ" sz="3000" dirty="0" smtClean="0">
              <a:latin typeface="Calibri" pitchFamily="34" charset="0"/>
            </a:endParaRP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Import do Citace.com a </a:t>
            </a:r>
            <a:r>
              <a:rPr lang="cs-CZ" altLang="cs-CZ" sz="3000" dirty="0" err="1" smtClean="0">
                <a:latin typeface="Calibri" pitchFamily="34" charset="0"/>
              </a:rPr>
              <a:t>EndNote</a:t>
            </a:r>
            <a:r>
              <a:rPr lang="cs-CZ" altLang="cs-CZ" sz="3000" dirty="0" smtClean="0">
                <a:latin typeface="Calibri" pitchFamily="34" charset="0"/>
              </a:rPr>
              <a:t> Web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74866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7938"/>
            <a:ext cx="155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Obrázek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019425"/>
            <a:ext cx="1162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667625" y="3019425"/>
            <a:ext cx="1476375" cy="3838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1017588"/>
            <a:ext cx="2195513" cy="3275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7486650" cy="5810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2467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7938"/>
            <a:ext cx="155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1017588"/>
            <a:ext cx="2195513" cy="611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92696"/>
            <a:ext cx="8905875" cy="53721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7164289" y="1052736"/>
            <a:ext cx="115212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3162722"/>
            <a:ext cx="1152128" cy="16344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412776"/>
            <a:ext cx="8568952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kontrola úkolů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</a:t>
            </a:r>
            <a:r>
              <a:rPr lang="cs-CZ" altLang="cs-CZ" sz="2500" dirty="0" smtClean="0"/>
              <a:t>nástroje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l</a:t>
            </a:r>
            <a:r>
              <a:rPr lang="cs-CZ" altLang="cs-CZ" sz="2500" dirty="0" smtClean="0"/>
              <a:t>icencované databáze elektronických knih</a:t>
            </a:r>
          </a:p>
          <a:p>
            <a:pPr marL="800100" lvl="1" indent="-342900">
              <a:lnSpc>
                <a:spcPct val="150000"/>
              </a:lnSpc>
            </a:pP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1440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85"/>
            <a:ext cx="9144000" cy="484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3421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dirty="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Seznam dostupných časopisů a knih na MU </a:t>
            </a:r>
            <a:r>
              <a:rPr lang="cs-CZ" altLang="cs-CZ" sz="2800" dirty="0" smtClean="0">
                <a:latin typeface="Calibri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EBSCO Full Text </a:t>
            </a:r>
            <a:r>
              <a:rPr lang="cs-CZ" altLang="cs-CZ" sz="2800" b="1" dirty="0" err="1" smtClean="0">
                <a:latin typeface="Calibri" pitchFamily="34" charset="0"/>
              </a:rPr>
              <a:t>Finder</a:t>
            </a:r>
            <a:r>
              <a:rPr lang="cs-CZ" altLang="cs-CZ" sz="2800" b="1" dirty="0" smtClean="0">
                <a:latin typeface="Calibri" pitchFamily="34" charset="0"/>
              </a:rPr>
              <a:t> </a:t>
            </a:r>
            <a:r>
              <a:rPr lang="cs-CZ" altLang="cs-CZ" sz="2800" dirty="0" smtClean="0">
                <a:latin typeface="Calibri" pitchFamily="34" charset="0"/>
              </a:rPr>
              <a:t>– umožňuje </a:t>
            </a:r>
            <a:r>
              <a:rPr lang="cs-CZ" altLang="cs-CZ" sz="2800" dirty="0" err="1" smtClean="0">
                <a:latin typeface="Calibri" pitchFamily="34" charset="0"/>
              </a:rPr>
              <a:t>prolinkování</a:t>
            </a:r>
            <a:r>
              <a:rPr lang="cs-CZ" altLang="cs-CZ" sz="2800" dirty="0" smtClean="0">
                <a:latin typeface="Calibri" pitchFamily="34" charset="0"/>
              </a:rPr>
              <a:t>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lvl="1">
              <a:buFont typeface="Wingdings" pitchFamily="2" charset="2"/>
              <a:buNone/>
            </a:pPr>
            <a:endParaRPr lang="cs-CZ" altLang="cs-CZ" i="1" dirty="0" smtClean="0"/>
          </a:p>
          <a:p>
            <a:pPr lvl="1">
              <a:buFont typeface="Wingdings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smtClean="0">
                <a:latin typeface="Calibri" pitchFamily="34" charset="0"/>
              </a:rPr>
              <a:t>EBSCO </a:t>
            </a:r>
            <a:r>
              <a:rPr lang="cs-CZ" altLang="cs-CZ" sz="2600" b="1" dirty="0" err="1" smtClean="0">
                <a:latin typeface="Calibri" pitchFamily="34" charset="0"/>
              </a:rPr>
              <a:t>eBook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Academic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Collection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Multioborová databáze, více jak 140.000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Taylor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en-US" altLang="cs-CZ" sz="2600" b="1" dirty="0" smtClean="0">
                <a:latin typeface="Calibri" pitchFamily="34" charset="0"/>
              </a:rPr>
              <a:t>&amp;</a:t>
            </a:r>
            <a:r>
              <a:rPr lang="cs-CZ" altLang="cs-CZ" sz="2600" b="1" dirty="0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Sage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Knowledge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itchFamily="34" charset="0"/>
              </a:rPr>
              <a:t>Sage</a:t>
            </a:r>
            <a:r>
              <a:rPr lang="cs-CZ" altLang="cs-CZ" sz="2600" dirty="0" smtClean="0">
                <a:latin typeface="Calibri" pitchFamily="34" charset="0"/>
              </a:rPr>
              <a:t> </a:t>
            </a:r>
            <a:r>
              <a:rPr lang="cs-CZ" altLang="cs-CZ" sz="2600" dirty="0" err="1" smtClean="0">
                <a:latin typeface="Calibri" pitchFamily="34" charset="0"/>
              </a:rPr>
              <a:t>Publications</a:t>
            </a:r>
            <a:endParaRPr lang="cs-CZ" altLang="cs-CZ" sz="2600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Gale Virtual Reference Library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smtClean="0"/>
          </a:p>
          <a:p>
            <a:pPr lvl="1">
              <a:buFont typeface="Wingdings" pitchFamily="2" charset="2"/>
              <a:buNone/>
            </a:pPr>
            <a:endParaRPr lang="cs-CZ" altLang="cs-CZ" sz="2200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smtClean="0"/>
          </a:p>
          <a:p>
            <a:pPr lvl="1"/>
            <a:endParaRPr lang="cs-CZ" altLang="cs-CZ" sz="22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altLang="cs-CZ" sz="3200" dirty="0" smtClean="0"/>
              <a:t> STEINEROVÁ, Jela; GREŠKOVÁ, Mirka; ILAVSKÁ, Jana. </a:t>
            </a:r>
            <a:r>
              <a:rPr lang="cs-CZ" altLang="cs-CZ" sz="3200" i="1" dirty="0" err="1" smtClean="0"/>
              <a:t>Informačné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stratégie</a:t>
            </a:r>
            <a:r>
              <a:rPr lang="cs-CZ" altLang="cs-CZ" sz="3200" i="1" dirty="0" smtClean="0"/>
              <a:t> v </a:t>
            </a:r>
            <a:r>
              <a:rPr lang="cs-CZ" altLang="cs-CZ" sz="3200" i="1" dirty="0" err="1" smtClean="0"/>
              <a:t>elektronickom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prostredí</a:t>
            </a:r>
            <a:r>
              <a:rPr lang="cs-CZ" altLang="cs-CZ" sz="3200" dirty="0" smtClean="0"/>
              <a:t>. 1. </a:t>
            </a:r>
            <a:r>
              <a:rPr lang="cs-CZ" altLang="cs-CZ" sz="3200" dirty="0" err="1" smtClean="0"/>
              <a:t>vyd</a:t>
            </a:r>
            <a:r>
              <a:rPr lang="cs-CZ" altLang="cs-CZ" sz="3200" dirty="0" smtClean="0"/>
              <a:t>. Bratislava: Univerzita Komenského v Bratislavě, 2010, 190 s. ISBN 9788022328487.</a:t>
            </a:r>
            <a:endParaRPr lang="cs-CZ" altLang="cs-CZ" sz="3200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7771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[cit. 22-10-2013].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19675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cs-CZ" altLang="cs-CZ" sz="4000" b="1" dirty="0" smtClean="0">
                <a:solidFill>
                  <a:srgbClr val="111111"/>
                </a:solidFill>
                <a:latin typeface="Calibri" pitchFamily="34" charset="0"/>
              </a:rPr>
              <a:t>Děkuj</a:t>
            </a:r>
            <a:r>
              <a:rPr lang="en-US" altLang="cs-CZ" sz="4000" b="1" dirty="0" err="1" smtClean="0">
                <a:solidFill>
                  <a:srgbClr val="111111"/>
                </a:solidFill>
                <a:latin typeface="Calibri" pitchFamily="34" charset="0"/>
              </a:rPr>
              <a:t>eme</a:t>
            </a:r>
            <a:r>
              <a:rPr lang="cs-CZ" altLang="cs-CZ" sz="4000" b="1" dirty="0" smtClean="0">
                <a:solidFill>
                  <a:srgbClr val="111111"/>
                </a:solidFill>
                <a:latin typeface="Calibri" pitchFamily="34" charset="0"/>
              </a:rPr>
              <a:t> </a:t>
            </a:r>
            <a:r>
              <a:rPr lang="cs-CZ" altLang="cs-CZ" sz="4000" b="1" dirty="0" smtClean="0">
                <a:solidFill>
                  <a:srgbClr val="111111"/>
                </a:solidFill>
                <a:latin typeface="Calibri" pitchFamily="34" charset="0"/>
              </a:rPr>
              <a:t>Vám za pozornost</a:t>
            </a:r>
            <a:endParaRPr lang="en-US" altLang="cs-CZ" sz="4000" b="1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267744" y="1978504"/>
            <a:ext cx="49291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3500" b="1" dirty="0" smtClean="0">
                <a:solidFill>
                  <a:srgbClr val="111111"/>
                </a:solidFill>
                <a:latin typeface="Calibri" pitchFamily="34" charset="0"/>
                <a:hlinkClick r:id="rId3"/>
              </a:rPr>
              <a:t>infozdroje@fss.muni.cz</a:t>
            </a:r>
            <a:endParaRPr lang="cs-CZ" altLang="cs-CZ" sz="350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2699792" y="2996952"/>
            <a:ext cx="35433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Jan Kříž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jkriz</a:t>
            </a:r>
            <a:r>
              <a:rPr lang="en-US" altLang="cs-CZ" sz="2800" b="1" dirty="0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@fss.muni.cz</a:t>
            </a:r>
            <a:endParaRPr lang="en-US" altLang="cs-CZ" sz="2800" b="1" dirty="0" smtClean="0">
              <a:solidFill>
                <a:srgbClr val="111111"/>
              </a:solidFill>
              <a:latin typeface="Calibri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cs-CZ" sz="2800" b="1" dirty="0" smtClean="0">
              <a:solidFill>
                <a:srgbClr val="111111"/>
              </a:solidFill>
              <a:latin typeface="Calibri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Dana </a:t>
            </a: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Mazancová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mazancov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@</a:t>
            </a: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Na základě jednoho vyhledávacího  dotazu umožňuje prohledávat více zdrojů současně v rámci 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4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348880"/>
            <a:ext cx="8568952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dostupných zdrojů</a:t>
            </a:r>
          </a:p>
          <a:p>
            <a:pPr lvl="1"/>
            <a:endParaRPr lang="cs-CZ" altLang="cs-CZ" sz="30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Obsahuje 76 zdrojů (EBSCO, 2015)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Umožňuje zjistit, zda má MU přístup k elektronické verzi zadaného časopisu nebo knihy</a:t>
            </a:r>
          </a:p>
          <a:p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277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559</Words>
  <Application>Microsoft Office PowerPoint</Application>
  <PresentationFormat>Předvádění na obrazovce (4:3)</PresentationFormat>
  <Paragraphs>132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4_Motiv systému Office</vt:lpstr>
      <vt:lpstr>5_Motiv systému Office</vt:lpstr>
      <vt:lpstr> Základy práce s informačními zdroji pro bc. studenty ZUR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MU– ukázka kniha</vt:lpstr>
      <vt:lpstr>Seznam dostupných časopisů a knih  na MU - ukázka kniha - prolinkování do databáze EBSCO eBook AC</vt:lpstr>
      <vt:lpstr>Elektronické knihy</vt:lpstr>
      <vt:lpstr>EBSCO eBook Academic Collection </vt:lpstr>
      <vt:lpstr>Prezentace aplikace PowerPoint</vt:lpstr>
      <vt:lpstr>Prezentace aplikace PowerPoint</vt:lpstr>
      <vt:lpstr>Prezentace aplikace PowerPoint</vt:lpstr>
      <vt:lpstr>Výpůjčka e-knih - Adobe Digital Editions</vt:lpstr>
      <vt:lpstr>Adobe Digital Editions</vt:lpstr>
      <vt:lpstr>Adobe Digital Editions - otevřená kniha</vt:lpstr>
      <vt:lpstr>Taylor &amp; Francis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147</cp:revision>
  <cp:lastPrinted>2015-10-27T10:38:28Z</cp:lastPrinted>
  <dcterms:created xsi:type="dcterms:W3CDTF">2015-08-18T07:57:33Z</dcterms:created>
  <dcterms:modified xsi:type="dcterms:W3CDTF">2016-12-14T10:39:46Z</dcterms:modified>
</cp:coreProperties>
</file>