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</p:sldIdLst>
  <p:sldSz cx="9144000" cy="5143500" type="screen16x9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3" autoAdjust="0"/>
    <p:restoredTop sz="94618" autoAdjust="0"/>
  </p:normalViewPr>
  <p:slideViewPr>
    <p:cSldViewPr snapToGrid="0">
      <p:cViewPr varScale="1">
        <p:scale>
          <a:sx n="98" d="100"/>
          <a:sy n="98" d="100"/>
        </p:scale>
        <p:origin x="-120" y="-328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17" y="0"/>
            <a:ext cx="294428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17" y="9434830"/>
            <a:ext cx="294428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645" y="0"/>
            <a:ext cx="294428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106"/>
            <a:ext cx="294428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645" y="9433106"/>
            <a:ext cx="294428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5044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fojtova@muni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4686300"/>
            <a:ext cx="6314536" cy="342900"/>
          </a:xfrm>
        </p:spPr>
        <p:txBody>
          <a:bodyPr/>
          <a:lstStyle/>
          <a:p>
            <a:r>
              <a:rPr lang="cs-CZ" altLang="cs-CZ" dirty="0" smtClean="0"/>
              <a:t>Tiskový odbor MU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7999" y="4686300"/>
            <a:ext cx="1833113" cy="3429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9666" y="1374085"/>
            <a:ext cx="7518400" cy="1997869"/>
          </a:xfrm>
        </p:spPr>
        <p:txBody>
          <a:bodyPr/>
          <a:lstStyle/>
          <a:p>
            <a:r>
              <a:rPr lang="cs-CZ" sz="4000" b="0" dirty="0">
                <a:latin typeface="Lucida Sans Unicode" charset="0"/>
              </a:rPr>
              <a:t>Tiskový mluvčí</a:t>
            </a:r>
            <a:br>
              <a:rPr lang="cs-CZ" sz="4000" b="0" dirty="0">
                <a:latin typeface="Lucida Sans Unicode" charset="0"/>
              </a:rPr>
            </a:br>
            <a:r>
              <a:rPr lang="cs-CZ" sz="4000" b="0" dirty="0">
                <a:latin typeface="Lucida Sans Unicode" charset="0"/>
              </a:rPr>
              <a:t>ZUR </a:t>
            </a:r>
            <a:r>
              <a:rPr lang="cs-CZ" sz="4000" b="0" dirty="0" smtClean="0">
                <a:latin typeface="Lucida Sans Unicode" charset="0"/>
              </a:rPr>
              <a:t>295 </a:t>
            </a:r>
            <a:br>
              <a:rPr lang="cs-CZ" sz="4000" b="0" dirty="0" smtClean="0">
                <a:latin typeface="Lucida Sans Unicode" charset="0"/>
              </a:rPr>
            </a:br>
            <a:r>
              <a:rPr lang="cs-CZ" sz="4000" b="0" dirty="0" smtClean="0">
                <a:latin typeface="Lucida Sans Unicode" charset="0"/>
              </a:rPr>
              <a:t>seminární skupina: úterý </a:t>
            </a:r>
            <a:endParaRPr lang="cs-CZ" altLang="cs-CZ" sz="4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cs-CZ" dirty="0">
                <a:latin typeface="Tahoma" charset="0"/>
                <a:cs typeface="Lucida Sans Unicode" charset="0"/>
              </a:rPr>
              <a:t>Bednář, Vojtěch. </a:t>
            </a:r>
            <a:r>
              <a:rPr lang="cs-CZ" i="1" dirty="0">
                <a:latin typeface="Tahoma" charset="0"/>
                <a:cs typeface="Lucida Sans Unicode" charset="0"/>
              </a:rPr>
              <a:t>Krizová komunikace s médii</a:t>
            </a:r>
            <a:r>
              <a:rPr lang="cs-CZ" dirty="0">
                <a:latin typeface="Tahoma" charset="0"/>
                <a:cs typeface="Lucida Sans Unicode" charset="0"/>
              </a:rPr>
              <a:t>. </a:t>
            </a:r>
            <a:r>
              <a:rPr lang="cs-CZ" dirty="0" err="1">
                <a:latin typeface="Tahoma" charset="0"/>
                <a:cs typeface="Lucida Sans Unicode" charset="0"/>
              </a:rPr>
              <a:t>Grada</a:t>
            </a:r>
            <a:r>
              <a:rPr lang="cs-CZ" dirty="0">
                <a:latin typeface="Tahoma" charset="0"/>
                <a:cs typeface="Lucida Sans Unicode" charset="0"/>
              </a:rPr>
              <a:t> </a:t>
            </a:r>
            <a:r>
              <a:rPr lang="cs-CZ" dirty="0" err="1">
                <a:latin typeface="Tahoma" charset="0"/>
                <a:cs typeface="Lucida Sans Unicode" charset="0"/>
              </a:rPr>
              <a:t>Publishing</a:t>
            </a:r>
            <a:r>
              <a:rPr lang="cs-CZ" dirty="0">
                <a:latin typeface="Tahoma" charset="0"/>
                <a:cs typeface="Lucida Sans Unicode" charset="0"/>
              </a:rPr>
              <a:t>. Praha 2012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err="1">
                <a:latin typeface="Tahoma" charset="0"/>
                <a:cs typeface="Lucida Sans Unicode" charset="0"/>
              </a:rPr>
              <a:t>Ftorek</a:t>
            </a:r>
            <a:r>
              <a:rPr lang="cs-CZ" dirty="0">
                <a:latin typeface="Tahoma" charset="0"/>
                <a:cs typeface="Lucida Sans Unicode" charset="0"/>
              </a:rPr>
              <a:t>, Jozef. </a:t>
            </a:r>
            <a:r>
              <a:rPr lang="cs-CZ" i="1" dirty="0">
                <a:latin typeface="Tahoma" charset="0"/>
                <a:cs typeface="Lucida Sans Unicode" charset="0"/>
              </a:rPr>
              <a:t>Public relations jako ovlivňování mínění</a:t>
            </a:r>
            <a:r>
              <a:rPr lang="cs-CZ" dirty="0">
                <a:latin typeface="Tahoma" charset="0"/>
                <a:cs typeface="Lucida Sans Unicode" charset="0"/>
              </a:rPr>
              <a:t>. </a:t>
            </a:r>
            <a:r>
              <a:rPr lang="cs-CZ" dirty="0" err="1">
                <a:latin typeface="Tahoma" charset="0"/>
                <a:cs typeface="Lucida Sans Unicode" charset="0"/>
              </a:rPr>
              <a:t>Grada</a:t>
            </a:r>
            <a:r>
              <a:rPr lang="cs-CZ" dirty="0">
                <a:latin typeface="Tahoma" charset="0"/>
                <a:cs typeface="Lucida Sans Unicode" charset="0"/>
              </a:rPr>
              <a:t> </a:t>
            </a:r>
            <a:r>
              <a:rPr lang="cs-CZ" dirty="0" err="1">
                <a:latin typeface="Tahoma" charset="0"/>
                <a:cs typeface="Lucida Sans Unicode" charset="0"/>
              </a:rPr>
              <a:t>Publishing</a:t>
            </a:r>
            <a:r>
              <a:rPr lang="cs-CZ" dirty="0">
                <a:latin typeface="Tahoma" charset="0"/>
                <a:cs typeface="Lucida Sans Unicode" charset="0"/>
              </a:rPr>
              <a:t>. Praha 2012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err="1">
                <a:latin typeface="Tahoma" charset="0"/>
                <a:cs typeface="Lucida Sans Unicode" charset="0"/>
              </a:rPr>
              <a:t>L´Etang</a:t>
            </a:r>
            <a:r>
              <a:rPr lang="cs-CZ" dirty="0">
                <a:latin typeface="Tahoma" charset="0"/>
                <a:cs typeface="Lucida Sans Unicode" charset="0"/>
              </a:rPr>
              <a:t>, </a:t>
            </a:r>
            <a:r>
              <a:rPr lang="cs-CZ" dirty="0" err="1">
                <a:latin typeface="Tahoma" charset="0"/>
                <a:cs typeface="Lucida Sans Unicode" charset="0"/>
              </a:rPr>
              <a:t>Jacquie</a:t>
            </a:r>
            <a:r>
              <a:rPr lang="cs-CZ" dirty="0">
                <a:latin typeface="Tahoma" charset="0"/>
                <a:cs typeface="Lucida Sans Unicode" charset="0"/>
              </a:rPr>
              <a:t>. </a:t>
            </a:r>
            <a:r>
              <a:rPr lang="cs-CZ" i="1" dirty="0">
                <a:latin typeface="Tahoma" charset="0"/>
                <a:cs typeface="Lucida Sans Unicode" charset="0"/>
              </a:rPr>
              <a:t>Public relations</a:t>
            </a:r>
            <a:r>
              <a:rPr lang="cs-CZ" dirty="0">
                <a:latin typeface="Tahoma" charset="0"/>
                <a:cs typeface="Lucida Sans Unicode" charset="0"/>
              </a:rPr>
              <a:t>. Portál. Praha 2009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err="1">
                <a:latin typeface="Tahoma" charset="0"/>
                <a:cs typeface="Lucida Sans Unicode" charset="0"/>
              </a:rPr>
              <a:t>Tomadl</a:t>
            </a:r>
            <a:r>
              <a:rPr lang="cs-CZ" dirty="0">
                <a:latin typeface="Tahoma" charset="0"/>
                <a:cs typeface="Lucida Sans Unicode" charset="0"/>
              </a:rPr>
              <a:t>, Jan. </a:t>
            </a:r>
            <a:r>
              <a:rPr lang="cs-CZ" i="1" dirty="0">
                <a:latin typeface="Tahoma" charset="0"/>
                <a:cs typeface="Lucida Sans Unicode" charset="0"/>
              </a:rPr>
              <a:t>Jak účinně oslovit média</a:t>
            </a:r>
            <a:r>
              <a:rPr lang="cs-CZ" dirty="0">
                <a:latin typeface="Tahoma" charset="0"/>
                <a:cs typeface="Lucida Sans Unicode" charset="0"/>
              </a:rPr>
              <a:t>. </a:t>
            </a:r>
            <a:r>
              <a:rPr lang="cs-CZ" dirty="0" err="1">
                <a:latin typeface="Tahoma" charset="0"/>
                <a:cs typeface="Lucida Sans Unicode" charset="0"/>
              </a:rPr>
              <a:t>Computer</a:t>
            </a:r>
            <a:r>
              <a:rPr lang="cs-CZ" dirty="0">
                <a:latin typeface="Tahoma" charset="0"/>
                <a:cs typeface="Lucida Sans Unicode" charset="0"/>
              </a:rPr>
              <a:t> </a:t>
            </a:r>
            <a:r>
              <a:rPr lang="cs-CZ" dirty="0" err="1">
                <a:latin typeface="Tahoma" charset="0"/>
                <a:cs typeface="Lucida Sans Unicode" charset="0"/>
              </a:rPr>
              <a:t>Press</a:t>
            </a:r>
            <a:r>
              <a:rPr lang="cs-CZ" dirty="0">
                <a:latin typeface="Tahoma" charset="0"/>
                <a:cs typeface="Lucida Sans Unicode" charset="0"/>
              </a:rPr>
              <a:t>. Brno 2011</a:t>
            </a:r>
          </a:p>
          <a:p>
            <a:pPr>
              <a:buFont typeface="Arial" charset="0"/>
              <a:buChar char="•"/>
              <a:defRPr/>
            </a:pPr>
            <a:r>
              <a:rPr lang="cs-CZ" dirty="0">
                <a:latin typeface="Tahoma" charset="0"/>
                <a:cs typeface="Lucida Sans Unicode" charset="0"/>
              </a:rPr>
              <a:t>Věrčák, Vladimír – </a:t>
            </a:r>
            <a:r>
              <a:rPr lang="cs-CZ" dirty="0" err="1">
                <a:latin typeface="Tahoma" charset="0"/>
                <a:cs typeface="Lucida Sans Unicode" charset="0"/>
              </a:rPr>
              <a:t>Girgašová</a:t>
            </a:r>
            <a:r>
              <a:rPr lang="cs-CZ" dirty="0">
                <a:latin typeface="Tahoma" charset="0"/>
                <a:cs typeface="Lucida Sans Unicode" charset="0"/>
              </a:rPr>
              <a:t>, Jana – </a:t>
            </a:r>
            <a:r>
              <a:rPr lang="cs-CZ" dirty="0" err="1">
                <a:latin typeface="Tahoma" charset="0"/>
                <a:cs typeface="Lucida Sans Unicode" charset="0"/>
              </a:rPr>
              <a:t>Liškařová</a:t>
            </a:r>
            <a:r>
              <a:rPr lang="cs-CZ" dirty="0">
                <a:latin typeface="Tahoma" charset="0"/>
                <a:cs typeface="Lucida Sans Unicode" charset="0"/>
              </a:rPr>
              <a:t>, Renata. </a:t>
            </a:r>
            <a:r>
              <a:rPr lang="cs-CZ" i="1" dirty="0">
                <a:latin typeface="Tahoma" charset="0"/>
                <a:cs typeface="Lucida Sans Unicode" charset="0"/>
              </a:rPr>
              <a:t>Media Relations není manipulace. </a:t>
            </a:r>
            <a:r>
              <a:rPr lang="cs-CZ" dirty="0" err="1">
                <a:latin typeface="Tahoma" charset="0"/>
                <a:cs typeface="Lucida Sans Unicode" charset="0"/>
              </a:rPr>
              <a:t>Ekopress</a:t>
            </a:r>
            <a:r>
              <a:rPr lang="cs-CZ" dirty="0">
                <a:latin typeface="Tahoma" charset="0"/>
                <a:cs typeface="Lucida Sans Unicode" charset="0"/>
              </a:rPr>
              <a:t>. Praha 2004          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2460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dirty="0">
                <a:latin typeface="Tahoma" charset="0"/>
                <a:cs typeface="Lucida Sans Unicode" charset="0"/>
              </a:rPr>
              <a:t>Tereza Fojtová </a:t>
            </a:r>
          </a:p>
          <a:p>
            <a:pPr marL="0" indent="0">
              <a:buNone/>
              <a:defRPr/>
            </a:pPr>
            <a:r>
              <a:rPr lang="cs-CZ" dirty="0">
                <a:latin typeface="Tahoma" charset="0"/>
                <a:cs typeface="Lucida Sans Unicode" charset="0"/>
              </a:rPr>
              <a:t>E-mail: </a:t>
            </a:r>
            <a:r>
              <a:rPr lang="cs-CZ" dirty="0">
                <a:solidFill>
                  <a:srgbClr val="002060"/>
                </a:solidFill>
                <a:latin typeface="Tahoma" charset="0"/>
                <a:cs typeface="Lucida Sans Unicode" charset="0"/>
                <a:hlinkClick r:id="rId2"/>
              </a:rPr>
              <a:t>fojtova@muni.cz</a:t>
            </a:r>
            <a:endParaRPr lang="cs-CZ" dirty="0">
              <a:solidFill>
                <a:srgbClr val="002060"/>
              </a:solidFill>
              <a:latin typeface="Tahoma" charset="0"/>
              <a:cs typeface="Lucida Sans Unicode" charset="0"/>
            </a:endParaRPr>
          </a:p>
          <a:p>
            <a:pPr marL="0" indent="0">
              <a:buNone/>
              <a:defRPr/>
            </a:pPr>
            <a:r>
              <a:rPr lang="cs-CZ" dirty="0">
                <a:latin typeface="Tahoma" charset="0"/>
                <a:cs typeface="Lucida Sans Unicode" charset="0"/>
              </a:rPr>
              <a:t>Tel.:  549 49 4949</a:t>
            </a:r>
          </a:p>
          <a:p>
            <a:pPr marL="0" indent="0">
              <a:buNone/>
              <a:defRPr/>
            </a:pPr>
            <a:r>
              <a:rPr lang="cs-CZ" dirty="0">
                <a:latin typeface="Tahoma" charset="0"/>
                <a:cs typeface="Lucida Sans Unicode" charset="0"/>
              </a:rPr>
              <a:t>Mobil: 724 517 335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4294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ahoma" charset="0"/>
                <a:cs typeface="Lucida Sans Unicode" charset="0"/>
              </a:rPr>
              <a:t>Tematické okruhy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Tahoma" charset="0"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  <a:latin typeface="Tahoma" charset="0"/>
                <a:cs typeface="Lucida Sans Unicode" charset="0"/>
              </a:rPr>
              <a:t>Práce tiskového mluvčího </a:t>
            </a:r>
            <a:r>
              <a:rPr lang="cs-CZ" dirty="0">
                <a:latin typeface="Tahoma" charset="0"/>
                <a:cs typeface="Lucida Sans Unicode" charset="0"/>
              </a:rPr>
              <a:t>/náplň práce TM, role TM v media relations organizace, zařazení ve struktuře organizace, kompetence a předpoklady…/</a:t>
            </a:r>
          </a:p>
          <a:p>
            <a:pPr marL="457200" indent="-457200">
              <a:buFont typeface="Tahoma" charset="0"/>
              <a:buAutoNum type="arabicPeriod"/>
              <a:defRPr/>
            </a:pPr>
            <a:r>
              <a:rPr lang="cs-CZ" b="1" dirty="0">
                <a:latin typeface="Tahoma" charset="0"/>
                <a:cs typeface="Lucida Sans Unicode" charset="0"/>
              </a:rPr>
              <a:t>Tisková zpráva </a:t>
            </a:r>
            <a:r>
              <a:rPr lang="cs-CZ" dirty="0">
                <a:latin typeface="Tahoma" charset="0"/>
                <a:cs typeface="Lucida Sans Unicode" charset="0"/>
              </a:rPr>
              <a:t>/pravidla pro psaní TZ, jazyk a styl, načasování, typologie, distribuce, praktické ukázky</a:t>
            </a:r>
            <a:r>
              <a:rPr lang="cs-CZ" dirty="0" smtClean="0">
                <a:latin typeface="Tahoma" charset="0"/>
                <a:cs typeface="Lucida Sans Unicode" charset="0"/>
              </a:rPr>
              <a:t>/</a:t>
            </a:r>
          </a:p>
          <a:p>
            <a:pPr marL="457200" indent="-457200">
              <a:buFont typeface="Tahoma" charset="0"/>
              <a:buAutoNum type="arabicPeriod"/>
              <a:defRPr/>
            </a:pPr>
            <a:r>
              <a:rPr lang="cs-CZ" b="1" dirty="0" smtClean="0">
                <a:latin typeface="Tahoma" charset="0"/>
                <a:cs typeface="Lucida Sans Unicode" charset="0"/>
              </a:rPr>
              <a:t>Tisková konference </a:t>
            </a:r>
            <a:r>
              <a:rPr lang="cs-CZ" dirty="0" smtClean="0">
                <a:latin typeface="Tahoma" charset="0"/>
                <a:cs typeface="Lucida Sans Unicode" charset="0"/>
              </a:rPr>
              <a:t>/volba tématu, účastníků, termínu, místa, pozvánka, příprava tiskových materiálů a obrazových materiálů, realizace, fotodokumentace, zpětná vazba/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4101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ahoma" charset="0"/>
                <a:cs typeface="Lucida Sans Unicode" charset="0"/>
              </a:rPr>
              <a:t>Tematické okruhy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endParaRPr lang="cs-CZ" dirty="0">
              <a:latin typeface="Tahoma" charset="0"/>
              <a:cs typeface="Lucida Sans Unicode" charset="0"/>
            </a:endParaRP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cs-CZ" b="1" dirty="0">
                <a:latin typeface="Tahoma" charset="0"/>
                <a:cs typeface="Lucida Sans Unicode" charset="0"/>
              </a:rPr>
              <a:t>Ostatní metody práce s médii </a:t>
            </a:r>
            <a:r>
              <a:rPr lang="cs-CZ" dirty="0">
                <a:latin typeface="Tahoma" charset="0"/>
                <a:cs typeface="Lucida Sans Unicode" charset="0"/>
              </a:rPr>
              <a:t>/individuální kontakty s novináři, exkluzivní témata, expertní stanoviska, </a:t>
            </a:r>
            <a:r>
              <a:rPr lang="cs-CZ" dirty="0" err="1">
                <a:latin typeface="Tahoma" charset="0"/>
                <a:cs typeface="Lucida Sans Unicode" charset="0"/>
              </a:rPr>
              <a:t>astroturfing</a:t>
            </a:r>
            <a:r>
              <a:rPr lang="cs-CZ" dirty="0">
                <a:latin typeface="Tahoma" charset="0"/>
                <a:cs typeface="Lucida Sans Unicode" charset="0"/>
              </a:rPr>
              <a:t> a spin </a:t>
            </a:r>
            <a:r>
              <a:rPr lang="cs-CZ" dirty="0" err="1">
                <a:latin typeface="Tahoma" charset="0"/>
                <a:cs typeface="Lucida Sans Unicode" charset="0"/>
              </a:rPr>
              <a:t>doctoring</a:t>
            </a:r>
            <a:r>
              <a:rPr lang="cs-CZ" dirty="0">
                <a:latin typeface="Tahoma" charset="0"/>
                <a:cs typeface="Lucida Sans Unicode" charset="0"/>
              </a:rPr>
              <a:t>…/</a:t>
            </a:r>
          </a:p>
          <a:p>
            <a:pPr marL="457200" indent="-457200">
              <a:buFont typeface="Tahoma" charset="0"/>
              <a:buAutoNum type="arabicPeriod" startAt="4"/>
              <a:defRPr/>
            </a:pPr>
            <a:r>
              <a:rPr lang="cs-CZ" b="1" dirty="0">
                <a:latin typeface="Tahoma" charset="0"/>
                <a:cs typeface="Lucida Sans Unicode" charset="0"/>
              </a:rPr>
              <a:t>Specifika komunikace v TV a rozhlase </a:t>
            </a:r>
            <a:r>
              <a:rPr lang="cs-CZ" dirty="0">
                <a:latin typeface="Tahoma" charset="0"/>
                <a:cs typeface="Lucida Sans Unicode" charset="0"/>
              </a:rPr>
              <a:t>/základní pravidla pro vystupování v TV a rozhlase, mediální </a:t>
            </a:r>
            <a:r>
              <a:rPr lang="cs-CZ" dirty="0" smtClean="0">
                <a:latin typeface="Tahoma" charset="0"/>
                <a:cs typeface="Lucida Sans Unicode" charset="0"/>
              </a:rPr>
              <a:t>trénink</a:t>
            </a:r>
          </a:p>
          <a:p>
            <a:pPr marL="457200" indent="-457200">
              <a:buFont typeface="Tahoma" charset="0"/>
              <a:buAutoNum type="arabicPeriod" startAt="6"/>
              <a:defRPr/>
            </a:pPr>
            <a:r>
              <a:rPr lang="cs-CZ" b="1" dirty="0">
                <a:latin typeface="Tahoma" charset="0"/>
                <a:cs typeface="Lucida Sans Unicode" charset="0"/>
              </a:rPr>
              <a:t>Krizová komunikace </a:t>
            </a:r>
            <a:r>
              <a:rPr lang="cs-CZ" dirty="0">
                <a:latin typeface="Tahoma" charset="0"/>
                <a:cs typeface="Lucida Sans Unicode" charset="0"/>
              </a:rPr>
              <a:t>/identifikace krizových situací, zásady komunikace při krizových situacích, typologie, nástroje pro krizovou komunikaci…/  </a:t>
            </a:r>
          </a:p>
          <a:p>
            <a:pPr marL="457200" indent="-457200">
              <a:buFont typeface="Tahoma" charset="0"/>
              <a:buAutoNum type="arabicPeriod" startAt="6"/>
              <a:defRPr/>
            </a:pPr>
            <a:r>
              <a:rPr lang="cs-CZ" b="1" dirty="0">
                <a:latin typeface="Tahoma" charset="0"/>
                <a:cs typeface="Lucida Sans Unicode" charset="0"/>
              </a:rPr>
              <a:t>Vyhodnocení – monitoring </a:t>
            </a:r>
            <a:r>
              <a:rPr lang="cs-CZ" sz="2800" dirty="0">
                <a:latin typeface="Tahoma" charset="0"/>
                <a:cs typeface="Lucida Sans Unicode" charset="0"/>
              </a:rPr>
              <a:t>/</a:t>
            </a:r>
            <a:r>
              <a:rPr lang="cs-CZ" dirty="0">
                <a:latin typeface="Tahoma" charset="0"/>
                <a:cs typeface="Lucida Sans Unicode" charset="0"/>
              </a:rPr>
              <a:t>monitoring médií, ohlasy, hodnocení mediálního obrazu organizace…/ </a:t>
            </a:r>
          </a:p>
          <a:p>
            <a:pPr marL="457200" indent="-457200">
              <a:buFont typeface="Tahoma" charset="0"/>
              <a:buAutoNum type="arabicPeriod" startAt="3"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5739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ahoma" charset="0"/>
                <a:cs typeface="Lucida Sans Unicode" charset="0"/>
              </a:rPr>
              <a:t>Tematické okruhy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 startAt="8"/>
              <a:defRPr/>
            </a:pPr>
            <a:r>
              <a:rPr lang="cs-CZ" b="1" dirty="0">
                <a:latin typeface="Tahoma" charset="0"/>
                <a:cs typeface="Lucida Sans Unicode" charset="0"/>
              </a:rPr>
              <a:t>Tiskový mluvčí a nová média</a:t>
            </a:r>
            <a:r>
              <a:rPr lang="cs-CZ" sz="2800" b="1" dirty="0">
                <a:latin typeface="Tahoma" charset="0"/>
                <a:cs typeface="Lucida Sans Unicode" charset="0"/>
              </a:rPr>
              <a:t> </a:t>
            </a:r>
            <a:r>
              <a:rPr lang="cs-CZ" dirty="0">
                <a:latin typeface="Tahoma" charset="0"/>
                <a:cs typeface="Lucida Sans Unicode" charset="0"/>
              </a:rPr>
              <a:t>/webové stránky organizace, sekce pro média, </a:t>
            </a:r>
            <a:r>
              <a:rPr lang="cs-CZ" dirty="0" err="1">
                <a:latin typeface="Tahoma" charset="0"/>
                <a:cs typeface="Lucida Sans Unicode" charset="0"/>
              </a:rPr>
              <a:t>newslettery</a:t>
            </a:r>
            <a:r>
              <a:rPr lang="cs-CZ" dirty="0">
                <a:latin typeface="Tahoma" charset="0"/>
                <a:cs typeface="Lucida Sans Unicode" charset="0"/>
              </a:rPr>
              <a:t>, blogy, sociální sítě…/</a:t>
            </a:r>
          </a:p>
          <a:p>
            <a:pPr marL="457200" indent="-457200">
              <a:buFont typeface="Tahoma" charset="0"/>
              <a:buAutoNum type="arabicPeriod" startAt="8"/>
              <a:defRPr/>
            </a:pPr>
            <a:r>
              <a:rPr lang="cs-CZ" b="1" dirty="0">
                <a:latin typeface="Tahoma" charset="0"/>
                <a:cs typeface="Lucida Sans Unicode" charset="0"/>
              </a:rPr>
              <a:t>Komunikační agentury a PR agentury </a:t>
            </a:r>
            <a:r>
              <a:rPr lang="cs-CZ" dirty="0">
                <a:latin typeface="Tahoma" charset="0"/>
                <a:cs typeface="Lucida Sans Unicode" charset="0"/>
              </a:rPr>
              <a:t>/výhody a stinné stánky nabízených služeb, jak vybrat správnou agenturu a jakou oblast jí </a:t>
            </a:r>
            <a:r>
              <a:rPr lang="cs-CZ" b="1" dirty="0">
                <a:solidFill>
                  <a:srgbClr val="000000"/>
                </a:solidFill>
                <a:latin typeface="Tahoma" charset="0"/>
                <a:cs typeface="Lucida Sans Unicode" charset="0"/>
              </a:rPr>
              <a:t>svěřit…/  </a:t>
            </a:r>
          </a:p>
          <a:p>
            <a:pPr marL="457200" indent="-457200">
              <a:buFont typeface="Tahoma" charset="0"/>
              <a:buAutoNum type="arabicPeriod" startAt="8"/>
              <a:defRPr/>
            </a:pPr>
            <a:r>
              <a:rPr lang="cs-CZ" b="1" dirty="0">
                <a:solidFill>
                  <a:srgbClr val="000000"/>
                </a:solidFill>
                <a:latin typeface="Tahoma" charset="0"/>
                <a:cs typeface="Lucida Sans Unicode" charset="0"/>
              </a:rPr>
              <a:t>Legislativní rámec pro činnost tiskových mluvčích a kodexy </a:t>
            </a:r>
            <a:r>
              <a:rPr lang="cs-CZ" dirty="0">
                <a:latin typeface="Tahoma" charset="0"/>
                <a:cs typeface="Lucida Sans Unicode" charset="0"/>
              </a:rPr>
              <a:t>/jak opravit chybu v médiích, tiskový zákon, zákon o svobodném přístupu k informacím, zákon na ochranu osobních </a:t>
            </a:r>
            <a:r>
              <a:rPr lang="cs-CZ" dirty="0" smtClean="0">
                <a:latin typeface="Tahoma" charset="0"/>
                <a:cs typeface="Lucida Sans Unicode" charset="0"/>
              </a:rPr>
              <a:t>údajů/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970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ahoma" charset="0"/>
                <a:cs typeface="Lucida Sans Unicode" charset="0"/>
              </a:rPr>
              <a:t>Podmínky pro zisk zápočtu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Tisková zpráva </a:t>
            </a:r>
          </a:p>
          <a:p>
            <a:pPr marL="0" indent="0">
              <a:buNone/>
            </a:pPr>
            <a:r>
              <a:rPr lang="cs-CZ" dirty="0" smtClean="0"/>
              <a:t>Forma: písemně, společně vyhodnocení na semináři  </a:t>
            </a:r>
          </a:p>
          <a:p>
            <a:pPr marL="0" indent="0">
              <a:buNone/>
            </a:pPr>
            <a:r>
              <a:rPr lang="cs-CZ" dirty="0" smtClean="0"/>
              <a:t>Termín: konec října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2835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ahoma" charset="0"/>
                <a:cs typeface="Lucida Sans Unicode" charset="0"/>
              </a:rPr>
              <a:t>Podmínky pro zisk zápočtu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Tx/>
              <a:buFont typeface="+mj-lt"/>
              <a:buAutoNum type="arabicPeriod" startAt="2"/>
              <a:defRPr/>
            </a:pPr>
            <a:r>
              <a:rPr lang="cs-CZ" b="1" dirty="0" smtClean="0">
                <a:latin typeface="Tahoma" charset="0"/>
                <a:cs typeface="Lucida Sans Unicode" charset="0"/>
              </a:rPr>
              <a:t>Absolvování </a:t>
            </a:r>
            <a:r>
              <a:rPr lang="cs-CZ" b="1" dirty="0">
                <a:latin typeface="Tahoma" charset="0"/>
                <a:cs typeface="Lucida Sans Unicode" charset="0"/>
              </a:rPr>
              <a:t>a následné hodnocení reálné TK </a:t>
            </a:r>
          </a:p>
          <a:p>
            <a:pPr marL="0" indent="0">
              <a:buNone/>
              <a:defRPr/>
            </a:pPr>
            <a:r>
              <a:rPr lang="cs-CZ" dirty="0">
                <a:latin typeface="Tahoma" charset="0"/>
                <a:cs typeface="Lucida Sans Unicode" charset="0"/>
              </a:rPr>
              <a:t>Forma: ústní přímo na semináři   </a:t>
            </a:r>
          </a:p>
          <a:p>
            <a:pPr marL="0" indent="0">
              <a:buNone/>
              <a:defRPr/>
            </a:pPr>
            <a:r>
              <a:rPr lang="cs-CZ" dirty="0">
                <a:latin typeface="Tahoma" charset="0"/>
                <a:cs typeface="Lucida Sans Unicode" charset="0"/>
              </a:rPr>
              <a:t>/Přehled o konání TK je k dispozici v servisu ČTK/</a:t>
            </a:r>
          </a:p>
          <a:p>
            <a:pPr marL="0" indent="0">
              <a:buNone/>
              <a:defRPr/>
            </a:pPr>
            <a:r>
              <a:rPr lang="cs-CZ" dirty="0">
                <a:latin typeface="Tahoma" charset="0"/>
                <a:cs typeface="Lucida Sans Unicode" charset="0"/>
              </a:rPr>
              <a:t>Termín: polovina listopadu 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6377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ahoma" charset="0"/>
                <a:cs typeface="Lucida Sans Unicode" charset="0"/>
              </a:rPr>
              <a:t>Podmínky pro zisk zápočtu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Tx/>
              <a:buFont typeface="+mj-lt"/>
              <a:buAutoNum type="arabicPeriod" startAt="3"/>
              <a:defRPr/>
            </a:pPr>
            <a:r>
              <a:rPr lang="cs-CZ" b="1" dirty="0" smtClean="0">
                <a:latin typeface="Tahoma" charset="0"/>
                <a:cs typeface="Lucida Sans Unicode" charset="0"/>
              </a:rPr>
              <a:t>Návrh </a:t>
            </a:r>
            <a:r>
              <a:rPr lang="cs-CZ" b="1" dirty="0">
                <a:latin typeface="Tahoma" charset="0"/>
                <a:cs typeface="Lucida Sans Unicode" charset="0"/>
              </a:rPr>
              <a:t>scénáře tiskové konference</a:t>
            </a:r>
          </a:p>
          <a:p>
            <a:pPr marL="0" indent="0">
              <a:buNone/>
              <a:defRPr/>
            </a:pPr>
            <a:r>
              <a:rPr lang="cs-CZ" dirty="0">
                <a:latin typeface="Tahoma" charset="0"/>
                <a:cs typeface="Lucida Sans Unicode" charset="0"/>
              </a:rPr>
              <a:t>/Téma, místo a čas konání, účastníci, seznam médií, návrh obsahu vystoupení mluvčích/</a:t>
            </a:r>
          </a:p>
          <a:p>
            <a:pPr marL="0" indent="0">
              <a:buNone/>
              <a:defRPr/>
            </a:pPr>
            <a:r>
              <a:rPr lang="cs-CZ" dirty="0">
                <a:latin typeface="Tahoma" charset="0"/>
                <a:cs typeface="Lucida Sans Unicode" charset="0"/>
              </a:rPr>
              <a:t>Forma: písemně s následnou prezentací vybraných prací (možná práce ve skupinách)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6377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ahoma" charset="0"/>
                <a:cs typeface="Lucida Sans Unicode" charset="0"/>
              </a:rPr>
              <a:t>Podmínky pro zisk zápočtu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defTabSz="449263" eaLnBrk="0" hangingPunct="0">
              <a:spcBef>
                <a:spcPts val="600"/>
              </a:spcBef>
              <a:buClr>
                <a:srgbClr val="000000"/>
              </a:buClr>
              <a:buFont typeface="+mj-lt"/>
              <a:buAutoNum type="arabicPeriod" startAt="4"/>
              <a:defRPr/>
            </a:pPr>
            <a:r>
              <a:rPr lang="cs-CZ" b="1" dirty="0" smtClean="0">
                <a:solidFill>
                  <a:srgbClr val="000000"/>
                </a:solidFill>
                <a:latin typeface="Tahoma" charset="0"/>
                <a:ea typeface="ＭＳ Ｐゴシック" charset="0"/>
                <a:cs typeface="Lucida Sans Unicode" charset="0"/>
              </a:rPr>
              <a:t>Zdravice </a:t>
            </a:r>
            <a:r>
              <a:rPr lang="cs-CZ" b="1" dirty="0">
                <a:solidFill>
                  <a:srgbClr val="000000"/>
                </a:solidFill>
                <a:latin typeface="Tahoma" charset="0"/>
                <a:ea typeface="ＭＳ Ｐゴシック" charset="0"/>
                <a:cs typeface="Lucida Sans Unicode" charset="0"/>
              </a:rPr>
              <a:t>nadřízeného na akci/úvodní slovo do firemního časopisu/katalogu </a:t>
            </a:r>
          </a:p>
          <a:p>
            <a:pPr marL="0" lvl="0" indent="0" defTabSz="449263" eaLnBrk="0" hangingPunct="0">
              <a:spcBef>
                <a:spcPts val="600"/>
              </a:spcBef>
              <a:buClr>
                <a:srgbClr val="000000"/>
              </a:buClr>
              <a:buNone/>
              <a:defRPr/>
            </a:pPr>
            <a:r>
              <a:rPr lang="cs-CZ" dirty="0">
                <a:solidFill>
                  <a:srgbClr val="000000"/>
                </a:solidFill>
                <a:latin typeface="Tahoma" charset="0"/>
                <a:ea typeface="ＭＳ Ｐゴシック" charset="0"/>
                <a:cs typeface="Lucida Sans Unicode" charset="0"/>
              </a:rPr>
              <a:t>Forma: písemně</a:t>
            </a:r>
          </a:p>
          <a:p>
            <a:pPr marL="0" lvl="0" indent="0" defTabSz="449263" eaLnBrk="0" hangingPunct="0">
              <a:spcBef>
                <a:spcPts val="600"/>
              </a:spcBef>
              <a:buClr>
                <a:srgbClr val="000000"/>
              </a:buClr>
              <a:buNone/>
              <a:defRPr/>
            </a:pPr>
            <a:r>
              <a:rPr lang="cs-CZ" dirty="0">
                <a:solidFill>
                  <a:srgbClr val="000000"/>
                </a:solidFill>
                <a:latin typeface="Tahoma" charset="0"/>
                <a:ea typeface="ＭＳ Ｐゴシック" charset="0"/>
                <a:cs typeface="Lucida Sans Unicode" charset="0"/>
              </a:rPr>
              <a:t>Termín: polovina prosince </a:t>
            </a:r>
            <a:endParaRPr lang="cs-CZ" dirty="0" smtClean="0">
              <a:solidFill>
                <a:srgbClr val="000000"/>
              </a:solidFill>
              <a:latin typeface="Tahoma" charset="0"/>
              <a:ea typeface="ＭＳ Ｐゴシック" charset="0"/>
              <a:cs typeface="Lucida Sans Unicode" charset="0"/>
            </a:endParaRPr>
          </a:p>
          <a:p>
            <a:pPr marL="0" lvl="0" indent="0" defTabSz="449263" eaLnBrk="0" hangingPunct="0">
              <a:spcBef>
                <a:spcPts val="600"/>
              </a:spcBef>
              <a:buClr>
                <a:srgbClr val="000000"/>
              </a:buClr>
              <a:buNone/>
              <a:defRPr/>
            </a:pPr>
            <a:r>
              <a:rPr lang="cs-CZ" dirty="0" smtClean="0">
                <a:solidFill>
                  <a:srgbClr val="000000"/>
                </a:solidFill>
                <a:latin typeface="Tahoma" charset="0"/>
                <a:ea typeface="ＭＳ Ｐゴシック" charset="0"/>
                <a:cs typeface="Lucida Sans Unicode" charset="0"/>
              </a:rPr>
              <a:t> </a:t>
            </a:r>
            <a:endParaRPr lang="cs-CZ" dirty="0">
              <a:solidFill>
                <a:srgbClr val="000000"/>
              </a:solidFill>
              <a:latin typeface="Tahoma" charset="0"/>
              <a:ea typeface="ＭＳ Ｐゴシック" charset="0"/>
              <a:cs typeface="Lucida Sans Unicode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6377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ahoma" charset="0"/>
                <a:cs typeface="Lucida Sans Unicode" charset="0"/>
              </a:rPr>
              <a:t>Podmínky pro zisk zápočtu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defTabSz="449263" eaLnBrk="0" hangingPunct="0">
              <a:spcBef>
                <a:spcPts val="600"/>
              </a:spcBef>
              <a:buClr>
                <a:srgbClr val="000000"/>
              </a:buClr>
              <a:buNone/>
              <a:defRPr/>
            </a:pPr>
            <a:r>
              <a:rPr lang="cs-CZ" dirty="0" smtClean="0">
                <a:solidFill>
                  <a:srgbClr val="000000"/>
                </a:solidFill>
                <a:latin typeface="Tahoma" charset="0"/>
                <a:ea typeface="ＭＳ Ｐゴシック" charset="0"/>
                <a:cs typeface="Lucida Sans Unicode" charset="0"/>
              </a:rPr>
              <a:t>5. </a:t>
            </a:r>
            <a:r>
              <a:rPr lang="cs-CZ" b="1" dirty="0" smtClean="0">
                <a:solidFill>
                  <a:srgbClr val="000000"/>
                </a:solidFill>
                <a:latin typeface="Tahoma" charset="0"/>
                <a:ea typeface="ＭＳ Ｐゴシック" charset="0"/>
                <a:cs typeface="Lucida Sans Unicode" charset="0"/>
              </a:rPr>
              <a:t>Účast na semináři – workshop před kamerou </a:t>
            </a:r>
          </a:p>
          <a:p>
            <a:pPr marL="0" indent="0" defTabSz="449263" eaLnBrk="0" hangingPunct="0">
              <a:spcBef>
                <a:spcPts val="600"/>
              </a:spcBef>
              <a:buClr>
                <a:srgbClr val="000000"/>
              </a:buClr>
              <a:buNone/>
              <a:defRPr/>
            </a:pPr>
            <a:r>
              <a:rPr lang="cs-CZ" dirty="0" smtClean="0">
                <a:solidFill>
                  <a:srgbClr val="000000"/>
                </a:solidFill>
                <a:latin typeface="Tahoma" charset="0"/>
                <a:ea typeface="ＭＳ Ｐゴシック" charset="0"/>
                <a:cs typeface="Lucida Sans Unicode" charset="0"/>
              </a:rPr>
              <a:t>Forma: nácvik vystoupení před kamerou v TV studiu    Varianty termínu: </a:t>
            </a:r>
          </a:p>
          <a:p>
            <a:pPr marL="0" indent="0" defTabSz="449263" eaLnBrk="0" hangingPunct="0">
              <a:spcBef>
                <a:spcPts val="600"/>
              </a:spcBef>
              <a:buClr>
                <a:srgbClr val="000000"/>
              </a:buClr>
              <a:buNone/>
              <a:defRPr/>
            </a:pPr>
            <a:r>
              <a:rPr lang="cs-CZ" dirty="0" smtClean="0">
                <a:latin typeface="Tahoma" charset="0"/>
                <a:ea typeface="ＭＳ Ｐゴシック" charset="0"/>
                <a:cs typeface="Lucida Sans Unicode" charset="0"/>
              </a:rPr>
              <a:t>čtvrtek</a:t>
            </a:r>
            <a:r>
              <a:rPr lang="cs-CZ" dirty="0" smtClean="0">
                <a:latin typeface="Tahoma" charset="0"/>
                <a:ea typeface="ＭＳ Ｐゴシック" charset="0"/>
                <a:cs typeface="Lucida Sans Unicode" charset="0"/>
              </a:rPr>
              <a:t>	od 18.45</a:t>
            </a:r>
          </a:p>
          <a:p>
            <a:pPr marL="0" indent="0" defTabSz="449263" eaLnBrk="0" hangingPunct="0">
              <a:spcBef>
                <a:spcPts val="600"/>
              </a:spcBef>
              <a:buClr>
                <a:srgbClr val="000000"/>
              </a:buClr>
              <a:buNone/>
              <a:defRPr/>
            </a:pPr>
            <a:r>
              <a:rPr lang="cs-CZ" dirty="0" smtClean="0">
                <a:solidFill>
                  <a:srgbClr val="000000"/>
                </a:solidFill>
                <a:latin typeface="Tahoma" charset="0"/>
                <a:ea typeface="ＭＳ Ｐゴシック" charset="0"/>
                <a:cs typeface="Lucida Sans Unicode" charset="0"/>
              </a:rPr>
              <a:t>pátek 		od 13:00</a:t>
            </a:r>
            <a:endParaRPr lang="cs-CZ" dirty="0">
              <a:solidFill>
                <a:srgbClr val="000000"/>
              </a:solidFill>
              <a:latin typeface="Tahoma" charset="0"/>
              <a:ea typeface="ＭＳ Ｐゴシック" charset="0"/>
              <a:cs typeface="Lucida Sans Unicode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10110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mu_sablona_16×9_cz</Template>
  <TotalTime>571</TotalTime>
  <Words>561</Words>
  <Application>Microsoft Macintosh PowerPoint</Application>
  <PresentationFormat>On-screen Show (16:9)</PresentationFormat>
  <Paragraphs>72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Prezentace_MU_CZ</vt:lpstr>
      <vt:lpstr>Tiskový mluvčí ZUR 295  seminární skupina: úterý </vt:lpstr>
      <vt:lpstr>Tematické okruhy </vt:lpstr>
      <vt:lpstr>Tematické okruhy </vt:lpstr>
      <vt:lpstr>Tematické okruhy</vt:lpstr>
      <vt:lpstr>Podmínky pro zisk zápočtu </vt:lpstr>
      <vt:lpstr>Podmínky pro zisk zápočtu </vt:lpstr>
      <vt:lpstr>Podmínky pro zisk zápočtu </vt:lpstr>
      <vt:lpstr>Podmínky pro zisk zápočtu </vt:lpstr>
      <vt:lpstr>Podmínky pro zisk zápočtu </vt:lpstr>
      <vt:lpstr>Literatura</vt:lpstr>
      <vt:lpstr>Kontakt: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WikiProjekt Masarykova univerzita</dc:title>
  <dc:creator>Tereza Fojtová</dc:creator>
  <cp:lastModifiedBy>Tereza Fojtová</cp:lastModifiedBy>
  <cp:revision>48</cp:revision>
  <cp:lastPrinted>2016-05-31T05:33:01Z</cp:lastPrinted>
  <dcterms:created xsi:type="dcterms:W3CDTF">2016-04-18T11:50:30Z</dcterms:created>
  <dcterms:modified xsi:type="dcterms:W3CDTF">2016-09-20T19:22:45Z</dcterms:modified>
</cp:coreProperties>
</file>