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9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887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964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181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829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14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559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459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83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19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851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945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6392-5D6E-4A8C-A56A-F20C9E3E01C7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234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FrdVdKlxUk" TargetMode="External"/><Relationship Id="rId2" Type="http://schemas.openxmlformats.org/officeDocument/2006/relationships/hyperlink" Target="https://www.youtube.com/watch?v=1dgLEDdFdd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DzNBATGU9w" TargetMode="External"/><Relationship Id="rId2" Type="http://schemas.openxmlformats.org/officeDocument/2006/relationships/hyperlink" Target="https://www.youtube.com/watch?v=4jBiSALYC0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oUafjAH0cg" TargetMode="External"/><Relationship Id="rId2" Type="http://schemas.openxmlformats.org/officeDocument/2006/relationships/hyperlink" Target="https://www.youtube.com/watch?v=UDHgm-PpY2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0218501406-cesko-na-provazk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Úvod</a:t>
            </a:r>
            <a:r>
              <a:rPr lang="en-GB" dirty="0" smtClean="0"/>
              <a:t>” do </a:t>
            </a:r>
            <a:r>
              <a:rPr lang="en-GB" dirty="0" err="1" smtClean="0"/>
              <a:t>dokumentárneho</a:t>
            </a:r>
            <a:r>
              <a:rPr lang="en-GB" dirty="0" smtClean="0"/>
              <a:t> </a:t>
            </a:r>
            <a:r>
              <a:rPr lang="en-GB" dirty="0" err="1" smtClean="0"/>
              <a:t>filmu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85386" y="5202238"/>
            <a:ext cx="9144000" cy="1655762"/>
          </a:xfrm>
        </p:spPr>
        <p:txBody>
          <a:bodyPr/>
          <a:lstStyle/>
          <a:p>
            <a:r>
              <a:rPr lang="sk-SK" b="1" dirty="0"/>
              <a:t>ZUR383</a:t>
            </a:r>
            <a:r>
              <a:rPr lang="sk-SK" dirty="0"/>
              <a:t> Dramaturgické </a:t>
            </a:r>
            <a:r>
              <a:rPr lang="sk-SK" dirty="0" smtClean="0"/>
              <a:t>praktikum</a:t>
            </a:r>
            <a:endParaRPr lang="en-GB" dirty="0" smtClean="0"/>
          </a:p>
          <a:p>
            <a:r>
              <a:rPr lang="en-GB" dirty="0" smtClean="0"/>
              <a:t>Miroslav Vlček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54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 </a:t>
            </a:r>
            <a:r>
              <a:rPr lang="en-GB" dirty="0" err="1" smtClean="0"/>
              <a:t>Gogola</a:t>
            </a:r>
            <a:r>
              <a:rPr lang="en-GB" dirty="0" smtClean="0"/>
              <a:t> ml. (1971): </a:t>
            </a:r>
            <a:r>
              <a:rPr lang="en-GB" dirty="0" err="1" smtClean="0"/>
              <a:t>Smrt</a:t>
            </a:r>
            <a:r>
              <a:rPr lang="en-GB" dirty="0" smtClean="0"/>
              <a:t> </a:t>
            </a:r>
            <a:r>
              <a:rPr lang="en-GB" dirty="0" err="1" smtClean="0"/>
              <a:t>dokumentárnímu</a:t>
            </a:r>
            <a:r>
              <a:rPr lang="en-GB" dirty="0" smtClean="0"/>
              <a:t> </a:t>
            </a:r>
            <a:r>
              <a:rPr lang="en-GB" dirty="0" err="1" smtClean="0"/>
              <a:t>filmu</a:t>
            </a:r>
            <a:r>
              <a:rPr lang="en-GB" dirty="0" smtClean="0"/>
              <a:t>!	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Dokumentárny film =&gt; </a:t>
            </a:r>
          </a:p>
          <a:p>
            <a:pPr lvl="1"/>
            <a:r>
              <a:rPr lang="sk-SK" dirty="0" smtClean="0"/>
              <a:t>Doslovnosť (pozitivistická snaha odovzdať čo najzrozumiteľnejšie a najúplnejšie určité fakty)</a:t>
            </a:r>
            <a:r>
              <a:rPr lang="en-GB" dirty="0" smtClean="0"/>
              <a:t> – </a:t>
            </a:r>
            <a:r>
              <a:rPr lang="sk-SK" dirty="0" smtClean="0"/>
              <a:t>autorovi ide o označované; chce niečo povedať</a:t>
            </a:r>
            <a:endParaRPr lang="en-GB" dirty="0" smtClean="0"/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Dvojakosť (štrukturalistická snaha o spodobenie faktov v určitej štruktúre)</a:t>
            </a:r>
            <a:r>
              <a:rPr lang="en-GB" dirty="0" smtClean="0"/>
              <a:t> – </a:t>
            </a:r>
            <a:r>
              <a:rPr lang="sk-SK" dirty="0" smtClean="0"/>
              <a:t>autorovi ide o označujúce; ako by sme to mohli povedať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Jedinečnosť, resp. tekutosť (</a:t>
            </a:r>
            <a:r>
              <a:rPr lang="sk-SK" dirty="0" err="1" smtClean="0"/>
              <a:t>postštrukturalistická</a:t>
            </a:r>
            <a:r>
              <a:rPr lang="sk-SK" dirty="0" smtClean="0"/>
              <a:t> snaha o rozpustenie faktov a štruktúr v dianí jedinečnosti)</a:t>
            </a:r>
            <a:r>
              <a:rPr lang="en-GB" dirty="0" smtClean="0"/>
              <a:t> – </a:t>
            </a:r>
            <a:r>
              <a:rPr lang="sk-SK" dirty="0" smtClean="0"/>
              <a:t>autor sa prostredníctvom filmu rozpúšťa v dejúcom sa označovaní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753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Vitalij</a:t>
            </a:r>
            <a:r>
              <a:rPr lang="en-GB" dirty="0" smtClean="0"/>
              <a:t> </a:t>
            </a:r>
            <a:r>
              <a:rPr lang="en-GB" dirty="0" err="1" smtClean="0"/>
              <a:t>Manskij</a:t>
            </a:r>
            <a:r>
              <a:rPr lang="en-GB" dirty="0" smtClean="0"/>
              <a:t> (1963): 3 </a:t>
            </a:r>
            <a:r>
              <a:rPr lang="en-GB" dirty="0" err="1" smtClean="0"/>
              <a:t>etapy</a:t>
            </a:r>
            <a:r>
              <a:rPr lang="en-GB" dirty="0" smtClean="0"/>
              <a:t> </a:t>
            </a:r>
            <a:r>
              <a:rPr lang="en-GB" dirty="0" err="1" smtClean="0"/>
              <a:t>dokumentárneho</a:t>
            </a:r>
            <a:r>
              <a:rPr lang="en-GB" dirty="0" smtClean="0"/>
              <a:t> </a:t>
            </a:r>
            <a:r>
              <a:rPr lang="en-GB" dirty="0" err="1" smtClean="0"/>
              <a:t>filmu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1. etapa: názov “dokumentárny”, </a:t>
            </a:r>
            <a:r>
              <a:rPr lang="sk-SK" dirty="0" err="1" smtClean="0"/>
              <a:t>t.j</a:t>
            </a:r>
            <a:r>
              <a:rPr lang="sk-SK" dirty="0" smtClean="0"/>
              <a:t>. fixácia faktov</a:t>
            </a:r>
          </a:p>
          <a:p>
            <a:r>
              <a:rPr lang="sk-SK" dirty="0" smtClean="0"/>
              <a:t>2. etapa: dokumentárny film sa stal druhom umenia, v tom okamihu prestal byť dokumentárnym</a:t>
            </a:r>
          </a:p>
          <a:p>
            <a:r>
              <a:rPr lang="sk-SK" dirty="0" smtClean="0"/>
              <a:t>3. etapa: až dnes sa môžeme priblížiť k človeku a pozorovať jeho všedný život bez toho, aby bol tento život manipulovaný</a:t>
            </a:r>
            <a:endParaRPr lang="sk-SK" dirty="0"/>
          </a:p>
        </p:txBody>
      </p:sp>
      <p:pic>
        <p:nvPicPr>
          <p:cNvPr id="1028" name="Picture 4" descr="Image result for vyvol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871" y="4275786"/>
            <a:ext cx="3585723" cy="237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27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Módy</a:t>
            </a:r>
            <a:r>
              <a:rPr lang="en-GB" dirty="0" smtClean="0"/>
              <a:t> (</a:t>
            </a:r>
            <a:r>
              <a:rPr lang="en-GB" dirty="0" err="1" smtClean="0"/>
              <a:t>modely</a:t>
            </a:r>
            <a:r>
              <a:rPr lang="en-GB" dirty="0" smtClean="0"/>
              <a:t>) </a:t>
            </a:r>
            <a:r>
              <a:rPr lang="en-GB" dirty="0" err="1" smtClean="0"/>
              <a:t>dokumentárneho</a:t>
            </a:r>
            <a:r>
              <a:rPr lang="en-GB" dirty="0" smtClean="0"/>
              <a:t> </a:t>
            </a:r>
            <a:r>
              <a:rPr lang="en-GB" dirty="0" err="1" smtClean="0"/>
              <a:t>filmu</a:t>
            </a:r>
            <a:r>
              <a:rPr lang="en-GB" dirty="0" smtClean="0"/>
              <a:t> (Nichols 2010)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27749" cy="4351338"/>
          </a:xfrm>
        </p:spPr>
        <p:txBody>
          <a:bodyPr>
            <a:normAutofit/>
          </a:bodyPr>
          <a:lstStyle/>
          <a:p>
            <a:r>
              <a:rPr lang="sk-SK" dirty="0" smtClean="0"/>
              <a:t>Výkladový – “</a:t>
            </a:r>
            <a:r>
              <a:rPr lang="sk-SK" dirty="0" err="1" smtClean="0"/>
              <a:t>voice</a:t>
            </a:r>
            <a:r>
              <a:rPr lang="sk-SK" dirty="0" smtClean="0"/>
              <a:t> of </a:t>
            </a:r>
            <a:r>
              <a:rPr lang="sk-SK" dirty="0" err="1" smtClean="0"/>
              <a:t>God</a:t>
            </a:r>
            <a:r>
              <a:rPr lang="sk-SK" dirty="0" smtClean="0"/>
              <a:t>” 	</a:t>
            </a:r>
          </a:p>
          <a:p>
            <a:pPr lvl="1"/>
            <a:r>
              <a:rPr lang="sk-SK" dirty="0" smtClean="0"/>
              <a:t>Michael </a:t>
            </a:r>
            <a:r>
              <a:rPr lang="sk-SK" dirty="0" err="1" smtClean="0"/>
              <a:t>Moore</a:t>
            </a:r>
            <a:endParaRPr lang="sk-SK" dirty="0" smtClean="0"/>
          </a:p>
          <a:p>
            <a:pPr lvl="1"/>
            <a:r>
              <a:rPr lang="sk-SK" dirty="0" smtClean="0"/>
              <a:t>“populárne-náučné” filmy</a:t>
            </a:r>
          </a:p>
          <a:p>
            <a:r>
              <a:rPr lang="sk-SK" dirty="0" smtClean="0"/>
              <a:t>Poetický – pocit na miesto reality</a:t>
            </a:r>
          </a:p>
          <a:p>
            <a:pPr lvl="1"/>
            <a:r>
              <a:rPr lang="sk-SK" dirty="0" err="1" smtClean="0"/>
              <a:t>Joris</a:t>
            </a:r>
            <a:r>
              <a:rPr lang="sk-SK" dirty="0" smtClean="0"/>
              <a:t> </a:t>
            </a:r>
            <a:r>
              <a:rPr lang="sk-SK" dirty="0" err="1" smtClean="0"/>
              <a:t>Ivens</a:t>
            </a:r>
            <a:endParaRPr lang="sk-SK" dirty="0" smtClean="0"/>
          </a:p>
          <a:p>
            <a:pPr lvl="1"/>
            <a:r>
              <a:rPr lang="sk-SK" dirty="0" smtClean="0"/>
              <a:t>“</a:t>
            </a:r>
            <a:r>
              <a:rPr lang="sk-SK" dirty="0" err="1" smtClean="0"/>
              <a:t>Werner</a:t>
            </a:r>
            <a:r>
              <a:rPr lang="sk-SK" dirty="0" smtClean="0"/>
              <a:t> </a:t>
            </a:r>
            <a:r>
              <a:rPr lang="sk-SK" dirty="0" err="1" smtClean="0"/>
              <a:t>Herzog</a:t>
            </a:r>
            <a:r>
              <a:rPr lang="sk-SK" dirty="0" smtClean="0"/>
              <a:t>”</a:t>
            </a:r>
            <a:endParaRPr lang="en-GB" dirty="0" smtClean="0"/>
          </a:p>
          <a:p>
            <a:pPr lvl="1"/>
            <a:r>
              <a:rPr lang="en-GB" dirty="0"/>
              <a:t>Godfrey Reggio  </a:t>
            </a:r>
            <a:endParaRPr lang="sk-SK" dirty="0" smtClean="0"/>
          </a:p>
          <a:p>
            <a:r>
              <a:rPr lang="sk-SK" dirty="0" smtClean="0"/>
              <a:t>Ob</a:t>
            </a:r>
            <a:r>
              <a:rPr lang="en-GB" dirty="0" smtClean="0"/>
              <a:t>s</a:t>
            </a:r>
            <a:r>
              <a:rPr lang="sk-SK" dirty="0" err="1" smtClean="0"/>
              <a:t>ervačný</a:t>
            </a:r>
            <a:r>
              <a:rPr lang="sk-SK" dirty="0" smtClean="0"/>
              <a:t> (viď vyššie)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5949" y="1690688"/>
            <a:ext cx="56785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err="1" smtClean="0"/>
              <a:t>Participačný</a:t>
            </a:r>
            <a:r>
              <a:rPr lang="sk-SK" dirty="0" smtClean="0"/>
              <a:t> – vytváranie situácií, na ktorých participuje aj režisér</a:t>
            </a:r>
            <a:endParaRPr lang="en-GB" dirty="0" smtClean="0"/>
          </a:p>
          <a:p>
            <a:pPr lvl="1"/>
            <a:r>
              <a:rPr lang="sk-SK" dirty="0"/>
              <a:t>“</a:t>
            </a:r>
            <a:r>
              <a:rPr lang="sk-SK" dirty="0" err="1"/>
              <a:t>Werner</a:t>
            </a:r>
            <a:r>
              <a:rPr lang="sk-SK" dirty="0"/>
              <a:t> </a:t>
            </a:r>
            <a:r>
              <a:rPr lang="sk-SK" dirty="0" err="1"/>
              <a:t>Herzog</a:t>
            </a:r>
            <a:r>
              <a:rPr lang="sk-SK" dirty="0"/>
              <a:t>”</a:t>
            </a:r>
            <a:endParaRPr lang="en-GB" dirty="0"/>
          </a:p>
          <a:p>
            <a:pPr lvl="1"/>
            <a:r>
              <a:rPr lang="en-GB" dirty="0" smtClean="0"/>
              <a:t>Morgan Spurlock</a:t>
            </a:r>
            <a:endParaRPr lang="sk-SK" dirty="0" smtClean="0"/>
          </a:p>
          <a:p>
            <a:r>
              <a:rPr lang="sk-SK" dirty="0" smtClean="0"/>
              <a:t>Reflexívny – súvislosti ukazuje nepriamo</a:t>
            </a:r>
            <a:r>
              <a:rPr lang="en-GB" dirty="0" smtClean="0"/>
              <a:t> – “meta-</a:t>
            </a:r>
            <a:r>
              <a:rPr lang="en-GB" dirty="0" err="1" smtClean="0"/>
              <a:t>komunikatívny</a:t>
            </a:r>
            <a:r>
              <a:rPr lang="en-GB" dirty="0" smtClean="0"/>
              <a:t>”</a:t>
            </a:r>
            <a:endParaRPr lang="sk-SK" dirty="0" smtClean="0"/>
          </a:p>
          <a:p>
            <a:pPr lvl="1"/>
            <a:r>
              <a:rPr lang="en-GB" dirty="0" err="1" smtClean="0"/>
              <a:t>Dziga</a:t>
            </a:r>
            <a:r>
              <a:rPr lang="en-GB" dirty="0" smtClean="0"/>
              <a:t> </a:t>
            </a:r>
            <a:r>
              <a:rPr lang="en-GB" dirty="0" err="1" smtClean="0"/>
              <a:t>Vertov</a:t>
            </a:r>
            <a:endParaRPr lang="en-GB" dirty="0" smtClean="0"/>
          </a:p>
          <a:p>
            <a:pPr lvl="1"/>
            <a:r>
              <a:rPr lang="en-GB" dirty="0" smtClean="0"/>
              <a:t>“Jean-Luc Godard”</a:t>
            </a:r>
          </a:p>
          <a:p>
            <a:r>
              <a:rPr lang="en-GB" dirty="0" err="1" smtClean="0"/>
              <a:t>Performatívny</a:t>
            </a:r>
            <a:r>
              <a:rPr lang="en-GB" dirty="0" smtClean="0"/>
              <a:t> – “</a:t>
            </a:r>
            <a:r>
              <a:rPr lang="en-GB" dirty="0" err="1" smtClean="0"/>
              <a:t>ja</a:t>
            </a:r>
            <a:r>
              <a:rPr lang="en-GB" dirty="0" smtClean="0"/>
              <a:t> – </a:t>
            </a:r>
            <a:r>
              <a:rPr lang="en-GB" dirty="0" err="1" smtClean="0"/>
              <a:t>rozprávam</a:t>
            </a:r>
            <a:r>
              <a:rPr lang="en-GB" dirty="0" smtClean="0"/>
              <a:t> – o </a:t>
            </a:r>
            <a:r>
              <a:rPr lang="en-GB" dirty="0" err="1" smtClean="0"/>
              <a:t>nás</a:t>
            </a:r>
            <a:r>
              <a:rPr lang="en-GB" dirty="0" smtClean="0"/>
              <a:t> – </a:t>
            </a:r>
            <a:r>
              <a:rPr lang="en-GB" dirty="0" err="1" smtClean="0"/>
              <a:t>vám</a:t>
            </a:r>
            <a:r>
              <a:rPr lang="en-GB" dirty="0" smtClean="0"/>
              <a:t>” – </a:t>
            </a:r>
            <a:r>
              <a:rPr lang="en-GB" dirty="0" err="1" smtClean="0"/>
              <a:t>emócie</a:t>
            </a:r>
            <a:r>
              <a:rPr lang="en-GB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04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Mogran</a:t>
            </a:r>
            <a:r>
              <a:rPr lang="en-GB" dirty="0" smtClean="0"/>
              <a:t> Spurlock: The Greatest </a:t>
            </a:r>
            <a:r>
              <a:rPr lang="en-GB" smtClean="0"/>
              <a:t>TED talk ever sold</a:t>
            </a:r>
            <a:endParaRPr lang="en-GB" dirty="0" smtClean="0"/>
          </a:p>
          <a:p>
            <a:endParaRPr lang="en-GB" dirty="0"/>
          </a:p>
          <a:p>
            <a:r>
              <a:rPr lang="sk-SK" dirty="0" smtClean="0"/>
              <a:t>https</a:t>
            </a:r>
            <a:r>
              <a:rPr lang="sk-SK" dirty="0"/>
              <a:t>://www.youtube.com/watch?v=Y2jyjfcp1as</a:t>
            </a:r>
          </a:p>
        </p:txBody>
      </p:sp>
    </p:spTree>
    <p:extLst>
      <p:ext uri="{BB962C8B-B14F-4D97-AF65-F5344CB8AC3E}">
        <p14:creationId xmlns:p14="http://schemas.microsoft.com/office/powerpoint/2010/main" val="321321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2387107"/>
            <a:ext cx="10515600" cy="1325563"/>
          </a:xfrm>
        </p:spPr>
        <p:txBody>
          <a:bodyPr/>
          <a:lstStyle/>
          <a:p>
            <a:r>
              <a:rPr lang="en-GB" dirty="0" err="1" smtClean="0"/>
              <a:t>Vaša</a:t>
            </a:r>
            <a:r>
              <a:rPr lang="en-GB" dirty="0" smtClean="0"/>
              <a:t> </a:t>
            </a:r>
            <a:r>
              <a:rPr lang="en-GB" dirty="0" err="1" smtClean="0"/>
              <a:t>predstava</a:t>
            </a:r>
            <a:r>
              <a:rPr lang="en-GB" dirty="0" smtClean="0"/>
              <a:t> </a:t>
            </a:r>
            <a:r>
              <a:rPr lang="en-GB" dirty="0" err="1" smtClean="0"/>
              <a:t>dokumentu</a:t>
            </a:r>
            <a:r>
              <a:rPr lang="en-GB" dirty="0" smtClean="0"/>
              <a:t> 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3520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Vaša</a:t>
            </a:r>
            <a:r>
              <a:rPr lang="en-GB" dirty="0" smtClean="0"/>
              <a:t> </a:t>
            </a:r>
            <a:r>
              <a:rPr lang="en-GB" dirty="0" err="1" smtClean="0"/>
              <a:t>predstava</a:t>
            </a:r>
            <a:r>
              <a:rPr lang="en-GB" dirty="0" smtClean="0"/>
              <a:t> </a:t>
            </a:r>
            <a:r>
              <a:rPr lang="en-GB" dirty="0" err="1" smtClean="0"/>
              <a:t>dokumentu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Portréty</a:t>
            </a:r>
            <a:r>
              <a:rPr lang="en-GB" dirty="0" smtClean="0"/>
              <a:t> (/</a:t>
            </a:r>
            <a:r>
              <a:rPr lang="en-GB" dirty="0" err="1" smtClean="0"/>
              <a:t>hudobné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Cestopisy</a:t>
            </a:r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err="1" smtClean="0"/>
              <a:t>Agitky</a:t>
            </a:r>
            <a:r>
              <a:rPr lang="en-GB" dirty="0" smtClean="0"/>
              <a:t>”</a:t>
            </a:r>
          </a:p>
          <a:p>
            <a:r>
              <a:rPr lang="en-GB" dirty="0" err="1" smtClean="0"/>
              <a:t>Náučné</a:t>
            </a:r>
            <a:r>
              <a:rPr lang="en-GB" dirty="0" smtClean="0"/>
              <a:t>/</a:t>
            </a:r>
            <a:r>
              <a:rPr lang="en-GB" dirty="0" err="1" smtClean="0"/>
              <a:t>televízne</a:t>
            </a:r>
            <a:r>
              <a:rPr lang="en-GB" dirty="0" smtClean="0"/>
              <a:t> - “</a:t>
            </a:r>
            <a:r>
              <a:rPr lang="pl-PL" dirty="0"/>
              <a:t>Beru je spíše jako zdroj informací, než jako </a:t>
            </a:r>
            <a:r>
              <a:rPr lang="pl-PL" dirty="0" smtClean="0"/>
              <a:t>dílo</a:t>
            </a:r>
            <a:r>
              <a:rPr lang="en-GB" dirty="0" smtClean="0"/>
              <a:t>.” (</a:t>
            </a:r>
            <a:r>
              <a:rPr lang="en-GB" dirty="0" err="1" smtClean="0"/>
              <a:t>Kristýna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2ww, enviro, </a:t>
            </a:r>
            <a:r>
              <a:rPr lang="en-GB" dirty="0" err="1" smtClean="0"/>
              <a:t>fyzika</a:t>
            </a:r>
            <a:r>
              <a:rPr lang="en-GB" dirty="0" smtClean="0"/>
              <a:t>, </a:t>
            </a:r>
            <a:r>
              <a:rPr lang="en-GB" dirty="0" err="1" smtClean="0"/>
              <a:t>vesmír</a:t>
            </a:r>
            <a:r>
              <a:rPr lang="en-GB" dirty="0" smtClean="0"/>
              <a:t>, </a:t>
            </a:r>
          </a:p>
          <a:p>
            <a:r>
              <a:rPr lang="en-GB" dirty="0" err="1" smtClean="0"/>
              <a:t>Iniciačný</a:t>
            </a:r>
            <a:r>
              <a:rPr lang="en-GB" dirty="0" smtClean="0"/>
              <a:t> </a:t>
            </a:r>
            <a:r>
              <a:rPr lang="en-GB" dirty="0" err="1" smtClean="0"/>
              <a:t>prístup</a:t>
            </a:r>
            <a:r>
              <a:rPr lang="en-GB" dirty="0" smtClean="0"/>
              <a:t> – “</a:t>
            </a:r>
            <a:r>
              <a:rPr lang="sk-SK" dirty="0" smtClean="0"/>
              <a:t>Klusák </a:t>
            </a:r>
            <a:r>
              <a:rPr lang="sk-SK" dirty="0"/>
              <a:t>si totiž rád </a:t>
            </a:r>
            <a:r>
              <a:rPr lang="sk-SK" dirty="0" err="1"/>
              <a:t>hraje</a:t>
            </a:r>
            <a:r>
              <a:rPr lang="sk-SK" dirty="0"/>
              <a:t> s realitou, </a:t>
            </a:r>
            <a:r>
              <a:rPr lang="sk-SK" dirty="0" err="1"/>
              <a:t>což</a:t>
            </a:r>
            <a:r>
              <a:rPr lang="sk-SK" dirty="0"/>
              <a:t> </a:t>
            </a:r>
            <a:r>
              <a:rPr lang="sk-SK" dirty="0" err="1"/>
              <a:t>není</a:t>
            </a:r>
            <a:r>
              <a:rPr lang="sk-SK" dirty="0"/>
              <a:t> pro </a:t>
            </a:r>
            <a:r>
              <a:rPr lang="sk-SK" dirty="0" err="1"/>
              <a:t>dokumentaristy</a:t>
            </a:r>
            <a:r>
              <a:rPr lang="sk-SK" dirty="0"/>
              <a:t> </a:t>
            </a:r>
            <a:r>
              <a:rPr lang="sk-SK" dirty="0" err="1"/>
              <a:t>úplně</a:t>
            </a:r>
            <a:r>
              <a:rPr lang="sk-SK" dirty="0"/>
              <a:t> </a:t>
            </a:r>
            <a:r>
              <a:rPr lang="sk-SK" dirty="0" err="1"/>
              <a:t>běžný</a:t>
            </a:r>
            <a:r>
              <a:rPr lang="sk-SK" dirty="0"/>
              <a:t> </a:t>
            </a:r>
            <a:r>
              <a:rPr lang="sk-SK" dirty="0" err="1"/>
              <a:t>způsob</a:t>
            </a:r>
            <a:r>
              <a:rPr lang="sk-SK" dirty="0"/>
              <a:t> a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i </a:t>
            </a:r>
            <a:r>
              <a:rPr lang="sk-SK" dirty="0" err="1"/>
              <a:t>dost</a:t>
            </a:r>
            <a:r>
              <a:rPr lang="sk-SK" dirty="0"/>
              <a:t> diskutabilní</a:t>
            </a:r>
            <a:r>
              <a:rPr lang="sk-SK" dirty="0" smtClean="0"/>
              <a:t>.</a:t>
            </a:r>
            <a:r>
              <a:rPr lang="en-GB" dirty="0" smtClean="0"/>
              <a:t>” (</a:t>
            </a:r>
            <a:r>
              <a:rPr lang="en-GB" dirty="0" err="1" smtClean="0"/>
              <a:t>Tomáš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YTBrs</a:t>
            </a:r>
            <a:r>
              <a:rPr lang="en-GB" dirty="0" smtClean="0"/>
              <a:t> – </a:t>
            </a:r>
            <a:r>
              <a:rPr lang="en-GB" dirty="0" err="1" smtClean="0"/>
              <a:t>Vsauce</a:t>
            </a:r>
            <a:r>
              <a:rPr lang="en-GB" dirty="0" smtClean="0"/>
              <a:t> (</a:t>
            </a:r>
            <a:r>
              <a:rPr lang="en-GB" dirty="0" err="1"/>
              <a:t>R</a:t>
            </a:r>
            <a:r>
              <a:rPr lang="en-GB" dirty="0" err="1" smtClean="0"/>
              <a:t>enáta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Hrané</a:t>
            </a:r>
            <a:r>
              <a:rPr lang="en-GB" dirty="0" smtClean="0"/>
              <a:t> – (</a:t>
            </a:r>
            <a:r>
              <a:rPr lang="en-GB" dirty="0" err="1" smtClean="0"/>
              <a:t>Lucie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408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to do</a:t>
            </a:r>
            <a:r>
              <a:rPr lang="en-GB" dirty="0" smtClean="0"/>
              <a:t>k</a:t>
            </a:r>
            <a:r>
              <a:rPr lang="sk-SK" dirty="0" err="1" smtClean="0"/>
              <a:t>ument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4000" dirty="0" smtClean="0"/>
              <a:t>“Autorský dokument”</a:t>
            </a:r>
            <a:r>
              <a:rPr lang="en-GB" sz="4000" dirty="0" smtClean="0"/>
              <a:t> </a:t>
            </a:r>
          </a:p>
          <a:p>
            <a:r>
              <a:rPr lang="sk-SK" dirty="0" smtClean="0"/>
              <a:t>český termín, ktorý “sa vágne využíva raz na odlíšenie žurnalistickej (myslené schematickej) a tzv. originálnej dokumentaristiky, raz na odlíšenie práce nezávislej a na objednávku” (</a:t>
            </a:r>
            <a:r>
              <a:rPr lang="sk-SK" dirty="0" err="1" smtClean="0"/>
              <a:t>Česálková</a:t>
            </a:r>
            <a:r>
              <a:rPr lang="sk-SK" dirty="0" smtClean="0"/>
              <a:t>, 2014)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252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Vzťah dokumentu k skutočnosti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Objektívny dokument </a:t>
            </a:r>
            <a:r>
              <a:rPr lang="sk-SK" dirty="0" err="1" smtClean="0"/>
              <a:t>vs</a:t>
            </a:r>
            <a:r>
              <a:rPr lang="sk-SK" dirty="0" smtClean="0"/>
              <a:t>. subjektívna fikcia?</a:t>
            </a:r>
          </a:p>
          <a:p>
            <a:r>
              <a:rPr lang="sk-SK" dirty="0" smtClean="0"/>
              <a:t>Autentický dokument </a:t>
            </a:r>
            <a:r>
              <a:rPr lang="sk-SK" dirty="0" err="1" smtClean="0"/>
              <a:t>vs</a:t>
            </a:r>
            <a:r>
              <a:rPr lang="sk-SK" dirty="0" smtClean="0"/>
              <a:t>. klamlivá fikcia?</a:t>
            </a:r>
          </a:p>
          <a:p>
            <a:r>
              <a:rPr lang="sk-SK" dirty="0" smtClean="0"/>
              <a:t>Ikonicko-indexové kvality </a:t>
            </a:r>
            <a:r>
              <a:rPr lang="sk-SK" dirty="0" err="1" smtClean="0"/>
              <a:t>vs</a:t>
            </a:r>
            <a:r>
              <a:rPr lang="sk-SK" dirty="0" smtClean="0"/>
              <a:t>. symbolicko-konceptuálne hodnoty</a:t>
            </a:r>
          </a:p>
          <a:p>
            <a:pPr lvl="1"/>
            <a:r>
              <a:rPr lang="sk-SK" dirty="0" smtClean="0"/>
              <a:t>Ikona – vonkajšia podobnosť so zastupovaným (piktogram), index – kauzálne zviazaný so zastupovaným (dym =&gt; oheň), symbol – súvislosť daná konvenciou</a:t>
            </a:r>
          </a:p>
          <a:p>
            <a:r>
              <a:rPr lang="en-GB" dirty="0" err="1" smtClean="0"/>
              <a:t>Lumi</a:t>
            </a:r>
            <a:r>
              <a:rPr lang="sk-SK" dirty="0" smtClean="0"/>
              <a:t>è</a:t>
            </a:r>
            <a:r>
              <a:rPr lang="en-GB" dirty="0" err="1" smtClean="0"/>
              <a:t>rovsko-méli</a:t>
            </a:r>
            <a:r>
              <a:rPr lang="sk-SK" dirty="0" smtClean="0"/>
              <a:t>è</a:t>
            </a:r>
            <a:r>
              <a:rPr lang="en-GB" dirty="0" err="1" smtClean="0"/>
              <a:t>sovské</a:t>
            </a:r>
            <a:r>
              <a:rPr lang="en-GB" dirty="0" smtClean="0"/>
              <a:t> </a:t>
            </a:r>
            <a:r>
              <a:rPr lang="en-GB" dirty="0" err="1" smtClean="0"/>
              <a:t>delenie</a:t>
            </a:r>
            <a:r>
              <a:rPr lang="en-GB" dirty="0" smtClean="0"/>
              <a:t> </a:t>
            </a:r>
            <a:r>
              <a:rPr lang="en-GB" dirty="0" err="1" smtClean="0"/>
              <a:t>režisérov</a:t>
            </a:r>
            <a:r>
              <a:rPr lang="en-GB" dirty="0" smtClean="0"/>
              <a:t> (André </a:t>
            </a:r>
            <a:r>
              <a:rPr lang="en-GB" dirty="0" err="1" smtClean="0"/>
              <a:t>Bazin</a:t>
            </a:r>
            <a:r>
              <a:rPr lang="en-GB" dirty="0" smtClean="0"/>
              <a:t>)</a:t>
            </a:r>
            <a:r>
              <a:rPr lang="sk-SK" dirty="0" smtClean="0"/>
              <a:t>: </a:t>
            </a:r>
          </a:p>
          <a:p>
            <a:pPr lvl="1"/>
            <a:r>
              <a:rPr lang="sk-SK" dirty="0" err="1" smtClean="0"/>
              <a:t>Ontologick</a:t>
            </a:r>
            <a:r>
              <a:rPr lang="en-GB" dirty="0" smtClean="0"/>
              <a:t>o-</a:t>
            </a:r>
            <a:r>
              <a:rPr lang="en-GB" dirty="0" err="1" smtClean="0"/>
              <a:t>fotografické</a:t>
            </a:r>
            <a:r>
              <a:rPr lang="sk-SK" dirty="0" smtClean="0"/>
              <a:t> (ikonicko-indexové) vlastnosti m</a:t>
            </a:r>
            <a:r>
              <a:rPr lang="en-GB" dirty="0" smtClean="0"/>
              <a:t>é</a:t>
            </a:r>
            <a:r>
              <a:rPr lang="sk-SK" dirty="0" err="1" smtClean="0"/>
              <a:t>dia</a:t>
            </a:r>
            <a:r>
              <a:rPr lang="en-GB" dirty="0" smtClean="0"/>
              <a:t> – </a:t>
            </a:r>
            <a:r>
              <a:rPr lang="en-GB" dirty="0" err="1" smtClean="0"/>
              <a:t>pasívna</a:t>
            </a:r>
            <a:r>
              <a:rPr lang="en-GB" dirty="0" smtClean="0"/>
              <a:t> </a:t>
            </a:r>
            <a:r>
              <a:rPr lang="en-GB" dirty="0" err="1" smtClean="0"/>
              <a:t>réžia</a:t>
            </a:r>
            <a:r>
              <a:rPr lang="en-GB" dirty="0" smtClean="0"/>
              <a:t>, </a:t>
            </a:r>
            <a:r>
              <a:rPr lang="en-GB" dirty="0" err="1" smtClean="0"/>
              <a:t>nezasovanie</a:t>
            </a:r>
            <a:r>
              <a:rPr lang="en-GB" dirty="0" smtClean="0"/>
              <a:t>, </a:t>
            </a:r>
            <a:r>
              <a:rPr lang="en-GB" dirty="0" err="1" smtClean="0"/>
              <a:t>autenticita</a:t>
            </a:r>
            <a:r>
              <a:rPr lang="en-GB" dirty="0" smtClean="0"/>
              <a:t>, </a:t>
            </a:r>
            <a:r>
              <a:rPr lang="en-GB" dirty="0" err="1" smtClean="0"/>
              <a:t>dlhé</a:t>
            </a:r>
            <a:r>
              <a:rPr lang="en-GB" dirty="0" smtClean="0"/>
              <a:t> </a:t>
            </a:r>
            <a:r>
              <a:rPr lang="en-GB" dirty="0" err="1" smtClean="0"/>
              <a:t>zábery</a:t>
            </a:r>
            <a:endParaRPr lang="en-GB" dirty="0" smtClean="0"/>
          </a:p>
          <a:p>
            <a:pPr lvl="1"/>
            <a:r>
              <a:rPr lang="en-GB" dirty="0" err="1" smtClean="0"/>
              <a:t>semioticko-štrukturálne</a:t>
            </a:r>
            <a:r>
              <a:rPr lang="en-GB" dirty="0" smtClean="0"/>
              <a:t> (</a:t>
            </a:r>
            <a:r>
              <a:rPr lang="en-GB" dirty="0" err="1" smtClean="0"/>
              <a:t>symbolicko-konceptuálne</a:t>
            </a:r>
            <a:r>
              <a:rPr lang="en-GB" dirty="0" smtClean="0"/>
              <a:t>) </a:t>
            </a:r>
            <a:r>
              <a:rPr lang="en-GB" dirty="0" err="1" smtClean="0"/>
              <a:t>vlastnosti</a:t>
            </a:r>
            <a:r>
              <a:rPr lang="en-GB" dirty="0" smtClean="0"/>
              <a:t> </a:t>
            </a:r>
            <a:r>
              <a:rPr lang="en-GB" dirty="0" err="1" smtClean="0"/>
              <a:t>média</a:t>
            </a:r>
            <a:r>
              <a:rPr lang="en-GB" dirty="0" smtClean="0"/>
              <a:t> – </a:t>
            </a:r>
            <a:r>
              <a:rPr lang="en-GB" dirty="0" err="1" smtClean="0"/>
              <a:t>aktívna</a:t>
            </a:r>
            <a:r>
              <a:rPr lang="en-GB" dirty="0" smtClean="0"/>
              <a:t> </a:t>
            </a:r>
            <a:r>
              <a:rPr lang="en-GB" dirty="0" err="1" smtClean="0"/>
              <a:t>réžia</a:t>
            </a:r>
            <a:r>
              <a:rPr lang="en-GB" dirty="0" smtClean="0"/>
              <a:t>, </a:t>
            </a:r>
            <a:r>
              <a:rPr lang="en-GB" dirty="0" err="1" smtClean="0"/>
              <a:t>inscenovanie</a:t>
            </a:r>
            <a:r>
              <a:rPr lang="en-GB" dirty="0" smtClean="0"/>
              <a:t>, </a:t>
            </a:r>
            <a:r>
              <a:rPr lang="en-GB" dirty="0" err="1" smtClean="0"/>
              <a:t>dôraz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strih</a:t>
            </a:r>
            <a:r>
              <a:rPr lang="en-GB" dirty="0" smtClean="0"/>
              <a:t>, </a:t>
            </a:r>
            <a:r>
              <a:rPr lang="en-GB" dirty="0" err="1" smtClean="0"/>
              <a:t>konštruovanie</a:t>
            </a:r>
            <a:r>
              <a:rPr lang="en-GB" dirty="0" smtClean="0"/>
              <a:t> </a:t>
            </a:r>
            <a:r>
              <a:rPr lang="en-GB" dirty="0" err="1" smtClean="0"/>
              <a:t>významov</a:t>
            </a:r>
            <a:r>
              <a:rPr lang="en-GB" dirty="0" smtClean="0"/>
              <a:t>   </a:t>
            </a:r>
            <a:endParaRPr lang="sk-SK" dirty="0" smtClean="0"/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534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b</a:t>
            </a:r>
            <a:r>
              <a:rPr lang="en-GB" dirty="0" err="1" smtClean="0"/>
              <a:t>ratia</a:t>
            </a:r>
            <a:r>
              <a:rPr lang="en-GB" dirty="0" smtClean="0"/>
              <a:t> </a:t>
            </a:r>
            <a:r>
              <a:rPr lang="en-GB" dirty="0" err="1" smtClean="0"/>
              <a:t>Lumièrovci</a:t>
            </a:r>
            <a:r>
              <a:rPr lang="en-GB" dirty="0" smtClean="0"/>
              <a:t>: </a:t>
            </a:r>
            <a:r>
              <a:rPr lang="en-GB" dirty="0" err="1" smtClean="0"/>
              <a:t>Príchod</a:t>
            </a:r>
            <a:r>
              <a:rPr lang="en-GB" dirty="0" smtClean="0"/>
              <a:t> </a:t>
            </a:r>
            <a:r>
              <a:rPr lang="en-GB" dirty="0" err="1" smtClean="0"/>
              <a:t>vlaku</a:t>
            </a:r>
            <a:r>
              <a:rPr lang="en-GB" dirty="0" smtClean="0"/>
              <a:t> do </a:t>
            </a:r>
            <a:r>
              <a:rPr lang="en-GB" dirty="0" err="1" smtClean="0"/>
              <a:t>stanice</a:t>
            </a:r>
            <a:r>
              <a:rPr lang="en-GB" dirty="0" smtClean="0"/>
              <a:t> </a:t>
            </a:r>
            <a:r>
              <a:rPr lang="en-GB" dirty="0"/>
              <a:t>La </a:t>
            </a:r>
            <a:r>
              <a:rPr lang="en-GB" dirty="0" err="1"/>
              <a:t>Ciotat</a:t>
            </a:r>
            <a:r>
              <a:rPr lang="en-GB" dirty="0"/>
              <a:t> </a:t>
            </a:r>
            <a:r>
              <a:rPr lang="en-GB" dirty="0" smtClean="0"/>
              <a:t>(1895)</a:t>
            </a:r>
          </a:p>
          <a:p>
            <a:pPr lvl="1"/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www.youtube.com/watch?v=1dgLEDdFddk</a:t>
            </a:r>
            <a:r>
              <a:rPr lang="en-GB" dirty="0" smtClean="0"/>
              <a:t> </a:t>
            </a:r>
          </a:p>
          <a:p>
            <a:pPr lvl="1"/>
            <a:endParaRPr lang="en-GB" dirty="0"/>
          </a:p>
          <a:p>
            <a:r>
              <a:rPr lang="sk-SK" dirty="0" err="1"/>
              <a:t>Georges</a:t>
            </a:r>
            <a:r>
              <a:rPr lang="sk-SK" dirty="0"/>
              <a:t> </a:t>
            </a:r>
            <a:r>
              <a:rPr lang="sk-SK" dirty="0" err="1" smtClean="0"/>
              <a:t>Méliès</a:t>
            </a:r>
            <a:r>
              <a:rPr lang="en-GB" dirty="0" smtClean="0"/>
              <a:t>: </a:t>
            </a:r>
            <a:r>
              <a:rPr lang="en-GB" dirty="0" err="1" smtClean="0"/>
              <a:t>Cesta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mesiac</a:t>
            </a:r>
            <a:r>
              <a:rPr lang="en-GB" dirty="0" smtClean="0"/>
              <a:t> (1902)</a:t>
            </a:r>
          </a:p>
          <a:p>
            <a:pPr lvl="1"/>
            <a:r>
              <a:rPr lang="sk-SK" dirty="0">
                <a:hlinkClick r:id="rId3"/>
              </a:rPr>
              <a:t>https://www.youtube.com/watch?v=_</a:t>
            </a:r>
            <a:r>
              <a:rPr lang="sk-SK" dirty="0" smtClean="0">
                <a:hlinkClick r:id="rId3"/>
              </a:rPr>
              <a:t>FrdVdKlxUk</a:t>
            </a:r>
            <a:r>
              <a:rPr lang="en-GB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254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Objektivita</a:t>
            </a:r>
            <a:r>
              <a:rPr lang="en-GB" dirty="0" smtClean="0"/>
              <a:t>? (</a:t>
            </a:r>
            <a:r>
              <a:rPr lang="en-GB" dirty="0" err="1" smtClean="0"/>
              <a:t>Absolútna</a:t>
            </a:r>
            <a:r>
              <a:rPr lang="en-GB" dirty="0" smtClean="0"/>
              <a:t>?)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 smtClean="0"/>
              <a:t>Nezasahovať</a:t>
            </a:r>
            <a:r>
              <a:rPr lang="en-GB" dirty="0" smtClean="0"/>
              <a:t>, </a:t>
            </a:r>
            <a:r>
              <a:rPr lang="en-GB" dirty="0" err="1" smtClean="0"/>
              <a:t>len</a:t>
            </a:r>
            <a:r>
              <a:rPr lang="en-GB" dirty="0" smtClean="0"/>
              <a:t> </a:t>
            </a:r>
            <a:r>
              <a:rPr lang="en-GB" dirty="0" err="1" smtClean="0"/>
              <a:t>sledovať</a:t>
            </a:r>
            <a:r>
              <a:rPr lang="en-GB" dirty="0" smtClean="0"/>
              <a:t>, </a:t>
            </a:r>
            <a:r>
              <a:rPr lang="en-GB" dirty="0" err="1" smtClean="0"/>
              <a:t>ideálne</a:t>
            </a:r>
            <a:r>
              <a:rPr lang="en-GB" dirty="0" smtClean="0"/>
              <a:t> </a:t>
            </a:r>
            <a:r>
              <a:rPr lang="en-GB" dirty="0" err="1" smtClean="0"/>
              <a:t>ani</a:t>
            </a:r>
            <a:r>
              <a:rPr lang="en-GB" dirty="0" smtClean="0"/>
              <a:t> </a:t>
            </a:r>
            <a:r>
              <a:rPr lang="en-GB" dirty="0" err="1" smtClean="0"/>
              <a:t>nestrihať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Observačná</a:t>
            </a:r>
            <a:r>
              <a:rPr lang="en-GB" dirty="0" smtClean="0"/>
              <a:t> </a:t>
            </a:r>
            <a:r>
              <a:rPr lang="en-GB" dirty="0" err="1" smtClean="0"/>
              <a:t>metóda</a:t>
            </a:r>
            <a:r>
              <a:rPr lang="en-GB" dirty="0" smtClean="0"/>
              <a:t>: Frederick Wiseman, Robert Drew, Richard Leacock</a:t>
            </a:r>
          </a:p>
          <a:p>
            <a:endParaRPr lang="en-GB" dirty="0" smtClean="0"/>
          </a:p>
          <a:p>
            <a:r>
              <a:rPr lang="en-GB" dirty="0" smtClean="0"/>
              <a:t>Frederic </a:t>
            </a:r>
            <a:r>
              <a:rPr lang="en-GB" dirty="0" err="1" smtClean="0"/>
              <a:t>Wieseman</a:t>
            </a:r>
            <a:r>
              <a:rPr lang="en-GB" dirty="0" smtClean="0"/>
              <a:t>: </a:t>
            </a:r>
            <a:r>
              <a:rPr lang="sk-SK" dirty="0" err="1"/>
              <a:t>Titicut</a:t>
            </a:r>
            <a:r>
              <a:rPr lang="sk-SK" dirty="0"/>
              <a:t> </a:t>
            </a:r>
            <a:r>
              <a:rPr lang="sk-SK" dirty="0" err="1"/>
              <a:t>Follies</a:t>
            </a:r>
            <a:r>
              <a:rPr lang="sk-SK" dirty="0"/>
              <a:t> </a:t>
            </a:r>
            <a:r>
              <a:rPr lang="en-GB" dirty="0" smtClean="0"/>
              <a:t>(</a:t>
            </a:r>
            <a:r>
              <a:rPr lang="sk-SK" dirty="0" smtClean="0"/>
              <a:t>1967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sk-SK" dirty="0" smtClean="0">
                <a:hlinkClick r:id="rId2"/>
              </a:rPr>
              <a:t>https://www.youtube.com/watch?v=4jBiSALYC08</a:t>
            </a:r>
            <a:endParaRPr lang="en-GB" dirty="0" smtClean="0"/>
          </a:p>
          <a:p>
            <a:r>
              <a:rPr lang="en-GB" dirty="0" smtClean="0"/>
              <a:t>F. </a:t>
            </a:r>
            <a:r>
              <a:rPr lang="en-GB" dirty="0" err="1" smtClean="0"/>
              <a:t>Wiesman</a:t>
            </a:r>
            <a:r>
              <a:rPr lang="en-GB" dirty="0" smtClean="0"/>
              <a:t>: Hospital (1970)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www.youtube.com/watch?v=QDzNBATGU9w</a:t>
            </a:r>
            <a:r>
              <a:rPr lang="en-GB" dirty="0" smtClean="0"/>
              <a:t> </a:t>
            </a:r>
          </a:p>
          <a:p>
            <a:pPr lvl="1"/>
            <a:endParaRPr lang="en-GB" dirty="0"/>
          </a:p>
          <a:p>
            <a:r>
              <a:rPr lang="en-GB" dirty="0" smtClean="0"/>
              <a:t>A </a:t>
            </a:r>
            <a:r>
              <a:rPr lang="en-GB" dirty="0" err="1" smtClean="0"/>
              <a:t>čo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to </a:t>
            </a:r>
            <a:r>
              <a:rPr lang="en-GB" dirty="0" err="1" smtClean="0"/>
              <a:t>Dziga</a:t>
            </a:r>
            <a:r>
              <a:rPr lang="en-GB" dirty="0" smtClean="0"/>
              <a:t> </a:t>
            </a:r>
            <a:r>
              <a:rPr lang="en-GB" dirty="0" err="1" smtClean="0"/>
              <a:t>Vertov</a:t>
            </a:r>
            <a:r>
              <a:rPr lang="en-GB" dirty="0" smtClean="0"/>
              <a:t>? A </a:t>
            </a:r>
            <a:r>
              <a:rPr lang="en-GB" dirty="0" err="1" smtClean="0"/>
              <a:t>kde</a:t>
            </a:r>
            <a:r>
              <a:rPr lang="en-GB" dirty="0" smtClean="0"/>
              <a:t> je “</a:t>
            </a:r>
            <a:r>
              <a:rPr lang="en-GB" dirty="0" err="1" smtClean="0"/>
              <a:t>dokumentárna</a:t>
            </a:r>
            <a:r>
              <a:rPr lang="en-GB" dirty="0" smtClean="0"/>
              <a:t> </a:t>
            </a:r>
            <a:r>
              <a:rPr lang="en-GB" dirty="0" err="1" smtClean="0"/>
              <a:t>hodnota</a:t>
            </a:r>
            <a:r>
              <a:rPr lang="en-GB" dirty="0" smtClean="0"/>
              <a:t>” Roberta </a:t>
            </a:r>
            <a:r>
              <a:rPr lang="en-GB" dirty="0" err="1" smtClean="0"/>
              <a:t>Flahertyho</a:t>
            </a:r>
            <a:r>
              <a:rPr lang="en-GB" dirty="0" smtClean="0"/>
              <a:t>? Ale </a:t>
            </a:r>
            <a:r>
              <a:rPr lang="en-GB" dirty="0" err="1" smtClean="0"/>
              <a:t>čo</a:t>
            </a:r>
            <a:r>
              <a:rPr lang="en-GB" dirty="0" smtClean="0"/>
              <a:t> </a:t>
            </a:r>
            <a:r>
              <a:rPr lang="en-GB" dirty="0" err="1" smtClean="0"/>
              <a:t>taká</a:t>
            </a:r>
            <a:r>
              <a:rPr lang="en-GB" dirty="0" smtClean="0"/>
              <a:t> </a:t>
            </a:r>
            <a:r>
              <a:rPr lang="en-GB" dirty="0" err="1" smtClean="0"/>
              <a:t>iniciačná</a:t>
            </a:r>
            <a:r>
              <a:rPr lang="en-GB" dirty="0" smtClean="0"/>
              <a:t> </a:t>
            </a:r>
            <a:r>
              <a:rPr lang="en-GB" dirty="0" err="1" smtClean="0"/>
              <a:t>metóda</a:t>
            </a:r>
            <a:r>
              <a:rPr lang="en-GB" dirty="0" smtClean="0"/>
              <a:t>, </a:t>
            </a:r>
            <a:r>
              <a:rPr lang="en-GB" dirty="0" err="1" smtClean="0"/>
              <a:t>či</a:t>
            </a:r>
            <a:r>
              <a:rPr lang="en-GB" dirty="0" smtClean="0"/>
              <a:t> </a:t>
            </a:r>
            <a:r>
              <a:rPr lang="en-GB" dirty="0" err="1" smtClean="0"/>
              <a:t>režisérka</a:t>
            </a:r>
            <a:r>
              <a:rPr lang="en-GB" dirty="0" smtClean="0"/>
              <a:t> </a:t>
            </a:r>
            <a:r>
              <a:rPr lang="en-GB" dirty="0" err="1" smtClean="0"/>
              <a:t>performancia</a:t>
            </a:r>
            <a:r>
              <a:rPr lang="en-GB" dirty="0" smtClean="0"/>
              <a:t>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075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Dziga</a:t>
            </a:r>
            <a:r>
              <a:rPr lang="en-GB" dirty="0" smtClean="0"/>
              <a:t> </a:t>
            </a:r>
            <a:r>
              <a:rPr lang="en-GB" dirty="0" err="1" smtClean="0"/>
              <a:t>Vertov</a:t>
            </a:r>
            <a:r>
              <a:rPr lang="en-GB" dirty="0" smtClean="0"/>
              <a:t>: </a:t>
            </a:r>
            <a:r>
              <a:rPr lang="az-Cyrl-AZ" dirty="0"/>
              <a:t>Человек с </a:t>
            </a:r>
            <a:r>
              <a:rPr lang="az-Cyrl-AZ" dirty="0" smtClean="0"/>
              <a:t>киноаппаратом</a:t>
            </a:r>
            <a:r>
              <a:rPr lang="en-GB" dirty="0" smtClean="0"/>
              <a:t> [</a:t>
            </a:r>
            <a:r>
              <a:rPr lang="en-GB" i="1" dirty="0" smtClean="0"/>
              <a:t>The </a:t>
            </a:r>
            <a:r>
              <a:rPr lang="en-GB" i="1" dirty="0"/>
              <a:t>Man with the Movie </a:t>
            </a:r>
            <a:r>
              <a:rPr lang="en-GB" i="1" dirty="0" smtClean="0"/>
              <a:t>Camera] (1929)</a:t>
            </a:r>
          </a:p>
          <a:p>
            <a:pPr lvl="1"/>
            <a:r>
              <a:rPr lang="sk-SK" dirty="0" smtClean="0">
                <a:hlinkClick r:id="rId2"/>
              </a:rPr>
              <a:t>https://www.youtube.com/watch?v=UDHgm-PpY2w</a:t>
            </a:r>
            <a:endParaRPr lang="en-GB" dirty="0" smtClean="0"/>
          </a:p>
          <a:p>
            <a:r>
              <a:rPr lang="en-GB" dirty="0" smtClean="0"/>
              <a:t>Robert Flaherty: </a:t>
            </a:r>
            <a:r>
              <a:rPr lang="en-GB" dirty="0" err="1" smtClean="0"/>
              <a:t>Nanook</a:t>
            </a:r>
            <a:r>
              <a:rPr lang="en-GB" dirty="0" smtClean="0"/>
              <a:t> of the North (1922)</a:t>
            </a:r>
          </a:p>
          <a:p>
            <a:pPr lvl="1"/>
            <a:r>
              <a:rPr lang="en-GB" dirty="0" smtClean="0">
                <a:hlinkClick r:id="rId3"/>
              </a:rPr>
              <a:t>https://www.youtube.com/watch?v=uoUafjAH0cg</a:t>
            </a:r>
            <a:r>
              <a:rPr lang="en-GB" dirty="0" smtClean="0"/>
              <a:t> </a:t>
            </a:r>
          </a:p>
          <a:p>
            <a:r>
              <a:rPr lang="en-GB" dirty="0" smtClean="0"/>
              <a:t>Jan </a:t>
            </a:r>
            <a:r>
              <a:rPr lang="en-GB" dirty="0" err="1" smtClean="0"/>
              <a:t>Gogola</a:t>
            </a:r>
            <a:r>
              <a:rPr lang="en-GB" dirty="0" smtClean="0"/>
              <a:t> ml.: </a:t>
            </a:r>
            <a:r>
              <a:rPr lang="en-GB" dirty="0" err="1" smtClean="0"/>
              <a:t>Česko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provázku</a:t>
            </a:r>
            <a:r>
              <a:rPr lang="en-GB" dirty="0" smtClean="0"/>
              <a:t> (2010)</a:t>
            </a:r>
          </a:p>
          <a:p>
            <a:pPr lvl="1"/>
            <a:r>
              <a:rPr lang="en-GB" dirty="0">
                <a:hlinkClick r:id="rId4"/>
              </a:rPr>
              <a:t>http://www.ceskatelevize.cz/ivysilani/10218501406-cesko-na-provazku</a:t>
            </a:r>
            <a:r>
              <a:rPr lang="en-GB" dirty="0" smtClean="0">
                <a:hlinkClick r:id="rId4"/>
              </a:rPr>
              <a:t>/</a:t>
            </a:r>
            <a:r>
              <a:rPr lang="en-GB" dirty="0" smtClean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2088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566670"/>
            <a:ext cx="10366420" cy="5610293"/>
          </a:xfrm>
        </p:spPr>
        <p:txBody>
          <a:bodyPr>
            <a:normAutofit/>
          </a:bodyPr>
          <a:lstStyle/>
          <a:p>
            <a:r>
              <a:rPr lang="sk-SK" sz="3200" dirty="0" smtClean="0"/>
              <a:t>John </a:t>
            </a:r>
            <a:r>
              <a:rPr lang="sk-SK" sz="3200" dirty="0" err="1" smtClean="0"/>
              <a:t>Grierson</a:t>
            </a:r>
            <a:r>
              <a:rPr lang="sk-SK" sz="3200" dirty="0" smtClean="0"/>
              <a:t> </a:t>
            </a:r>
            <a:r>
              <a:rPr lang="en-GB" sz="3200" dirty="0" smtClean="0"/>
              <a:t>(1898 – 1972): </a:t>
            </a:r>
            <a:r>
              <a:rPr lang="sk-SK" sz="3200" dirty="0" smtClean="0"/>
              <a:t>dokument je “tvorivá interpretácia reality”</a:t>
            </a:r>
            <a:endParaRPr lang="en-GB" sz="3200" dirty="0" smtClean="0"/>
          </a:p>
          <a:p>
            <a:r>
              <a:rPr lang="sk-SK" sz="3200" dirty="0" smtClean="0"/>
              <a:t>Paul Rotha</a:t>
            </a:r>
            <a:r>
              <a:rPr lang="en-GB" sz="3200" dirty="0" smtClean="0"/>
              <a:t> (1907 – 1984)</a:t>
            </a:r>
            <a:r>
              <a:rPr lang="sk-SK" sz="3200" dirty="0" smtClean="0"/>
              <a:t>: “”Dokumentárny film</a:t>
            </a:r>
            <a:r>
              <a:rPr lang="en-GB" sz="3200" dirty="0" smtClean="0"/>
              <a:t> </a:t>
            </a:r>
            <a:r>
              <a:rPr lang="sk-SK" sz="3200" dirty="0" smtClean="0"/>
              <a:t>nemá presne určený námet alebo štýl, je to spôsob pohľadu na skutočnosť, neodmieta ani profesionálneho herca, </a:t>
            </a:r>
            <a:r>
              <a:rPr lang="sk-SK" sz="3200" dirty="0" err="1" smtClean="0"/>
              <a:t>an</a:t>
            </a:r>
            <a:r>
              <a:rPr lang="en-GB" sz="3200" dirty="0" err="1" smtClean="0"/>
              <a:t>i</a:t>
            </a:r>
            <a:r>
              <a:rPr lang="sk-SK" sz="3200" dirty="0" smtClean="0"/>
              <a:t> výhody mizanscény. </a:t>
            </a:r>
            <a:r>
              <a:rPr lang="en-GB" sz="3200" dirty="0" smtClean="0"/>
              <a:t>O</a:t>
            </a:r>
            <a:r>
              <a:rPr lang="sk-SK" sz="3200" dirty="0" err="1" smtClean="0"/>
              <a:t>právňuje</a:t>
            </a:r>
            <a:r>
              <a:rPr lang="sk-SK" sz="3200" dirty="0" smtClean="0"/>
              <a:t> použiť akúkoľvek známu technickú vymoženosť, ak pomáha dostihnúť diváka. D</a:t>
            </a:r>
            <a:r>
              <a:rPr lang="en-GB" sz="3200" dirty="0" smtClean="0"/>
              <a:t>o</a:t>
            </a:r>
            <a:r>
              <a:rPr lang="sk-SK" sz="3200" dirty="0" smtClean="0"/>
              <a:t>k</a:t>
            </a:r>
            <a:r>
              <a:rPr lang="en-GB" sz="3200" dirty="0" smtClean="0"/>
              <a:t>u</a:t>
            </a:r>
            <a:r>
              <a:rPr lang="sk-SK" sz="3200" dirty="0" smtClean="0"/>
              <a:t>m</a:t>
            </a:r>
            <a:r>
              <a:rPr lang="en-GB" sz="3200" dirty="0" smtClean="0"/>
              <a:t>e</a:t>
            </a:r>
            <a:r>
              <a:rPr lang="sk-SK" sz="3200" dirty="0" err="1" smtClean="0"/>
              <a:t>ntaristu</a:t>
            </a:r>
            <a:r>
              <a:rPr lang="sk-SK" sz="3200" dirty="0" smtClean="0"/>
              <a:t> nezaujíma vonkajšie zdanie vecí alebo ľudí. Jeho pozornosť púta zmysel, aký veci s</a:t>
            </a:r>
            <a:r>
              <a:rPr lang="en-GB" sz="3200" dirty="0" smtClean="0"/>
              <a:t>k</a:t>
            </a:r>
            <a:r>
              <a:rPr lang="sk-SK" sz="3200" dirty="0" err="1" smtClean="0"/>
              <a:t>rývajú</a:t>
            </a:r>
            <a:r>
              <a:rPr lang="sk-SK" sz="3200" dirty="0" smtClean="0"/>
              <a:t> a aký ľudia stelesňujú… Dokumentaristovo odmietavé stanovisko k filmu založenému na zápletke nespočíva v pohŕdaní technikou, ale v cieli, k akému táto technika smeruje</a:t>
            </a:r>
            <a:r>
              <a:rPr lang="en-GB" sz="3200" dirty="0" smtClean="0"/>
              <a:t>.”  </a:t>
            </a:r>
            <a:r>
              <a:rPr lang="sk-SK" sz="3200" dirty="0" smtClean="0"/>
              <a:t> 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23664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718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“Úvod” do dokumentárneho filmu</vt:lpstr>
      <vt:lpstr>Vaša predstava dokumentu ?</vt:lpstr>
      <vt:lpstr>Vaša predstava dokumentu</vt:lpstr>
      <vt:lpstr>Čo je to dokument?</vt:lpstr>
      <vt:lpstr>Vzťah dokumentu k skutočnosti</vt:lpstr>
      <vt:lpstr>PowerPoint Presentation</vt:lpstr>
      <vt:lpstr>Objektivita? (Absolútna?)</vt:lpstr>
      <vt:lpstr>PowerPoint Presentation</vt:lpstr>
      <vt:lpstr>PowerPoint Presentation</vt:lpstr>
      <vt:lpstr>Jan Gogola ml. (1971): Smrt dokumentárnímu filmu! </vt:lpstr>
      <vt:lpstr>Vitalij Manskij (1963): 3 etapy dokumentárneho filmu</vt:lpstr>
      <vt:lpstr>Módy (modely) dokumentárneho filmu (Nichols 2010)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“Úvod” do dokumentárneho filmu</dc:title>
  <dc:creator>Miroslav Vlček</dc:creator>
  <cp:lastModifiedBy>Miroslav Vlček</cp:lastModifiedBy>
  <cp:revision>26</cp:revision>
  <dcterms:created xsi:type="dcterms:W3CDTF">2016-10-19T12:26:19Z</dcterms:created>
  <dcterms:modified xsi:type="dcterms:W3CDTF">2016-11-03T08:11:42Z</dcterms:modified>
</cp:coreProperties>
</file>