
<file path=[Content_Types].xml><?xml version="1.0" encoding="utf-8"?>
<Types xmlns="http://schemas.openxmlformats.org/package/2006/content-types">
  <Default Extension="bin" ContentType="application/vnd.openxmlformats-officedocument.oleObject"/>
  <Default Extension="tmp" ContentType="image/png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359" r:id="rId2"/>
    <p:sldId id="358" r:id="rId3"/>
    <p:sldId id="293" r:id="rId4"/>
    <p:sldId id="365" r:id="rId5"/>
    <p:sldId id="351" r:id="rId6"/>
    <p:sldId id="352" r:id="rId7"/>
    <p:sldId id="366" r:id="rId8"/>
    <p:sldId id="363" r:id="rId9"/>
    <p:sldId id="364" r:id="rId10"/>
    <p:sldId id="369" r:id="rId11"/>
    <p:sldId id="370" r:id="rId12"/>
    <p:sldId id="392" r:id="rId13"/>
    <p:sldId id="393" r:id="rId14"/>
    <p:sldId id="373" r:id="rId15"/>
    <p:sldId id="372" r:id="rId16"/>
    <p:sldId id="296" r:id="rId17"/>
    <p:sldId id="395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75" r:id="rId26"/>
    <p:sldId id="314" r:id="rId27"/>
    <p:sldId id="287" r:id="rId28"/>
    <p:sldId id="389" r:id="rId29"/>
    <p:sldId id="390" r:id="rId30"/>
    <p:sldId id="391" r:id="rId31"/>
    <p:sldId id="382" r:id="rId32"/>
    <p:sldId id="383" r:id="rId33"/>
    <p:sldId id="384" r:id="rId34"/>
    <p:sldId id="387" r:id="rId35"/>
    <p:sldId id="388" r:id="rId36"/>
    <p:sldId id="394" r:id="rId37"/>
    <p:sldId id="357" r:id="rId38"/>
    <p:sldId id="349" r:id="rId3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33CC33"/>
    <a:srgbClr val="FF3300"/>
    <a:srgbClr val="BCD3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94660"/>
  </p:normalViewPr>
  <p:slideViewPr>
    <p:cSldViewPr>
      <p:cViewPr>
        <p:scale>
          <a:sx n="100" d="100"/>
          <a:sy n="100" d="100"/>
        </p:scale>
        <p:origin x="-44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098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32099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32100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101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102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103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104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105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106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107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108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109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110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111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112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3211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3211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1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1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1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1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1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2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2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2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2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2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2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2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2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2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2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3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3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3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3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3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3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3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3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3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3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4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4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4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4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4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4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4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4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4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4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5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5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5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5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5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5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5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5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5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5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6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6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6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6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6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6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6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6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6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6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7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7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7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7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7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7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7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7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17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7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8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8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8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8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8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8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8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8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8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8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9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9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9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9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9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9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9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9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9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9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0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0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0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0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0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0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0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0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0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0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1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1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1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1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1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1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1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1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1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1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2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2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2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2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2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2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2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2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2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2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3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3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3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3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3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23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23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23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23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23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24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24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24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24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4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4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24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247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248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132249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132250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132251" name="Rectangle 155"/>
          <p:cNvSpPr>
            <a:spLocks noGrp="1" noChangeArrowheads="1"/>
          </p:cNvSpPr>
          <p:nvPr>
            <p:ph type="dt" sz="quarter" idx="2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cs-CZ" altLang="cs-CZ"/>
          </a:p>
        </p:txBody>
      </p:sp>
      <p:sp>
        <p:nvSpPr>
          <p:cNvPr id="132252" name="Rectangle 15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cs-CZ" altLang="cs-CZ"/>
          </a:p>
        </p:txBody>
      </p:sp>
      <p:sp>
        <p:nvSpPr>
          <p:cNvPr id="132253" name="Rectangle 15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99061B5F-CCFF-4D18-930C-E4A1D848A31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B295E0-A13F-41A8-B474-3534B397866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1016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23F08D-8503-45B2-8AA4-FFA8998BBE9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3078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301625" y="228600"/>
            <a:ext cx="8540750" cy="5870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07A71BF6-2478-44D9-8144-36F97B66C6A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067662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301625" y="1600200"/>
            <a:ext cx="8540750" cy="4498975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7E6B04D5-B146-4E4A-AA30-505704316D8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8371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EA8105-A4E6-4E4A-AE51-F73177A51BA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8493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361CE6-EB6E-4A6D-8C73-90558F2D7D1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4500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34418-0721-4867-9275-49B4D971B57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1717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6CB3E-6628-4009-9FB7-094FFFFAC83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9394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44B0B3-D49C-471C-8BBA-FB2F601800F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1072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921010-C9E0-4585-8567-76D55353545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5035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6422A5-EE82-4AFC-B09B-36451218E83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8926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08525-9F39-412B-B991-BC9D84D0761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6790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07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3107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31076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077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078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079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080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081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082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083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084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085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086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087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088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31089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31090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091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092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093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094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095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096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097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098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099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00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01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02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03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04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05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06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07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08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09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10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11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12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13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14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15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16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17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18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19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20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21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22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23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24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25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26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27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28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29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30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31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32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33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34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35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36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37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38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39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40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41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42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43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44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45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46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47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48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49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50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51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52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53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154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55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56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57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58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59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60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61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62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63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64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65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66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67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68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69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70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71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72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73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74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75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76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77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78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79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80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81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82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83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84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85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86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87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88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89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90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91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92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93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94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95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96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97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98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99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200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201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202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203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204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205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206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207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208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209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210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211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212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213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214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215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216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217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218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219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220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221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222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223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224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131225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31226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31227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31228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fld id="{724695E8-88F9-41C5-814F-6946C6B19CFA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1229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/>
              <a:t>Online přátelství</a:t>
            </a:r>
          </a:p>
        </p:txBody>
      </p:sp>
      <p:sp>
        <p:nvSpPr>
          <p:cNvPr id="13414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dirty="0"/>
              <a:t>ZUR387</a:t>
            </a:r>
          </a:p>
          <a:p>
            <a:r>
              <a:rPr lang="cs-CZ" altLang="cs-CZ" dirty="0" smtClean="0"/>
              <a:t>2016</a:t>
            </a:r>
          </a:p>
          <a:p>
            <a:r>
              <a:rPr lang="cs-CZ" altLang="cs-CZ" dirty="0" smtClean="0"/>
              <a:t>Lenka </a:t>
            </a:r>
            <a:r>
              <a:rPr lang="cs-CZ" altLang="cs-CZ" dirty="0"/>
              <a:t>Dědková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Jak často lidé tvoří online vztahy</a:t>
            </a:r>
          </a:p>
        </p:txBody>
      </p:sp>
      <p:sp>
        <p:nvSpPr>
          <p:cNvPr id="14643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700213"/>
            <a:ext cx="8540750" cy="4498975"/>
          </a:xfrm>
        </p:spPr>
        <p:txBody>
          <a:bodyPr/>
          <a:lstStyle/>
          <a:p>
            <a:r>
              <a:rPr lang="cs-CZ" altLang="cs-CZ" sz="2800" dirty="0" smtClean="0"/>
              <a:t>Počátky rozšiřování internetu, dospělí:</a:t>
            </a:r>
          </a:p>
          <a:p>
            <a:pPr lvl="1"/>
            <a:r>
              <a:rPr lang="cs-CZ" altLang="cs-CZ" sz="2400" dirty="0" err="1" smtClean="0"/>
              <a:t>Parks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a </a:t>
            </a:r>
            <a:r>
              <a:rPr lang="cs-CZ" altLang="cs-CZ" sz="2400" dirty="0" err="1"/>
              <a:t>Floyd</a:t>
            </a:r>
            <a:r>
              <a:rPr lang="cs-CZ" altLang="cs-CZ" sz="2400" dirty="0"/>
              <a:t> (1996) - </a:t>
            </a:r>
            <a:r>
              <a:rPr lang="cs-CZ" altLang="cs-CZ" sz="2400" dirty="0" smtClean="0"/>
              <a:t>diskusní </a:t>
            </a:r>
            <a:r>
              <a:rPr lang="cs-CZ" altLang="cs-CZ" sz="2400" dirty="0"/>
              <a:t>fóra</a:t>
            </a:r>
            <a:r>
              <a:rPr lang="cs-CZ" altLang="cs-CZ" sz="2400" dirty="0" smtClean="0"/>
              <a:t>:</a:t>
            </a:r>
          </a:p>
          <a:p>
            <a:pPr lvl="2"/>
            <a:r>
              <a:rPr lang="cs-CZ" altLang="cs-CZ" sz="2000" dirty="0" smtClean="0">
                <a:solidFill>
                  <a:schemeClr val="tx2">
                    <a:lumMod val="50000"/>
                  </a:schemeClr>
                </a:solidFill>
              </a:rPr>
              <a:t>60,7</a:t>
            </a:r>
            <a:r>
              <a:rPr lang="cs-CZ" altLang="cs-CZ" sz="2000" dirty="0"/>
              <a:t> </a:t>
            </a:r>
            <a:r>
              <a:rPr lang="cs-CZ" altLang="cs-CZ" sz="2000" dirty="0">
                <a:solidFill>
                  <a:schemeClr val="tx2">
                    <a:lumMod val="50000"/>
                  </a:schemeClr>
                </a:solidFill>
              </a:rPr>
              <a:t>%</a:t>
            </a:r>
            <a:r>
              <a:rPr lang="cs-CZ" altLang="cs-CZ" sz="2000" dirty="0"/>
              <a:t> našlo na internetu přítele, z toho 41 % přátelství „blízkých“ a 26 % romantických vztahů</a:t>
            </a:r>
          </a:p>
          <a:p>
            <a:pPr lvl="1"/>
            <a:r>
              <a:rPr lang="cs-CZ" altLang="cs-CZ" sz="2400" dirty="0" err="1"/>
              <a:t>Utz</a:t>
            </a:r>
            <a:r>
              <a:rPr lang="cs-CZ" altLang="cs-CZ" sz="2400" dirty="0"/>
              <a:t> (2000) - </a:t>
            </a:r>
            <a:r>
              <a:rPr lang="cs-CZ" altLang="cs-CZ" sz="2400" dirty="0" err="1"/>
              <a:t>MUDy</a:t>
            </a:r>
            <a:r>
              <a:rPr lang="cs-CZ" altLang="cs-CZ" sz="2400" dirty="0"/>
              <a:t> (textově založená hra více hráčů</a:t>
            </a:r>
            <a:r>
              <a:rPr lang="cs-CZ" altLang="cs-CZ" sz="2400" dirty="0" smtClean="0"/>
              <a:t>):</a:t>
            </a:r>
          </a:p>
          <a:p>
            <a:pPr lvl="2"/>
            <a:r>
              <a:rPr lang="cs-CZ" altLang="cs-CZ" sz="2000" dirty="0" smtClean="0">
                <a:solidFill>
                  <a:schemeClr val="tx2">
                    <a:lumMod val="50000"/>
                  </a:schemeClr>
                </a:solidFill>
              </a:rPr>
              <a:t>73,6 </a:t>
            </a:r>
            <a:r>
              <a:rPr lang="cs-CZ" altLang="cs-CZ" sz="2000" dirty="0">
                <a:solidFill>
                  <a:schemeClr val="tx2">
                    <a:lumMod val="50000"/>
                  </a:schemeClr>
                </a:solidFill>
              </a:rPr>
              <a:t>% </a:t>
            </a:r>
            <a:r>
              <a:rPr lang="cs-CZ" altLang="cs-CZ" sz="2000" dirty="0"/>
              <a:t>našlo na internetu přítele</a:t>
            </a:r>
          </a:p>
          <a:p>
            <a:pPr lvl="1"/>
            <a:r>
              <a:rPr lang="cs-CZ" altLang="cs-CZ" sz="2400" dirty="0" err="1"/>
              <a:t>Parks</a:t>
            </a:r>
            <a:r>
              <a:rPr lang="cs-CZ" altLang="cs-CZ" sz="2400" dirty="0"/>
              <a:t> a </a:t>
            </a:r>
            <a:r>
              <a:rPr lang="cs-CZ" altLang="cs-CZ" sz="2400" dirty="0" err="1"/>
              <a:t>Roberts</a:t>
            </a:r>
            <a:r>
              <a:rPr lang="cs-CZ" altLang="cs-CZ" sz="2400" dirty="0"/>
              <a:t> (1998) - MOO (další textová hra</a:t>
            </a:r>
            <a:r>
              <a:rPr lang="cs-CZ" altLang="cs-CZ" sz="2400" dirty="0" smtClean="0"/>
              <a:t>):</a:t>
            </a:r>
          </a:p>
          <a:p>
            <a:pPr lvl="2"/>
            <a:r>
              <a:rPr lang="cs-CZ" altLang="cs-CZ" sz="2000" dirty="0" smtClean="0">
                <a:solidFill>
                  <a:schemeClr val="tx2">
                    <a:lumMod val="50000"/>
                  </a:schemeClr>
                </a:solidFill>
              </a:rPr>
              <a:t>93,6 </a:t>
            </a:r>
            <a:r>
              <a:rPr lang="cs-CZ" altLang="cs-CZ" sz="2000" dirty="0" smtClean="0">
                <a:solidFill>
                  <a:schemeClr val="tx2">
                    <a:lumMod val="50000"/>
                  </a:schemeClr>
                </a:solidFill>
              </a:rPr>
              <a:t>%</a:t>
            </a:r>
          </a:p>
          <a:p>
            <a:pPr lvl="1"/>
            <a:endParaRPr lang="cs-CZ" altLang="cs-CZ" sz="2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cs-CZ" altLang="cs-CZ" dirty="0" smtClean="0">
                <a:solidFill>
                  <a:schemeClr val="tx2">
                    <a:lumMod val="50000"/>
                  </a:schemeClr>
                </a:solidFill>
              </a:rPr>
              <a:t>Ale dostupnost internetu stále omezená</a:t>
            </a:r>
            <a:endParaRPr lang="cs-CZ" altLang="cs-CZ" dirty="0">
              <a:solidFill>
                <a:schemeClr val="tx2">
                  <a:lumMod val="50000"/>
                </a:schemeClr>
              </a:solidFill>
            </a:endParaRPr>
          </a:p>
          <a:p>
            <a:endParaRPr lang="cs-CZ" alt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Jak často lidé tvoří online vztahy</a:t>
            </a:r>
            <a:r>
              <a:rPr lang="cs-CZ" altLang="cs-CZ" dirty="0"/>
              <a:t> II.</a:t>
            </a:r>
            <a:br>
              <a:rPr lang="cs-CZ" altLang="cs-CZ" dirty="0"/>
            </a:br>
            <a:r>
              <a:rPr lang="cs-CZ" altLang="cs-CZ" sz="3200" dirty="0"/>
              <a:t>(YISS, 2008)</a:t>
            </a:r>
          </a:p>
        </p:txBody>
      </p:sp>
      <p:sp>
        <p:nvSpPr>
          <p:cNvPr id="14745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844675"/>
            <a:ext cx="8540750" cy="44989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dirty="0" smtClean="0"/>
              <a:t>Novější data, děti a dospívající: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dirty="0" err="1" smtClean="0"/>
              <a:t>National</a:t>
            </a:r>
            <a:r>
              <a:rPr lang="cs-CZ" altLang="cs-CZ" sz="2800" dirty="0" smtClean="0"/>
              <a:t> </a:t>
            </a:r>
            <a:r>
              <a:rPr lang="cs-CZ" altLang="cs-CZ" sz="2800" dirty="0" err="1"/>
              <a:t>survey</a:t>
            </a:r>
            <a:r>
              <a:rPr lang="cs-CZ" altLang="cs-CZ" sz="2800" dirty="0"/>
              <a:t> US: </a:t>
            </a:r>
            <a:r>
              <a:rPr lang="cs-CZ" altLang="cs-CZ" sz="2800" dirty="0">
                <a:solidFill>
                  <a:schemeClr val="accent1"/>
                </a:solidFill>
              </a:rPr>
              <a:t>25 % </a:t>
            </a:r>
            <a:r>
              <a:rPr lang="cs-CZ" altLang="cs-CZ" sz="2800" dirty="0"/>
              <a:t>dětí (10-17 let) příležitostné online přátelství, 14 % blízké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Většina s vrstevníky (70 %) a </a:t>
            </a:r>
            <a:r>
              <a:rPr lang="cs-CZ" altLang="cs-CZ" sz="2400" dirty="0">
                <a:solidFill>
                  <a:schemeClr val="accent1"/>
                </a:solidFill>
              </a:rPr>
              <a:t>lidmi opačného pohlaví</a:t>
            </a:r>
            <a:r>
              <a:rPr lang="cs-CZ" altLang="cs-CZ" sz="2400" dirty="0"/>
              <a:t> (71 %)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>
                <a:solidFill>
                  <a:schemeClr val="accent1"/>
                </a:solidFill>
              </a:rPr>
              <a:t>Dívky</a:t>
            </a:r>
            <a:r>
              <a:rPr lang="cs-CZ" altLang="cs-CZ" sz="2400" dirty="0"/>
              <a:t> utvářejí online přátelství častěji (29 % x 23 %) a </a:t>
            </a:r>
            <a:r>
              <a:rPr lang="cs-CZ" altLang="cs-CZ" sz="2400" dirty="0">
                <a:solidFill>
                  <a:schemeClr val="accent1"/>
                </a:solidFill>
              </a:rPr>
              <a:t>častěji je hodnotí jako „blízké“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59 % z chatu, 30 % IM, 5 % hry, 6 % jinak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>
                <a:solidFill>
                  <a:schemeClr val="accent1"/>
                </a:solidFill>
              </a:rPr>
              <a:t>Pouze 2 % mají negativní zkušenost</a:t>
            </a:r>
            <a:r>
              <a:rPr lang="cs-CZ" altLang="cs-CZ" sz="2400" dirty="0"/>
              <a:t> s online přátelstvím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Online přátelství častěji navazují starší adolescenti a lidé s konflikty v rodině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</p:txBody>
      </p:sp>
      <p:sp>
        <p:nvSpPr>
          <p:cNvPr id="3" name="Obláček 2"/>
          <p:cNvSpPr/>
          <p:nvPr/>
        </p:nvSpPr>
        <p:spPr>
          <a:xfrm>
            <a:off x="2483768" y="2564904"/>
            <a:ext cx="4032448" cy="3024336"/>
          </a:xfrm>
          <a:prstGeom prst="cloudCallout">
            <a:avLst>
              <a:gd name="adj1" fmla="val 46674"/>
              <a:gd name="adj2" fmla="val 724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</a:rPr>
              <a:t>A co ti dospělí?</a:t>
            </a:r>
            <a:endParaRPr lang="cs-CZ" sz="2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stalo s dospělými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Rozšiřování internetu </a:t>
            </a:r>
            <a:r>
              <a:rPr lang="cs-CZ" dirty="0" smtClean="0">
                <a:sym typeface="Wingdings" panose="05000000000000000000" pitchFamily="2" charset="2"/>
              </a:rPr>
              <a:t> čím dál více známých lidí online &amp; čím dál mladší online </a:t>
            </a:r>
          </a:p>
          <a:p>
            <a:endParaRPr lang="cs-CZ" dirty="0" smtClean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Rozšiřování nástrojů, kterými se lze připojit a míst, odkud se lze připojit  </a:t>
            </a:r>
            <a:r>
              <a:rPr lang="cs-CZ" dirty="0" err="1" smtClean="0">
                <a:sym typeface="Wingdings" panose="05000000000000000000" pitchFamily="2" charset="2"/>
              </a:rPr>
              <a:t>always</a:t>
            </a:r>
            <a:r>
              <a:rPr lang="cs-CZ" dirty="0" smtClean="0">
                <a:sym typeface="Wingdings" panose="05000000000000000000" pitchFamily="2" charset="2"/>
              </a:rPr>
              <a:t> on</a:t>
            </a:r>
          </a:p>
          <a:p>
            <a:endParaRPr lang="cs-CZ" dirty="0" smtClean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Popularita sociálních sítí a prostředí podporujících komunikaci se známými lidmi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sym typeface="Wingdings" panose="05000000000000000000" pitchFamily="2" charset="2"/>
              </a:rPr>
              <a:t>Četnost komunikace s neznámými lidmi klesla</a:t>
            </a:r>
          </a:p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sym typeface="Wingdings" panose="05000000000000000000" pitchFamily="2" charset="2"/>
              </a:rPr>
              <a:t>„Dospělí nikoho nezajímají“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655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Jak často lidé tvoří online vztahy</a:t>
            </a:r>
            <a:r>
              <a:rPr lang="cs-CZ" altLang="cs-CZ" dirty="0"/>
              <a:t> II.</a:t>
            </a:r>
            <a:br>
              <a:rPr lang="cs-CZ" altLang="cs-CZ" dirty="0"/>
            </a:br>
            <a:r>
              <a:rPr lang="cs-CZ" altLang="cs-CZ" sz="3200" dirty="0"/>
              <a:t>(YISS, 2008)</a:t>
            </a:r>
          </a:p>
        </p:txBody>
      </p:sp>
      <p:sp>
        <p:nvSpPr>
          <p:cNvPr id="14745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844675"/>
            <a:ext cx="8540750" cy="44989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dirty="0" smtClean="0"/>
              <a:t>Novější data, děti a dospívající: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dirty="0" err="1" smtClean="0"/>
              <a:t>National</a:t>
            </a:r>
            <a:r>
              <a:rPr lang="cs-CZ" altLang="cs-CZ" sz="2800" dirty="0" smtClean="0"/>
              <a:t> </a:t>
            </a:r>
            <a:r>
              <a:rPr lang="cs-CZ" altLang="cs-CZ" sz="2800" dirty="0" err="1"/>
              <a:t>survey</a:t>
            </a:r>
            <a:r>
              <a:rPr lang="cs-CZ" altLang="cs-CZ" sz="2800" dirty="0"/>
              <a:t> US: </a:t>
            </a:r>
            <a:r>
              <a:rPr lang="cs-CZ" altLang="cs-CZ" sz="2800" dirty="0">
                <a:solidFill>
                  <a:schemeClr val="accent1"/>
                </a:solidFill>
              </a:rPr>
              <a:t>25 % </a:t>
            </a:r>
            <a:r>
              <a:rPr lang="cs-CZ" altLang="cs-CZ" sz="2800" dirty="0"/>
              <a:t>dětí (10-17 let) příležitostné online přátelství, 14 % blízké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Většina s vrstevníky (70 %) a </a:t>
            </a:r>
            <a:r>
              <a:rPr lang="cs-CZ" altLang="cs-CZ" sz="2400" dirty="0">
                <a:solidFill>
                  <a:schemeClr val="accent1"/>
                </a:solidFill>
              </a:rPr>
              <a:t>lidmi opačného pohlaví</a:t>
            </a:r>
            <a:r>
              <a:rPr lang="cs-CZ" altLang="cs-CZ" sz="2400" dirty="0"/>
              <a:t> (71 %)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>
                <a:solidFill>
                  <a:schemeClr val="accent1"/>
                </a:solidFill>
              </a:rPr>
              <a:t>Dívky</a:t>
            </a:r>
            <a:r>
              <a:rPr lang="cs-CZ" altLang="cs-CZ" sz="2400" dirty="0"/>
              <a:t> utvářejí online přátelství častěji (29 % x 23 %) a </a:t>
            </a:r>
            <a:r>
              <a:rPr lang="cs-CZ" altLang="cs-CZ" sz="2400" dirty="0">
                <a:solidFill>
                  <a:schemeClr val="accent1"/>
                </a:solidFill>
              </a:rPr>
              <a:t>častěji je hodnotí jako „blízké“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59 % z chatu, 30 % IM, 5 % hry, 6 % jinak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>
                <a:solidFill>
                  <a:schemeClr val="accent1"/>
                </a:solidFill>
              </a:rPr>
              <a:t>Pouze 2 % mají negativní zkušenost</a:t>
            </a:r>
            <a:r>
              <a:rPr lang="cs-CZ" altLang="cs-CZ" sz="2400" dirty="0"/>
              <a:t> s online přátelstvím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Online přátelství častěji navazují starší adolescenti a lidé s konflikty v rodině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11095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4000" dirty="0"/>
              <a:t>Jak často lidé tvoří online vztahy</a:t>
            </a:r>
            <a:r>
              <a:rPr lang="cs-CZ" altLang="cs-CZ" dirty="0"/>
              <a:t> II.</a:t>
            </a:r>
            <a:br>
              <a:rPr lang="cs-CZ" altLang="cs-CZ" dirty="0"/>
            </a:br>
            <a:r>
              <a:rPr lang="cs-CZ" altLang="cs-CZ" sz="3100" dirty="0"/>
              <a:t>(EUKO </a:t>
            </a:r>
            <a:r>
              <a:rPr lang="cs-CZ" altLang="cs-CZ" sz="3100" dirty="0" smtClean="0"/>
              <a:t>II; </a:t>
            </a:r>
            <a:r>
              <a:rPr lang="cs-CZ" altLang="cs-CZ" sz="3100" dirty="0" err="1" smtClean="0"/>
              <a:t>Livingstone</a:t>
            </a:r>
            <a:r>
              <a:rPr lang="cs-CZ" altLang="cs-CZ" sz="3100" dirty="0" smtClean="0"/>
              <a:t> et al., 2011)</a:t>
            </a:r>
            <a:endParaRPr lang="cs-CZ" altLang="cs-CZ" sz="3100" dirty="0"/>
          </a:p>
        </p:txBody>
      </p:sp>
      <p:sp>
        <p:nvSpPr>
          <p:cNvPr id="15053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628775"/>
            <a:ext cx="3816350" cy="4498975"/>
          </a:xfrm>
        </p:spPr>
        <p:txBody>
          <a:bodyPr/>
          <a:lstStyle/>
          <a:p>
            <a:endParaRPr lang="cs-CZ" altLang="cs-CZ" dirty="0"/>
          </a:p>
        </p:txBody>
      </p:sp>
      <p:pic>
        <p:nvPicPr>
          <p:cNvPr id="1505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557338"/>
            <a:ext cx="4392612" cy="51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délníkový popisek 1"/>
          <p:cNvSpPr/>
          <p:nvPr/>
        </p:nvSpPr>
        <p:spPr>
          <a:xfrm>
            <a:off x="1141587" y="3393641"/>
            <a:ext cx="3096344" cy="1512168"/>
          </a:xfrm>
          <a:prstGeom prst="wedgeRectCallout">
            <a:avLst>
              <a:gd name="adj1" fmla="val 62225"/>
              <a:gd name="adj2" fmla="val -125207"/>
            </a:avLst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dirty="0">
                <a:solidFill>
                  <a:schemeClr val="bg2">
                    <a:lumMod val="50000"/>
                  </a:schemeClr>
                </a:solidFill>
              </a:rPr>
              <a:t>Komunikace na internetu s neznámými </a:t>
            </a:r>
            <a:r>
              <a:rPr lang="cs-CZ" altLang="cs-CZ" dirty="0" smtClean="0">
                <a:solidFill>
                  <a:schemeClr val="bg2">
                    <a:lumMod val="50000"/>
                  </a:schemeClr>
                </a:solidFill>
              </a:rPr>
              <a:t>lidmi</a:t>
            </a:r>
            <a:endParaRPr lang="cs-CZ" altLang="cs-CZ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Obdélníkový popisek 5"/>
          <p:cNvSpPr/>
          <p:nvPr/>
        </p:nvSpPr>
        <p:spPr>
          <a:xfrm>
            <a:off x="1114897" y="1556569"/>
            <a:ext cx="3096344" cy="1512168"/>
          </a:xfrm>
          <a:prstGeom prst="wedgeRectCallout">
            <a:avLst>
              <a:gd name="adj1" fmla="val 60687"/>
              <a:gd name="adj2" fmla="val -37653"/>
            </a:avLst>
          </a:prstGeom>
          <a:solidFill>
            <a:schemeClr val="tx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dirty="0">
                <a:solidFill>
                  <a:schemeClr val="bg2">
                    <a:lumMod val="50000"/>
                  </a:schemeClr>
                </a:solidFill>
              </a:rPr>
              <a:t>Setkání s neznámými z internetu v realitě</a:t>
            </a:r>
            <a:endParaRPr lang="cs-CZ" altLang="cs-CZ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2048272"/>
          </a:xfrm>
          <a:noFill/>
          <a:ln/>
        </p:spPr>
        <p:txBody>
          <a:bodyPr>
            <a:normAutofit/>
          </a:bodyPr>
          <a:lstStyle/>
          <a:p>
            <a:r>
              <a:rPr lang="cs-CZ" altLang="cs-CZ" sz="4000" dirty="0" smtClean="0"/>
              <a:t>Stejný výzkum, data jen z ČR </a:t>
            </a:r>
            <a:br>
              <a:rPr lang="cs-CZ" altLang="cs-CZ" sz="4000" dirty="0" smtClean="0"/>
            </a:br>
            <a:r>
              <a:rPr lang="cs-CZ" altLang="cs-CZ" sz="4000" dirty="0"/>
              <a:t>(</a:t>
            </a:r>
            <a:r>
              <a:rPr lang="cs-CZ" altLang="cs-CZ" sz="4000" dirty="0" smtClean="0"/>
              <a:t>EUKO II)</a:t>
            </a:r>
            <a:endParaRPr lang="cs-CZ" altLang="cs-CZ" sz="3200" dirty="0"/>
          </a:p>
        </p:txBody>
      </p:sp>
      <p:pic>
        <p:nvPicPr>
          <p:cNvPr id="2" name="Obrázek 1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852936"/>
            <a:ext cx="7704856" cy="332593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6876256" y="4797152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Celkově 46% komunikuje s neznámými</a:t>
            </a:r>
            <a:endParaRPr lang="cs-CZ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S kým komunikujeme online </a:t>
            </a:r>
            <a:br>
              <a:rPr lang="cs-CZ" altLang="cs-CZ" sz="4000"/>
            </a:br>
            <a:r>
              <a:rPr lang="cs-CZ" altLang="cs-CZ" sz="4000"/>
              <a:t>(Gross, 2004)</a:t>
            </a:r>
          </a:p>
        </p:txBody>
      </p:sp>
      <p:sp>
        <p:nvSpPr>
          <p:cNvPr id="5632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981200"/>
            <a:ext cx="8229600" cy="4616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dirty="0"/>
              <a:t>Deníkové záznamy</a:t>
            </a:r>
          </a:p>
          <a:p>
            <a:pPr>
              <a:lnSpc>
                <a:spcPct val="80000"/>
              </a:lnSpc>
            </a:pPr>
            <a:endParaRPr lang="cs-CZ" altLang="cs-CZ" sz="2400" dirty="0"/>
          </a:p>
          <a:p>
            <a:pPr>
              <a:lnSpc>
                <a:spcPct val="80000"/>
              </a:lnSpc>
            </a:pPr>
            <a:r>
              <a:rPr lang="cs-CZ" altLang="cs-CZ" sz="2400" dirty="0"/>
              <a:t>Jak se adolescenti baví online?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Většina online komunikace adolescentů je soukromá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S cizími lidmi se nejvíce potkávají na veřejných místech (diskuzní fóra, chaty)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>
                <a:solidFill>
                  <a:schemeClr val="accent1"/>
                </a:solidFill>
              </a:rPr>
              <a:t>84 %</a:t>
            </a:r>
            <a:r>
              <a:rPr lang="cs-CZ" altLang="cs-CZ" sz="2000" dirty="0"/>
              <a:t> používání IM (které teenageři používají nejčastěji) je s lidmi z RL, typicky navíc </a:t>
            </a:r>
            <a:r>
              <a:rPr lang="cs-CZ" altLang="cs-CZ" sz="2000" dirty="0">
                <a:solidFill>
                  <a:schemeClr val="accent1"/>
                </a:solidFill>
              </a:rPr>
              <a:t>s </a:t>
            </a:r>
            <a:r>
              <a:rPr lang="cs-CZ" altLang="cs-CZ" sz="2000" i="1" dirty="0">
                <a:solidFill>
                  <a:schemeClr val="accent1"/>
                </a:solidFill>
              </a:rPr>
              <a:t>blízkými</a:t>
            </a:r>
            <a:r>
              <a:rPr lang="cs-CZ" altLang="cs-CZ" sz="2000" dirty="0">
                <a:solidFill>
                  <a:schemeClr val="accent1"/>
                </a:solidFill>
              </a:rPr>
              <a:t> lidmi</a:t>
            </a:r>
            <a:r>
              <a:rPr lang="cs-CZ" altLang="cs-CZ" sz="2000" dirty="0"/>
              <a:t> (82 % kamarádi nebo nejlepší kamarádi)</a:t>
            </a:r>
          </a:p>
          <a:p>
            <a:pPr>
              <a:lnSpc>
                <a:spcPct val="80000"/>
              </a:lnSpc>
            </a:pPr>
            <a:endParaRPr lang="cs-CZ" altLang="cs-CZ" sz="2400" dirty="0"/>
          </a:p>
          <a:p>
            <a:pPr>
              <a:lnSpc>
                <a:spcPct val="80000"/>
              </a:lnSpc>
            </a:pPr>
            <a:r>
              <a:rPr lang="cs-CZ" altLang="cs-CZ" sz="2400" dirty="0"/>
              <a:t>Důvody IM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nejčastěji pobavit se s kamarády a zabít nudu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Nejčastější témata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ostatní kamarádi, drby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Kdo </a:t>
            </a:r>
            <a:r>
              <a:rPr lang="cs-CZ" altLang="cs-CZ" dirty="0" smtClean="0"/>
              <a:t>komunikuje </a:t>
            </a:r>
            <a:r>
              <a:rPr lang="cs-CZ" altLang="cs-CZ" dirty="0"/>
              <a:t>online s neznámými </a:t>
            </a:r>
            <a:r>
              <a:rPr lang="cs-CZ" altLang="cs-CZ" dirty="0" smtClean="0"/>
              <a:t>lidmi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„</a:t>
            </a:r>
            <a:r>
              <a:rPr lang="cs-CZ" dirty="0" err="1" smtClean="0"/>
              <a:t>vulnerabilní</a:t>
            </a:r>
            <a:r>
              <a:rPr lang="cs-CZ" dirty="0" smtClean="0"/>
              <a:t>“ jedinci</a:t>
            </a:r>
          </a:p>
          <a:p>
            <a:pPr lvl="1"/>
            <a:r>
              <a:rPr lang="cs-CZ" dirty="0" smtClean="0"/>
              <a:t>Vyšší četnost problémů s </a:t>
            </a:r>
            <a:r>
              <a:rPr lang="cs-CZ" dirty="0"/>
              <a:t>chováním (</a:t>
            </a:r>
            <a:r>
              <a:rPr lang="cs-CZ" dirty="0" err="1"/>
              <a:t>Barbovschi</a:t>
            </a:r>
            <a:r>
              <a:rPr lang="cs-CZ" dirty="0"/>
              <a:t> et al., </a:t>
            </a:r>
            <a:r>
              <a:rPr lang="cs-CZ" dirty="0" smtClean="0"/>
              <a:t>2012)</a:t>
            </a:r>
          </a:p>
          <a:p>
            <a:pPr lvl="1"/>
            <a:r>
              <a:rPr lang="cs-CZ" dirty="0" smtClean="0"/>
              <a:t>Vyšší </a:t>
            </a:r>
            <a:r>
              <a:rPr lang="cs-CZ" dirty="0" err="1" smtClean="0"/>
              <a:t>depresivita</a:t>
            </a:r>
            <a:r>
              <a:rPr lang="cs-CZ" dirty="0" smtClean="0"/>
              <a:t> (</a:t>
            </a:r>
            <a:r>
              <a:rPr lang="cs-CZ" dirty="0" err="1" smtClean="0"/>
              <a:t>Ybarra</a:t>
            </a:r>
            <a:r>
              <a:rPr lang="cs-CZ" dirty="0" smtClean="0"/>
              <a:t> et al., 2005)</a:t>
            </a:r>
          </a:p>
          <a:p>
            <a:pPr lvl="1"/>
            <a:r>
              <a:rPr lang="cs-CZ" dirty="0" smtClean="0"/>
              <a:t>Nižší </a:t>
            </a:r>
            <a:r>
              <a:rPr lang="cs-CZ" dirty="0" err="1" smtClean="0"/>
              <a:t>self-esteem</a:t>
            </a:r>
            <a:r>
              <a:rPr lang="cs-CZ" dirty="0"/>
              <a:t> (van den </a:t>
            </a:r>
            <a:r>
              <a:rPr lang="cs-CZ" dirty="0" err="1"/>
              <a:t>Heuvel</a:t>
            </a:r>
            <a:r>
              <a:rPr lang="cs-CZ" dirty="0"/>
              <a:t> et al., 2012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Vyšší četnost konfliktů s rodiči, vyšší </a:t>
            </a:r>
            <a:r>
              <a:rPr lang="cs-CZ" dirty="0"/>
              <a:t>delikvence (</a:t>
            </a:r>
            <a:r>
              <a:rPr lang="cs-CZ" dirty="0" err="1"/>
              <a:t>Wolak</a:t>
            </a:r>
            <a:r>
              <a:rPr lang="cs-CZ" dirty="0"/>
              <a:t> et al., </a:t>
            </a:r>
            <a:r>
              <a:rPr lang="cs-CZ" dirty="0" smtClean="0"/>
              <a:t>2003)</a:t>
            </a:r>
          </a:p>
          <a:p>
            <a:pPr lvl="1"/>
            <a:r>
              <a:rPr lang="cs-CZ" dirty="0" smtClean="0"/>
              <a:t>Vyšší stydlivost, úzkostnost, </a:t>
            </a:r>
            <a:r>
              <a:rPr lang="cs-CZ" dirty="0"/>
              <a:t>osamělost (</a:t>
            </a:r>
            <a:r>
              <a:rPr lang="cs-CZ" dirty="0" err="1"/>
              <a:t>Bonetti</a:t>
            </a:r>
            <a:r>
              <a:rPr lang="cs-CZ" dirty="0"/>
              <a:t> et al., </a:t>
            </a:r>
            <a:r>
              <a:rPr lang="cs-CZ" dirty="0" smtClean="0"/>
              <a:t>2010; Gross, 2004)</a:t>
            </a:r>
          </a:p>
          <a:p>
            <a:pPr lvl="1"/>
            <a:endParaRPr lang="cs-CZ" dirty="0"/>
          </a:p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Průřezová data! 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39552" y="3158108"/>
            <a:ext cx="7920880" cy="33123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bg2">
                    <a:lumMod val="50000"/>
                  </a:schemeClr>
                </a:solidFill>
              </a:rPr>
              <a:t>Korelace není kauzalita</a:t>
            </a:r>
            <a:endParaRPr lang="cs-CZ" sz="48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35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Elisheva Gross (2009)</a:t>
            </a:r>
          </a:p>
        </p:txBody>
      </p:sp>
      <p:sp>
        <p:nvSpPr>
          <p:cNvPr id="583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539750" y="1844675"/>
            <a:ext cx="8229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Cíl – zjistit bezprostřední dopad online komunikace s neznámým člověkem (zjistit kauzalitu)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solidFill>
                  <a:schemeClr val="accent1"/>
                </a:solidFill>
              </a:rPr>
              <a:t>Experiment</a:t>
            </a:r>
          </a:p>
          <a:p>
            <a:pPr>
              <a:lnSpc>
                <a:spcPct val="90000"/>
              </a:lnSpc>
            </a:pPr>
            <a:endParaRPr lang="cs-CZ" altLang="cs-CZ" sz="2800" dirty="0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sz="2800" dirty="0"/>
              <a:t>Základní lidská potřeba – náležet (</a:t>
            </a:r>
            <a:r>
              <a:rPr lang="cs-CZ" altLang="cs-CZ" sz="2800" dirty="0" err="1"/>
              <a:t>belonging</a:t>
            </a:r>
            <a:r>
              <a:rPr lang="cs-CZ" altLang="cs-CZ" sz="2800" dirty="0"/>
              <a:t>)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Ohrožení této potřeby – exkluze (vyčlenění), odmítnutí → „poplach“ ve formě sníženého sebevědomí → potřeba navrátit rovnováhu</a:t>
            </a:r>
          </a:p>
          <a:p>
            <a:pPr>
              <a:lnSpc>
                <a:spcPct val="90000"/>
              </a:lnSpc>
            </a:pPr>
            <a:endParaRPr lang="cs-CZ" alt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Postup</a:t>
            </a:r>
          </a:p>
        </p:txBody>
      </p:sp>
      <p:sp>
        <p:nvSpPr>
          <p:cNvPr id="593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600200"/>
            <a:ext cx="8640763" cy="4525963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altLang="cs-CZ" sz="2800"/>
              <a:t>Účastníci – dva nezávislé výběry mladších a starších adolescentů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Mladší: </a:t>
            </a:r>
            <a:r>
              <a:rPr lang="cs-CZ" altLang="cs-CZ" sz="2400" i="1"/>
              <a:t>N</a:t>
            </a:r>
            <a:r>
              <a:rPr lang="cs-CZ" altLang="cs-CZ" sz="2400"/>
              <a:t> = 50, 27 (54 %) dívky, 11-15 let (</a:t>
            </a:r>
            <a:r>
              <a:rPr lang="cs-CZ" altLang="cs-CZ" sz="2400" i="1"/>
              <a:t>M</a:t>
            </a:r>
            <a:r>
              <a:rPr lang="cs-CZ" altLang="cs-CZ" sz="2400"/>
              <a:t>=12.5, </a:t>
            </a:r>
            <a:r>
              <a:rPr lang="cs-CZ" altLang="cs-CZ" sz="2400" i="1"/>
              <a:t>SD</a:t>
            </a:r>
            <a:r>
              <a:rPr lang="cs-CZ" altLang="cs-CZ" sz="2400"/>
              <a:t>=1.2)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Starší: </a:t>
            </a:r>
            <a:r>
              <a:rPr lang="cs-CZ" altLang="cs-CZ" sz="2400" i="1"/>
              <a:t>N =</a:t>
            </a:r>
            <a:r>
              <a:rPr lang="cs-CZ" altLang="cs-CZ" sz="2400"/>
              <a:t> 60, 32 (53 %) dívky, 18-23 let (</a:t>
            </a:r>
            <a:r>
              <a:rPr lang="cs-CZ" altLang="cs-CZ" sz="2400" i="1"/>
              <a:t>M</a:t>
            </a:r>
            <a:r>
              <a:rPr lang="cs-CZ" altLang="cs-CZ" sz="2400"/>
              <a:t>=18.4, </a:t>
            </a:r>
            <a:r>
              <a:rPr lang="cs-CZ" altLang="cs-CZ" sz="2400" i="1"/>
              <a:t>SD</a:t>
            </a:r>
            <a:r>
              <a:rPr lang="cs-CZ" altLang="cs-CZ" sz="2400"/>
              <a:t>=0.9)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altLang="cs-CZ" sz="280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altLang="cs-CZ" sz="2800"/>
              <a:t>Alespoň 3 dny před experimentem vyplnili účastníci dotazník s demografickými otázkami, používání internetu, psychologické přizpůsobení (osamělost, self-esteem, sociální úzkostnost)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404813"/>
            <a:ext cx="8229600" cy="1371600"/>
          </a:xfrm>
        </p:spPr>
        <p:txBody>
          <a:bodyPr/>
          <a:lstStyle/>
          <a:p>
            <a:r>
              <a:rPr lang="cs-CZ" altLang="cs-CZ"/>
              <a:t>Vztahy na internetu</a:t>
            </a:r>
          </a:p>
        </p:txBody>
      </p:sp>
      <p:sp>
        <p:nvSpPr>
          <p:cNvPr id="13312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68313" y="1628775"/>
            <a:ext cx="8229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Virtuální vztahy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vzniklé a udržované na internetu (možná migrace do RL)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Vztahy z RL udržované na internetu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 smtClean="0"/>
              <a:t>Přátelské 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Partnerské 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Sexuální vztahy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0"/>
            <a:ext cx="8229600" cy="1371600"/>
          </a:xfrm>
        </p:spPr>
        <p:txBody>
          <a:bodyPr/>
          <a:lstStyle/>
          <a:p>
            <a:r>
              <a:rPr lang="cs-CZ" altLang="cs-CZ"/>
              <a:t>Postup II.</a:t>
            </a:r>
          </a:p>
        </p:txBody>
      </p:sp>
      <p:sp>
        <p:nvSpPr>
          <p:cNvPr id="604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68313" y="1557338"/>
            <a:ext cx="8229600" cy="50403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Před experimentem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Měření: aktuální sebevědomí, “How are you feeling about yourself right now“, škála od „terrible“ (-7) k „terrific“ (+7)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Náhodné rozřazení do 2 verzí Cyberball navozujících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a) inkluzi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b) exkluzi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Poté znovu sebevědomí a otázky, nakolik cítí každou z 21 emocí ze seznamu (1-5 škála); 6 subškál:</a:t>
            </a:r>
          </a:p>
          <a:p>
            <a:pPr lvl="1">
              <a:lnSpc>
                <a:spcPct val="90000"/>
              </a:lnSpc>
            </a:pPr>
            <a:r>
              <a:rPr lang="cs-CZ" altLang="cs-CZ" sz="2000">
                <a:solidFill>
                  <a:srgbClr val="33CC33"/>
                </a:solidFill>
              </a:rPr>
              <a:t>vztahová</a:t>
            </a:r>
            <a:r>
              <a:rPr lang="cs-CZ" altLang="cs-CZ" sz="2000"/>
              <a:t> (“accepted,” “respected,” “valued“, .82)</a:t>
            </a:r>
          </a:p>
          <a:p>
            <a:pPr lvl="1">
              <a:lnSpc>
                <a:spcPct val="90000"/>
              </a:lnSpc>
            </a:pPr>
            <a:r>
              <a:rPr lang="cs-CZ" altLang="cs-CZ" sz="2000">
                <a:solidFill>
                  <a:srgbClr val="33CC33"/>
                </a:solidFill>
              </a:rPr>
              <a:t>kompetence</a:t>
            </a:r>
            <a:r>
              <a:rPr lang="cs-CZ" altLang="cs-CZ" sz="2000"/>
              <a:t> (“smart,” “confident”;   .69)</a:t>
            </a:r>
          </a:p>
          <a:p>
            <a:pPr lvl="1">
              <a:lnSpc>
                <a:spcPct val="90000"/>
              </a:lnSpc>
            </a:pPr>
            <a:r>
              <a:rPr lang="cs-CZ" altLang="cs-CZ" sz="2000">
                <a:solidFill>
                  <a:srgbClr val="FF6600"/>
                </a:solidFill>
              </a:rPr>
              <a:t>dysforie</a:t>
            </a:r>
            <a:r>
              <a:rPr lang="cs-CZ" altLang="cs-CZ" sz="2000"/>
              <a:t> (“down,” “upset,” “depressed,” “stupid”;   .92)</a:t>
            </a:r>
          </a:p>
          <a:p>
            <a:pPr lvl="1">
              <a:lnSpc>
                <a:spcPct val="90000"/>
              </a:lnSpc>
            </a:pPr>
            <a:r>
              <a:rPr lang="cs-CZ" altLang="cs-CZ" sz="2000">
                <a:solidFill>
                  <a:srgbClr val="FF6600"/>
                </a:solidFill>
              </a:rPr>
              <a:t>zahanbení</a:t>
            </a:r>
            <a:r>
              <a:rPr lang="cs-CZ" altLang="cs-CZ" sz="2000"/>
              <a:t> (“ashamed,” “betrayed,” “embarrassed”;   .81)</a:t>
            </a:r>
          </a:p>
          <a:p>
            <a:pPr lvl="1">
              <a:lnSpc>
                <a:spcPct val="90000"/>
              </a:lnSpc>
            </a:pPr>
            <a:r>
              <a:rPr lang="cs-CZ" altLang="cs-CZ" sz="2000">
                <a:solidFill>
                  <a:srgbClr val="FF6600"/>
                </a:solidFill>
              </a:rPr>
              <a:t>zlost</a:t>
            </a:r>
            <a:r>
              <a:rPr lang="cs-CZ" altLang="cs-CZ" sz="2000"/>
              <a:t> (“frustrated,” “irritated,” “hostile,” “angry,” “mad”;   .91)</a:t>
            </a:r>
          </a:p>
          <a:p>
            <a:pPr lvl="1">
              <a:lnSpc>
                <a:spcPct val="90000"/>
              </a:lnSpc>
            </a:pPr>
            <a:r>
              <a:rPr lang="cs-CZ" altLang="cs-CZ" sz="2000">
                <a:solidFill>
                  <a:srgbClr val="FF6600"/>
                </a:solidFill>
              </a:rPr>
              <a:t>úzkost</a:t>
            </a:r>
            <a:r>
              <a:rPr lang="cs-CZ" altLang="cs-CZ" sz="2000"/>
              <a:t> (“nervous,” “stressed,” “tense,” “relaxed” [RC];  .70)</a:t>
            </a:r>
          </a:p>
        </p:txBody>
      </p:sp>
      <p:pic>
        <p:nvPicPr>
          <p:cNvPr id="150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556792"/>
            <a:ext cx="4404320" cy="3289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468313" y="549275"/>
            <a:ext cx="8229600" cy="26638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/>
              <a:t>Poté náhodné přiřazení k 12min aktivitě na počítači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Tetris (samostatná hra) 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IM komunikace s neznámým vrstevníkem opačného pohlaví (s kým měli mluvit o čemkoliv s výjimkou experimentu a zachovat anonymitu)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Nakonec znovu měření sebevědomí a emocí</a:t>
            </a:r>
          </a:p>
        </p:txBody>
      </p:sp>
      <p:grpSp>
        <p:nvGrpSpPr>
          <p:cNvPr id="61497" name="Group 57"/>
          <p:cNvGrpSpPr>
            <a:grpSpLocks/>
          </p:cNvGrpSpPr>
          <p:nvPr/>
        </p:nvGrpSpPr>
        <p:grpSpPr bwMode="auto">
          <a:xfrm>
            <a:off x="539750" y="3357563"/>
            <a:ext cx="8137525" cy="3101975"/>
            <a:chOff x="204" y="1979"/>
            <a:chExt cx="5126" cy="1954"/>
          </a:xfrm>
        </p:grpSpPr>
        <p:grpSp>
          <p:nvGrpSpPr>
            <p:cNvPr id="61443" name="Group 3"/>
            <p:cNvGrpSpPr>
              <a:grpSpLocks/>
            </p:cNvGrpSpPr>
            <p:nvPr/>
          </p:nvGrpSpPr>
          <p:grpSpPr bwMode="auto">
            <a:xfrm>
              <a:off x="567" y="2478"/>
              <a:ext cx="771" cy="770"/>
              <a:chOff x="158" y="2479"/>
              <a:chExt cx="771" cy="770"/>
            </a:xfrm>
          </p:grpSpPr>
          <p:sp>
            <p:nvSpPr>
              <p:cNvPr id="61444" name="Oval 4"/>
              <p:cNvSpPr>
                <a:spLocks noChangeArrowheads="1"/>
              </p:cNvSpPr>
              <p:nvPr/>
            </p:nvSpPr>
            <p:spPr bwMode="auto">
              <a:xfrm>
                <a:off x="158" y="2479"/>
                <a:ext cx="771" cy="77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45" name="AutoShape 5"/>
              <p:cNvSpPr>
                <a:spLocks noChangeArrowheads="1"/>
              </p:cNvSpPr>
              <p:nvPr/>
            </p:nvSpPr>
            <p:spPr bwMode="auto">
              <a:xfrm>
                <a:off x="384" y="2524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46" name="AutoShape 6"/>
              <p:cNvSpPr>
                <a:spLocks noChangeArrowheads="1"/>
              </p:cNvSpPr>
              <p:nvPr/>
            </p:nvSpPr>
            <p:spPr bwMode="auto">
              <a:xfrm>
                <a:off x="566" y="2887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47" name="AutoShape 7"/>
              <p:cNvSpPr>
                <a:spLocks noChangeArrowheads="1"/>
              </p:cNvSpPr>
              <p:nvPr/>
            </p:nvSpPr>
            <p:spPr bwMode="auto">
              <a:xfrm>
                <a:off x="248" y="2887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48" name="AutoShape 8"/>
              <p:cNvSpPr>
                <a:spLocks noChangeArrowheads="1"/>
              </p:cNvSpPr>
              <p:nvPr/>
            </p:nvSpPr>
            <p:spPr bwMode="auto">
              <a:xfrm>
                <a:off x="611" y="2660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49" name="AutoShape 9"/>
              <p:cNvSpPr>
                <a:spLocks noChangeArrowheads="1"/>
              </p:cNvSpPr>
              <p:nvPr/>
            </p:nvSpPr>
            <p:spPr bwMode="auto">
              <a:xfrm>
                <a:off x="429" y="2751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50" name="AutoShape 10"/>
              <p:cNvSpPr>
                <a:spLocks noChangeArrowheads="1"/>
              </p:cNvSpPr>
              <p:nvPr/>
            </p:nvSpPr>
            <p:spPr bwMode="auto">
              <a:xfrm>
                <a:off x="203" y="2660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51" name="AutoShape 11"/>
              <p:cNvSpPr>
                <a:spLocks noChangeArrowheads="1"/>
              </p:cNvSpPr>
              <p:nvPr/>
            </p:nvSpPr>
            <p:spPr bwMode="auto">
              <a:xfrm>
                <a:off x="430" y="2977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52" name="AutoShape 12"/>
              <p:cNvSpPr>
                <a:spLocks noChangeArrowheads="1"/>
              </p:cNvSpPr>
              <p:nvPr/>
            </p:nvSpPr>
            <p:spPr bwMode="auto">
              <a:xfrm>
                <a:off x="566" y="2524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61453" name="Group 13"/>
            <p:cNvGrpSpPr>
              <a:grpSpLocks/>
            </p:cNvGrpSpPr>
            <p:nvPr/>
          </p:nvGrpSpPr>
          <p:grpSpPr bwMode="auto">
            <a:xfrm>
              <a:off x="1745" y="1979"/>
              <a:ext cx="681" cy="861"/>
              <a:chOff x="1247" y="1979"/>
              <a:chExt cx="681" cy="861"/>
            </a:xfrm>
          </p:grpSpPr>
          <p:sp>
            <p:nvSpPr>
              <p:cNvPr id="61454" name="Oval 14"/>
              <p:cNvSpPr>
                <a:spLocks noChangeArrowheads="1"/>
              </p:cNvSpPr>
              <p:nvPr/>
            </p:nvSpPr>
            <p:spPr bwMode="auto">
              <a:xfrm>
                <a:off x="1247" y="2251"/>
                <a:ext cx="680" cy="58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55" name="AutoShape 15"/>
              <p:cNvSpPr>
                <a:spLocks noChangeArrowheads="1"/>
              </p:cNvSpPr>
              <p:nvPr/>
            </p:nvSpPr>
            <p:spPr bwMode="auto">
              <a:xfrm>
                <a:off x="1338" y="2478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56" name="AutoShape 16"/>
              <p:cNvSpPr>
                <a:spLocks noChangeArrowheads="1"/>
              </p:cNvSpPr>
              <p:nvPr/>
            </p:nvSpPr>
            <p:spPr bwMode="auto">
              <a:xfrm>
                <a:off x="1565" y="2523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57" name="AutoShape 17"/>
              <p:cNvSpPr>
                <a:spLocks noChangeArrowheads="1"/>
              </p:cNvSpPr>
              <p:nvPr/>
            </p:nvSpPr>
            <p:spPr bwMode="auto">
              <a:xfrm>
                <a:off x="1565" y="2296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58" name="AutoShape 18"/>
              <p:cNvSpPr>
                <a:spLocks noChangeArrowheads="1"/>
              </p:cNvSpPr>
              <p:nvPr/>
            </p:nvSpPr>
            <p:spPr bwMode="auto">
              <a:xfrm>
                <a:off x="1383" y="2296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59" name="Text Box 19"/>
              <p:cNvSpPr txBox="1">
                <a:spLocks noChangeArrowheads="1"/>
              </p:cNvSpPr>
              <p:nvPr/>
            </p:nvSpPr>
            <p:spPr bwMode="auto">
              <a:xfrm>
                <a:off x="1429" y="1979"/>
                <a:ext cx="49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b="1">
                    <a:latin typeface="Arial" charset="0"/>
                  </a:rPr>
                  <a:t>IN</a:t>
                </a:r>
              </a:p>
            </p:txBody>
          </p:sp>
        </p:grpSp>
        <p:grpSp>
          <p:nvGrpSpPr>
            <p:cNvPr id="61460" name="Group 20"/>
            <p:cNvGrpSpPr>
              <a:grpSpLocks/>
            </p:cNvGrpSpPr>
            <p:nvPr/>
          </p:nvGrpSpPr>
          <p:grpSpPr bwMode="auto">
            <a:xfrm>
              <a:off x="1700" y="3067"/>
              <a:ext cx="680" cy="821"/>
              <a:chOff x="1202" y="3067"/>
              <a:chExt cx="680" cy="821"/>
            </a:xfrm>
          </p:grpSpPr>
          <p:sp>
            <p:nvSpPr>
              <p:cNvPr id="61461" name="Oval 21"/>
              <p:cNvSpPr>
                <a:spLocks noChangeArrowheads="1"/>
              </p:cNvSpPr>
              <p:nvPr/>
            </p:nvSpPr>
            <p:spPr bwMode="auto">
              <a:xfrm>
                <a:off x="1202" y="3067"/>
                <a:ext cx="680" cy="58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62" name="AutoShape 22"/>
              <p:cNvSpPr>
                <a:spLocks noChangeArrowheads="1"/>
              </p:cNvSpPr>
              <p:nvPr/>
            </p:nvSpPr>
            <p:spPr bwMode="auto">
              <a:xfrm>
                <a:off x="1293" y="3294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63" name="AutoShape 23"/>
              <p:cNvSpPr>
                <a:spLocks noChangeArrowheads="1"/>
              </p:cNvSpPr>
              <p:nvPr/>
            </p:nvSpPr>
            <p:spPr bwMode="auto">
              <a:xfrm>
                <a:off x="1520" y="3339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64" name="AutoShape 24"/>
              <p:cNvSpPr>
                <a:spLocks noChangeArrowheads="1"/>
              </p:cNvSpPr>
              <p:nvPr/>
            </p:nvSpPr>
            <p:spPr bwMode="auto">
              <a:xfrm>
                <a:off x="1520" y="3112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65" name="AutoShape 25"/>
              <p:cNvSpPr>
                <a:spLocks noChangeArrowheads="1"/>
              </p:cNvSpPr>
              <p:nvPr/>
            </p:nvSpPr>
            <p:spPr bwMode="auto">
              <a:xfrm>
                <a:off x="1338" y="3112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66" name="Text Box 26"/>
              <p:cNvSpPr txBox="1">
                <a:spLocks noChangeArrowheads="1"/>
              </p:cNvSpPr>
              <p:nvPr/>
            </p:nvSpPr>
            <p:spPr bwMode="auto">
              <a:xfrm>
                <a:off x="1383" y="3657"/>
                <a:ext cx="31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b="1">
                    <a:latin typeface="Arial" charset="0"/>
                  </a:rPr>
                  <a:t>EX</a:t>
                </a:r>
              </a:p>
            </p:txBody>
          </p:sp>
        </p:grpSp>
        <p:grpSp>
          <p:nvGrpSpPr>
            <p:cNvPr id="61467" name="Group 27"/>
            <p:cNvGrpSpPr>
              <a:grpSpLocks/>
            </p:cNvGrpSpPr>
            <p:nvPr/>
          </p:nvGrpSpPr>
          <p:grpSpPr bwMode="auto">
            <a:xfrm>
              <a:off x="2971" y="2024"/>
              <a:ext cx="499" cy="862"/>
              <a:chOff x="2381" y="2024"/>
              <a:chExt cx="499" cy="862"/>
            </a:xfrm>
          </p:grpSpPr>
          <p:sp>
            <p:nvSpPr>
              <p:cNvPr id="61468" name="Oval 28"/>
              <p:cNvSpPr>
                <a:spLocks noChangeArrowheads="1"/>
              </p:cNvSpPr>
              <p:nvPr/>
            </p:nvSpPr>
            <p:spPr bwMode="auto">
              <a:xfrm>
                <a:off x="2381" y="2024"/>
                <a:ext cx="499" cy="4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69" name="AutoShape 29"/>
              <p:cNvSpPr>
                <a:spLocks noChangeArrowheads="1"/>
              </p:cNvSpPr>
              <p:nvPr/>
            </p:nvSpPr>
            <p:spPr bwMode="auto">
              <a:xfrm>
                <a:off x="2426" y="2069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70" name="AutoShape 30"/>
              <p:cNvSpPr>
                <a:spLocks noChangeArrowheads="1"/>
              </p:cNvSpPr>
              <p:nvPr/>
            </p:nvSpPr>
            <p:spPr bwMode="auto">
              <a:xfrm>
                <a:off x="2608" y="2160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71" name="Oval 31"/>
              <p:cNvSpPr>
                <a:spLocks noChangeArrowheads="1"/>
              </p:cNvSpPr>
              <p:nvPr/>
            </p:nvSpPr>
            <p:spPr bwMode="auto">
              <a:xfrm>
                <a:off x="2381" y="2479"/>
                <a:ext cx="499" cy="4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72" name="AutoShape 32"/>
              <p:cNvSpPr>
                <a:spLocks noChangeArrowheads="1"/>
              </p:cNvSpPr>
              <p:nvPr/>
            </p:nvSpPr>
            <p:spPr bwMode="auto">
              <a:xfrm>
                <a:off x="2426" y="2524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73" name="AutoShape 33"/>
              <p:cNvSpPr>
                <a:spLocks noChangeArrowheads="1"/>
              </p:cNvSpPr>
              <p:nvPr/>
            </p:nvSpPr>
            <p:spPr bwMode="auto">
              <a:xfrm>
                <a:off x="2608" y="2615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61474" name="Group 34"/>
            <p:cNvGrpSpPr>
              <a:grpSpLocks/>
            </p:cNvGrpSpPr>
            <p:nvPr/>
          </p:nvGrpSpPr>
          <p:grpSpPr bwMode="auto">
            <a:xfrm>
              <a:off x="2971" y="2976"/>
              <a:ext cx="499" cy="950"/>
              <a:chOff x="2381" y="2978"/>
              <a:chExt cx="499" cy="950"/>
            </a:xfrm>
          </p:grpSpPr>
          <p:sp>
            <p:nvSpPr>
              <p:cNvPr id="61475" name="Oval 35"/>
              <p:cNvSpPr>
                <a:spLocks noChangeArrowheads="1"/>
              </p:cNvSpPr>
              <p:nvPr/>
            </p:nvSpPr>
            <p:spPr bwMode="auto">
              <a:xfrm>
                <a:off x="2381" y="2978"/>
                <a:ext cx="499" cy="4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76" name="AutoShape 36"/>
              <p:cNvSpPr>
                <a:spLocks noChangeArrowheads="1"/>
              </p:cNvSpPr>
              <p:nvPr/>
            </p:nvSpPr>
            <p:spPr bwMode="auto">
              <a:xfrm>
                <a:off x="2426" y="3023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77" name="AutoShape 37"/>
              <p:cNvSpPr>
                <a:spLocks noChangeArrowheads="1"/>
              </p:cNvSpPr>
              <p:nvPr/>
            </p:nvSpPr>
            <p:spPr bwMode="auto">
              <a:xfrm>
                <a:off x="2608" y="3114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78" name="Oval 38"/>
              <p:cNvSpPr>
                <a:spLocks noChangeArrowheads="1"/>
              </p:cNvSpPr>
              <p:nvPr/>
            </p:nvSpPr>
            <p:spPr bwMode="auto">
              <a:xfrm>
                <a:off x="2381" y="3521"/>
                <a:ext cx="499" cy="4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79" name="AutoShape 39"/>
              <p:cNvSpPr>
                <a:spLocks noChangeArrowheads="1"/>
              </p:cNvSpPr>
              <p:nvPr/>
            </p:nvSpPr>
            <p:spPr bwMode="auto">
              <a:xfrm>
                <a:off x="2426" y="3566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80" name="AutoShape 40"/>
              <p:cNvSpPr>
                <a:spLocks noChangeArrowheads="1"/>
              </p:cNvSpPr>
              <p:nvPr/>
            </p:nvSpPr>
            <p:spPr bwMode="auto">
              <a:xfrm>
                <a:off x="2608" y="3657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61481" name="Text Box 41"/>
            <p:cNvSpPr txBox="1">
              <a:spLocks noChangeArrowheads="1"/>
            </p:cNvSpPr>
            <p:nvPr/>
          </p:nvSpPr>
          <p:spPr bwMode="auto">
            <a:xfrm>
              <a:off x="3605" y="2024"/>
              <a:ext cx="1724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>
                  <a:latin typeface="Arial" charset="0"/>
                </a:rPr>
                <a:t>Tetris</a:t>
              </a:r>
            </a:p>
            <a:p>
              <a:pPr>
                <a:spcBef>
                  <a:spcPct val="50000"/>
                </a:spcBef>
              </a:pPr>
              <a:endParaRPr lang="cs-CZ" altLang="cs-CZ" sz="2000" b="1">
                <a:latin typeface="Arial" charset="0"/>
              </a:endParaRPr>
            </a:p>
            <a:p>
              <a:pPr>
                <a:spcBef>
                  <a:spcPct val="50000"/>
                </a:spcBef>
              </a:pPr>
              <a:r>
                <a:rPr lang="cs-CZ" altLang="cs-CZ" sz="2000" b="1">
                  <a:latin typeface="Arial" charset="0"/>
                </a:rPr>
                <a:t>IM komunikace</a:t>
              </a:r>
            </a:p>
          </p:txBody>
        </p:sp>
        <p:sp>
          <p:nvSpPr>
            <p:cNvPr id="61482" name="Text Box 42"/>
            <p:cNvSpPr txBox="1">
              <a:spLocks noChangeArrowheads="1"/>
            </p:cNvSpPr>
            <p:nvPr/>
          </p:nvSpPr>
          <p:spPr bwMode="auto">
            <a:xfrm>
              <a:off x="3606" y="3067"/>
              <a:ext cx="1724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>
                  <a:latin typeface="Arial" charset="0"/>
                </a:rPr>
                <a:t>Tetris</a:t>
              </a:r>
            </a:p>
            <a:p>
              <a:pPr>
                <a:spcBef>
                  <a:spcPct val="50000"/>
                </a:spcBef>
              </a:pPr>
              <a:endParaRPr lang="cs-CZ" altLang="cs-CZ" sz="2000" b="1">
                <a:latin typeface="Arial" charset="0"/>
              </a:endParaRPr>
            </a:p>
            <a:p>
              <a:pPr>
                <a:spcBef>
                  <a:spcPct val="50000"/>
                </a:spcBef>
              </a:pPr>
              <a:r>
                <a:rPr lang="cs-CZ" altLang="cs-CZ" sz="2000" b="1">
                  <a:latin typeface="Arial" charset="0"/>
                </a:rPr>
                <a:t>IM komunikace</a:t>
              </a:r>
            </a:p>
          </p:txBody>
        </p:sp>
        <p:sp>
          <p:nvSpPr>
            <p:cNvPr id="61483" name="Line 43"/>
            <p:cNvSpPr>
              <a:spLocks noChangeShapeType="1"/>
            </p:cNvSpPr>
            <p:nvPr/>
          </p:nvSpPr>
          <p:spPr bwMode="auto">
            <a:xfrm flipV="1">
              <a:off x="1473" y="2750"/>
              <a:ext cx="317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84" name="Line 44"/>
            <p:cNvSpPr>
              <a:spLocks noChangeShapeType="1"/>
            </p:cNvSpPr>
            <p:nvPr/>
          </p:nvSpPr>
          <p:spPr bwMode="auto">
            <a:xfrm>
              <a:off x="1473" y="2886"/>
              <a:ext cx="226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85" name="Line 45"/>
            <p:cNvSpPr>
              <a:spLocks noChangeShapeType="1"/>
            </p:cNvSpPr>
            <p:nvPr/>
          </p:nvSpPr>
          <p:spPr bwMode="auto">
            <a:xfrm flipV="1">
              <a:off x="2472" y="2387"/>
              <a:ext cx="317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86" name="Line 46"/>
            <p:cNvSpPr>
              <a:spLocks noChangeShapeType="1"/>
            </p:cNvSpPr>
            <p:nvPr/>
          </p:nvSpPr>
          <p:spPr bwMode="auto">
            <a:xfrm>
              <a:off x="2472" y="2523"/>
              <a:ext cx="317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87" name="Line 47"/>
            <p:cNvSpPr>
              <a:spLocks noChangeShapeType="1"/>
            </p:cNvSpPr>
            <p:nvPr/>
          </p:nvSpPr>
          <p:spPr bwMode="auto">
            <a:xfrm flipV="1">
              <a:off x="2472" y="3294"/>
              <a:ext cx="363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88" name="Line 48"/>
            <p:cNvSpPr>
              <a:spLocks noChangeShapeType="1"/>
            </p:cNvSpPr>
            <p:nvPr/>
          </p:nvSpPr>
          <p:spPr bwMode="auto">
            <a:xfrm>
              <a:off x="2472" y="3385"/>
              <a:ext cx="317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89" name="Text Box 49"/>
            <p:cNvSpPr txBox="1">
              <a:spLocks noChangeArrowheads="1"/>
            </p:cNvSpPr>
            <p:nvPr/>
          </p:nvSpPr>
          <p:spPr bwMode="auto">
            <a:xfrm>
              <a:off x="204" y="2704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400" b="1">
                  <a:solidFill>
                    <a:srgbClr val="FF3300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61490" name="Rectangle 50"/>
            <p:cNvSpPr>
              <a:spLocks noChangeArrowheads="1"/>
            </p:cNvSpPr>
            <p:nvPr/>
          </p:nvSpPr>
          <p:spPr bwMode="auto">
            <a:xfrm>
              <a:off x="2577" y="2428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cs-CZ" altLang="cs-CZ" b="1">
                  <a:solidFill>
                    <a:srgbClr val="FF0000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61491" name="Rectangle 51"/>
            <p:cNvSpPr>
              <a:spLocks noChangeArrowheads="1"/>
            </p:cNvSpPr>
            <p:nvPr/>
          </p:nvSpPr>
          <p:spPr bwMode="auto">
            <a:xfrm>
              <a:off x="1307" y="2750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cs-CZ" altLang="cs-CZ" b="1">
                  <a:solidFill>
                    <a:srgbClr val="FF0000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61492" name="Rectangle 52"/>
            <p:cNvSpPr>
              <a:spLocks noChangeArrowheads="1"/>
            </p:cNvSpPr>
            <p:nvPr/>
          </p:nvSpPr>
          <p:spPr bwMode="auto">
            <a:xfrm>
              <a:off x="2577" y="3335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cs-CZ" altLang="cs-CZ" b="1">
                  <a:solidFill>
                    <a:srgbClr val="FF0000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61493" name="Rectangle 53"/>
            <p:cNvSpPr>
              <a:spLocks noChangeArrowheads="1"/>
            </p:cNvSpPr>
            <p:nvPr/>
          </p:nvSpPr>
          <p:spPr bwMode="auto">
            <a:xfrm>
              <a:off x="4891" y="2110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cs-CZ" altLang="cs-CZ" b="1">
                  <a:solidFill>
                    <a:srgbClr val="FF0000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61494" name="Rectangle 54"/>
            <p:cNvSpPr>
              <a:spLocks noChangeArrowheads="1"/>
            </p:cNvSpPr>
            <p:nvPr/>
          </p:nvSpPr>
          <p:spPr bwMode="auto">
            <a:xfrm>
              <a:off x="4921" y="2609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cs-CZ" altLang="cs-CZ" b="1">
                  <a:solidFill>
                    <a:srgbClr val="FF0000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61495" name="Rectangle 55"/>
            <p:cNvSpPr>
              <a:spLocks noChangeArrowheads="1"/>
            </p:cNvSpPr>
            <p:nvPr/>
          </p:nvSpPr>
          <p:spPr bwMode="auto">
            <a:xfrm>
              <a:off x="4936" y="3154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cs-CZ" altLang="cs-CZ" b="1">
                  <a:solidFill>
                    <a:srgbClr val="FF0000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61496" name="Rectangle 56"/>
            <p:cNvSpPr>
              <a:spLocks noChangeArrowheads="1"/>
            </p:cNvSpPr>
            <p:nvPr/>
          </p:nvSpPr>
          <p:spPr bwMode="auto">
            <a:xfrm>
              <a:off x="4981" y="3702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cs-CZ" altLang="cs-CZ" b="1">
                  <a:solidFill>
                    <a:srgbClr val="FF0000"/>
                  </a:solidFill>
                  <a:latin typeface="Arial" charset="0"/>
                </a:rPr>
                <a:t>X</a:t>
              </a:r>
            </a:p>
          </p:txBody>
        </p:sp>
      </p:grpSp>
      <p:sp>
        <p:nvSpPr>
          <p:cNvPr id="61499" name="Line 59"/>
          <p:cNvSpPr>
            <a:spLocks noChangeShapeType="1"/>
          </p:cNvSpPr>
          <p:nvPr/>
        </p:nvSpPr>
        <p:spPr bwMode="auto">
          <a:xfrm flipV="1">
            <a:off x="611188" y="5013325"/>
            <a:ext cx="73025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00" name="Text Box 60"/>
          <p:cNvSpPr txBox="1">
            <a:spLocks noChangeArrowheads="1"/>
          </p:cNvSpPr>
          <p:nvPr/>
        </p:nvSpPr>
        <p:spPr bwMode="auto">
          <a:xfrm>
            <a:off x="179388" y="6021388"/>
            <a:ext cx="1296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/>
              <a:t>měření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Výsledky</a:t>
            </a:r>
          </a:p>
        </p:txBody>
      </p:sp>
      <p:sp>
        <p:nvSpPr>
          <p:cNvPr id="6246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Porovnání po hraní cyberball</a:t>
            </a:r>
          </a:p>
          <a:p>
            <a:r>
              <a:rPr lang="cs-CZ" altLang="cs-CZ"/>
              <a:t>Skupina EXKLUZE</a:t>
            </a:r>
          </a:p>
          <a:p>
            <a:pPr lvl="1"/>
            <a:r>
              <a:rPr lang="cs-CZ" altLang="cs-CZ">
                <a:solidFill>
                  <a:schemeClr val="accent1"/>
                </a:solidFill>
              </a:rPr>
              <a:t>nižší</a:t>
            </a:r>
            <a:r>
              <a:rPr lang="cs-CZ" altLang="cs-CZ"/>
              <a:t> vztahová škála, sebevědomí</a:t>
            </a:r>
          </a:p>
          <a:p>
            <a:pPr lvl="1"/>
            <a:r>
              <a:rPr lang="cs-CZ" altLang="cs-CZ">
                <a:solidFill>
                  <a:schemeClr val="accent1"/>
                </a:solidFill>
              </a:rPr>
              <a:t>vyšší</a:t>
            </a:r>
            <a:r>
              <a:rPr lang="cs-CZ" altLang="cs-CZ"/>
              <a:t> dysforie, zahanbení, vztek</a:t>
            </a:r>
          </a:p>
          <a:p>
            <a:pPr lvl="1"/>
            <a:r>
              <a:rPr lang="cs-CZ" altLang="cs-CZ"/>
              <a:t>(úzkost a kompetence ns.)</a:t>
            </a:r>
          </a:p>
          <a:p>
            <a:pPr lvl="1"/>
            <a:r>
              <a:rPr lang="cs-CZ" altLang="cs-CZ"/>
              <a:t>Žádné rozdíly podle věku a pohlaví</a:t>
            </a:r>
          </a:p>
          <a:p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Výsledky II.</a:t>
            </a:r>
          </a:p>
        </p:txBody>
      </p:sp>
      <p:sp>
        <p:nvSpPr>
          <p:cNvPr id="6349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Porovnání po další aktivitě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EX účastníci s IM komunikací: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vyšší zlepšení ve vztahové škále a sebevědomí než ti, co hráli Tetris</a:t>
            </a:r>
          </a:p>
          <a:p>
            <a:pPr lvl="1">
              <a:lnSpc>
                <a:spcPct val="90000"/>
              </a:lnSpc>
            </a:pPr>
            <a:endParaRPr lang="cs-CZ" altLang="cs-CZ" sz="2000"/>
          </a:p>
          <a:p>
            <a:pPr>
              <a:lnSpc>
                <a:spcPct val="90000"/>
              </a:lnSpc>
            </a:pPr>
            <a:r>
              <a:rPr lang="cs-CZ" altLang="cs-CZ" sz="2400"/>
              <a:t>Vliv věku na daný vztah je ns., i když věk obecně souvisel s výší self-esteemu a starší adolescenti vykazují vyšší zlepšení než mladší</a:t>
            </a:r>
          </a:p>
          <a:p>
            <a:pPr>
              <a:lnSpc>
                <a:spcPct val="90000"/>
              </a:lnSpc>
            </a:pPr>
            <a:endParaRPr lang="cs-CZ" altLang="cs-CZ" sz="2400"/>
          </a:p>
          <a:p>
            <a:pPr>
              <a:lnSpc>
                <a:spcPct val="90000"/>
              </a:lnSpc>
            </a:pPr>
            <a:r>
              <a:rPr lang="cs-CZ" altLang="cs-CZ" sz="2400"/>
              <a:t>Vliv na negativní afekty (dysforie, zahanbení, vztek) – ne tak jasné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interakce věku -  starší adolescenti EX s IM komunikací udávali větší zlepšení negativních afektů než s Tetris, ale mladší žádný rozdíl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Diskuze</a:t>
            </a:r>
          </a:p>
        </p:txBody>
      </p:sp>
      <p:sp>
        <p:nvSpPr>
          <p:cNvPr id="645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68313" y="1844675"/>
            <a:ext cx="82296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>
                <a:solidFill>
                  <a:schemeClr val="accent1"/>
                </a:solidFill>
              </a:rPr>
              <a:t>Krátkodobá online komunikace může zvýšit aktuální sebevědomí a snížit negativní pocity poté, co došlo k jejich ohrožení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Zároveň a v analýze kontrolovali osamělost, sociální úzkostnost a sebevědomí - pozitivní dopady online komunikace u všech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Snížení negativních afektů ovšem u všech ne 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možné důvody – jen krátká IM komunikace (12 min), u starších ale 2x rychlejší (více „výměn“ textu) – u mladších tak mohla stačit jen na posílení základního pocitu „belonging“</a:t>
            </a:r>
          </a:p>
          <a:p>
            <a:pPr>
              <a:lnSpc>
                <a:spcPct val="80000"/>
              </a:lnSpc>
            </a:pPr>
            <a:endParaRPr lang="cs-CZ" altLang="cs-CZ" sz="2800"/>
          </a:p>
        </p:txBody>
      </p:sp>
      <p:sp>
        <p:nvSpPr>
          <p:cNvPr id="2" name="Obdélník 1"/>
          <p:cNvSpPr/>
          <p:nvPr/>
        </p:nvSpPr>
        <p:spPr>
          <a:xfrm>
            <a:off x="3419872" y="4797152"/>
            <a:ext cx="5400600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Ale – nevíme, jak by v podobném srovnání dopadla komunikace </a:t>
            </a:r>
            <a:r>
              <a:rPr lang="cs-CZ" dirty="0" err="1" smtClean="0">
                <a:solidFill>
                  <a:schemeClr val="bg1"/>
                </a:solidFill>
              </a:rPr>
              <a:t>FtF</a:t>
            </a:r>
            <a:endParaRPr lang="cs-CZ" dirty="0" smtClean="0">
              <a:solidFill>
                <a:schemeClr val="bg1"/>
              </a:solidFill>
            </a:endParaRPr>
          </a:p>
          <a:p>
            <a:pPr algn="ctr"/>
            <a:r>
              <a:rPr lang="cs-CZ" dirty="0" smtClean="0">
                <a:solidFill>
                  <a:schemeClr val="bg1"/>
                </a:solidFill>
              </a:rPr>
              <a:t>(nechápejme výsledky jako absolutní výhru CMC) 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Kvalita </a:t>
            </a:r>
            <a:r>
              <a:rPr lang="cs-CZ" altLang="cs-CZ" dirty="0" smtClean="0"/>
              <a:t>(online) </a:t>
            </a:r>
            <a:r>
              <a:rPr lang="cs-CZ" altLang="cs-CZ" dirty="0"/>
              <a:t>vztahů</a:t>
            </a:r>
          </a:p>
        </p:txBody>
      </p:sp>
      <p:sp>
        <p:nvSpPr>
          <p:cNvPr id="15257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47085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Dvě základní hypotézy ve výzkumu: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dirty="0" err="1"/>
              <a:t>Displacement</a:t>
            </a:r>
            <a:r>
              <a:rPr lang="cs-CZ" altLang="cs-CZ" sz="2800" dirty="0"/>
              <a:t> </a:t>
            </a:r>
            <a:r>
              <a:rPr lang="cs-CZ" altLang="cs-CZ" sz="2800" dirty="0" err="1"/>
              <a:t>hypothesis</a:t>
            </a:r>
            <a:endParaRPr lang="cs-CZ" altLang="cs-CZ" sz="2800" dirty="0"/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Online vztahy zabírají čas a jsou povrchní, proto ve výsledku snižují kvalitu stávajících vztahů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Vzpomeňte si na začátek prezentace</a:t>
            </a:r>
          </a:p>
          <a:p>
            <a:pPr>
              <a:lnSpc>
                <a:spcPct val="80000"/>
              </a:lnSpc>
            </a:pPr>
            <a:r>
              <a:rPr lang="cs-CZ" altLang="cs-CZ" sz="2800" dirty="0" err="1"/>
              <a:t>Stimulation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hypothesis</a:t>
            </a:r>
            <a:endParaRPr lang="cs-CZ" altLang="cs-CZ" sz="2800" dirty="0"/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ICT podporuje komunikaci i mezi stávajícími přáteli – poskytuje další prostor, kde se daný vztah může rozvíjet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Výzkum podporuje více tuto hypotézu, avšak platí pro existující vztahy; u online vztahů s neznámými výsledky nekonzistentní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Kvalita online vztahů</a:t>
            </a:r>
            <a:br>
              <a:rPr lang="cs-CZ" altLang="cs-CZ" sz="4000"/>
            </a:br>
            <a:r>
              <a:rPr lang="cs-CZ" altLang="cs-CZ" sz="2800"/>
              <a:t>Mesch &amp; Talmud (2006)</a:t>
            </a:r>
          </a:p>
        </p:txBody>
      </p:sp>
      <p:sp>
        <p:nvSpPr>
          <p:cNvPr id="7577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981200"/>
            <a:ext cx="8229600" cy="4543425"/>
          </a:xfrm>
        </p:spPr>
        <p:txBody>
          <a:bodyPr/>
          <a:lstStyle/>
          <a:p>
            <a:r>
              <a:rPr lang="cs-CZ" altLang="cs-CZ" sz="2800"/>
              <a:t>987 adolescentů (</a:t>
            </a:r>
            <a:r>
              <a:rPr lang="cs-CZ" altLang="cs-CZ" sz="2800" i="1"/>
              <a:t>M</a:t>
            </a:r>
            <a:r>
              <a:rPr lang="cs-CZ" altLang="cs-CZ" sz="2800"/>
              <a:t> = 15.5 let) </a:t>
            </a:r>
          </a:p>
          <a:p>
            <a:r>
              <a:rPr lang="cs-CZ" altLang="cs-CZ" sz="2800"/>
              <a:t>Porovnání online a RL přátelství:</a:t>
            </a:r>
          </a:p>
          <a:p>
            <a:pPr lvl="1"/>
            <a:r>
              <a:rPr lang="cs-CZ" altLang="cs-CZ" sz="2400"/>
              <a:t>s online přáteli se </a:t>
            </a:r>
            <a:r>
              <a:rPr lang="cs-CZ" altLang="cs-CZ" sz="2400">
                <a:solidFill>
                  <a:schemeClr val="accent1"/>
                </a:solidFill>
              </a:rPr>
              <a:t>znají kratší dobu</a:t>
            </a:r>
            <a:r>
              <a:rPr lang="cs-CZ" altLang="cs-CZ" sz="2400"/>
              <a:t>, sdílejí </a:t>
            </a:r>
            <a:r>
              <a:rPr lang="cs-CZ" altLang="cs-CZ" sz="2400">
                <a:solidFill>
                  <a:schemeClr val="accent1"/>
                </a:solidFill>
              </a:rPr>
              <a:t>méně společných aktivit</a:t>
            </a:r>
            <a:r>
              <a:rPr lang="cs-CZ" altLang="cs-CZ" sz="2400"/>
              <a:t>, mají </a:t>
            </a:r>
            <a:r>
              <a:rPr lang="cs-CZ" altLang="cs-CZ" sz="2400">
                <a:solidFill>
                  <a:schemeClr val="accent1"/>
                </a:solidFill>
              </a:rPr>
              <a:t>méně diskuzí o různých tématech</a:t>
            </a:r>
            <a:r>
              <a:rPr lang="cs-CZ" altLang="cs-CZ" sz="2400"/>
              <a:t> a </a:t>
            </a:r>
            <a:r>
              <a:rPr lang="cs-CZ" altLang="cs-CZ" sz="2400">
                <a:solidFill>
                  <a:schemeClr val="accent1"/>
                </a:solidFill>
              </a:rPr>
              <a:t>méně osobní</a:t>
            </a:r>
            <a:r>
              <a:rPr lang="cs-CZ" altLang="cs-CZ" sz="2400"/>
              <a:t> témata; často s online přáteli sdílejí specifické téma nebo koníčka</a:t>
            </a:r>
          </a:p>
          <a:p>
            <a:pPr lvl="1"/>
            <a:r>
              <a:rPr lang="cs-CZ" altLang="cs-CZ" sz="2400"/>
              <a:t>Celkově respondenti vnímali online přátelství jako méně blízká než FtF</a:t>
            </a:r>
          </a:p>
          <a:p>
            <a:endParaRPr lang="cs-CZ" altLang="cs-CZ" sz="2800"/>
          </a:p>
          <a:p>
            <a:r>
              <a:rPr lang="cs-CZ" altLang="cs-CZ" sz="2800">
                <a:solidFill>
                  <a:schemeClr val="accent1"/>
                </a:solidFill>
              </a:rPr>
              <a:t>Online vztahy mají jiný charakter než offline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Kvalita online vztahů</a:t>
            </a:r>
            <a:br>
              <a:rPr lang="cs-CZ" altLang="cs-CZ" sz="4000"/>
            </a:br>
            <a:r>
              <a:rPr lang="cs-CZ" altLang="cs-CZ" sz="2800"/>
              <a:t>Chan &amp; Cheng (2004)</a:t>
            </a:r>
          </a:p>
        </p:txBody>
      </p:sp>
      <p:sp>
        <p:nvSpPr>
          <p:cNvPr id="3789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700213"/>
            <a:ext cx="8540750" cy="4498975"/>
          </a:xfrm>
        </p:spPr>
        <p:txBody>
          <a:bodyPr/>
          <a:lstStyle/>
          <a:p>
            <a:r>
              <a:rPr lang="cs-CZ" altLang="cs-CZ"/>
              <a:t>porovnání kvalit online a RL přátelství </a:t>
            </a:r>
            <a:r>
              <a:rPr lang="cs-CZ" altLang="cs-CZ">
                <a:solidFill>
                  <a:schemeClr val="accent1"/>
                </a:solidFill>
              </a:rPr>
              <a:t>v průběhu času</a:t>
            </a:r>
          </a:p>
          <a:p>
            <a:pPr lvl="1"/>
            <a:r>
              <a:rPr lang="cs-CZ" altLang="cs-CZ"/>
              <a:t>zpočátku RL přátelství - větší vzájemná závislost, šíře a hloubka komunikace, pochopení a závazek než vztahy internetové </a:t>
            </a:r>
          </a:p>
          <a:p>
            <a:pPr lvl="1"/>
            <a:r>
              <a:rPr lang="cs-CZ" altLang="cs-CZ"/>
              <a:t>po roce minimální rozdíly </a:t>
            </a:r>
            <a:r>
              <a:rPr lang="cs-CZ" altLang="cs-CZ">
                <a:latin typeface="Arial" charset="0"/>
              </a:rPr>
              <a:t>→ podpora Waltherovy hypotézy, že online přátelství jen potřebují více času</a:t>
            </a:r>
          </a:p>
          <a:p>
            <a:pPr lvl="2">
              <a:buFont typeface="Arial" charset="0"/>
              <a:buNone/>
            </a:pP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Kvalita online vztahů</a:t>
            </a:r>
            <a:br>
              <a:rPr lang="cs-CZ" altLang="cs-CZ" sz="3200" smtClean="0"/>
            </a:br>
            <a:r>
              <a:rPr lang="nl-NL" altLang="cs-CZ" sz="2000" smtClean="0"/>
              <a:t>Anthenunis, Valkenburg, &amp; Peter (2012</a:t>
            </a:r>
            <a:r>
              <a:rPr lang="cs-CZ" altLang="cs-CZ" sz="2000" smtClean="0"/>
              <a:t>)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844675"/>
            <a:ext cx="8172450" cy="4824413"/>
          </a:xfrm>
        </p:spPr>
        <p:txBody>
          <a:bodyPr/>
          <a:lstStyle/>
          <a:p>
            <a:pPr eaLnBrk="1" hangingPunct="1"/>
            <a:r>
              <a:rPr lang="en-US" altLang="cs-CZ" sz="2500" dirty="0" smtClean="0"/>
              <a:t>N = 2,188, M age 22.95, </a:t>
            </a:r>
            <a:r>
              <a:rPr lang="en-US" altLang="cs-CZ" sz="2500" dirty="0" err="1" smtClean="0"/>
              <a:t>Hyves</a:t>
            </a:r>
            <a:r>
              <a:rPr lang="en-US" altLang="cs-CZ" sz="2500" dirty="0" smtClean="0"/>
              <a:t> SNS</a:t>
            </a:r>
          </a:p>
          <a:p>
            <a:pPr eaLnBrk="1" hangingPunct="1"/>
            <a:r>
              <a:rPr lang="cs-CZ" altLang="cs-CZ" sz="2500" dirty="0" smtClean="0"/>
              <a:t>3 typy vztahů:</a:t>
            </a:r>
          </a:p>
          <a:p>
            <a:pPr lvl="1" eaLnBrk="1" hangingPunct="1"/>
            <a:r>
              <a:rPr lang="cs-CZ" altLang="cs-CZ" sz="2800" dirty="0" smtClean="0"/>
              <a:t>se začátkem i pokračováním jen online </a:t>
            </a:r>
          </a:p>
          <a:p>
            <a:pPr lvl="1" eaLnBrk="1" hangingPunct="1"/>
            <a:r>
              <a:rPr lang="cs-CZ" altLang="cs-CZ" sz="2800" dirty="0" smtClean="0"/>
              <a:t>se začátkem online, ale přechodem do RL  </a:t>
            </a:r>
          </a:p>
          <a:p>
            <a:pPr lvl="1" eaLnBrk="1" hangingPunct="1"/>
            <a:r>
              <a:rPr lang="cs-CZ" altLang="cs-CZ" sz="2800" dirty="0" smtClean="0"/>
              <a:t>se začátkem v RL, ale využíváním </a:t>
            </a:r>
            <a:r>
              <a:rPr lang="cs-CZ" altLang="cs-CZ" sz="2800" dirty="0" err="1" smtClean="0"/>
              <a:t>netu</a:t>
            </a:r>
            <a:endParaRPr lang="cs-CZ" altLang="cs-CZ" sz="2800" dirty="0" smtClean="0"/>
          </a:p>
          <a:p>
            <a:pPr lvl="1" eaLnBrk="1" hangingPunct="1"/>
            <a:endParaRPr lang="cs-CZ" altLang="cs-CZ" sz="1000" dirty="0" smtClean="0"/>
          </a:p>
          <a:p>
            <a:pPr eaLnBrk="1" hangingPunct="1"/>
            <a:r>
              <a:rPr lang="cs-CZ" altLang="cs-CZ" sz="2500" dirty="0" smtClean="0">
                <a:solidFill>
                  <a:schemeClr val="tx2"/>
                </a:solidFill>
              </a:rPr>
              <a:t>Trvání vztahu</a:t>
            </a:r>
            <a:r>
              <a:rPr lang="cs-CZ" altLang="cs-CZ" sz="2500" dirty="0" smtClean="0"/>
              <a:t>: s délkou se kvalita vylepšuje, </a:t>
            </a:r>
            <a:r>
              <a:rPr lang="cs-CZ" altLang="cs-CZ" sz="2500" dirty="0" err="1" smtClean="0"/>
              <a:t>mixed</a:t>
            </a:r>
            <a:r>
              <a:rPr lang="cs-CZ" altLang="cs-CZ" sz="2500" dirty="0" smtClean="0"/>
              <a:t>-mode jsou po čase srovnatelné s RL, ale online vztahy jsou i po dvou letech kvalitní méně</a:t>
            </a:r>
          </a:p>
        </p:txBody>
      </p:sp>
      <p:sp>
        <p:nvSpPr>
          <p:cNvPr id="75780" name="AutoShape 4"/>
          <p:cNvSpPr>
            <a:spLocks noChangeArrowheads="1"/>
          </p:cNvSpPr>
          <p:nvPr/>
        </p:nvSpPr>
        <p:spPr bwMode="auto">
          <a:xfrm>
            <a:off x="539552" y="2822914"/>
            <a:ext cx="1152525" cy="3168650"/>
          </a:xfrm>
          <a:prstGeom prst="downArrow">
            <a:avLst>
              <a:gd name="adj1" fmla="val 50000"/>
              <a:gd name="adj2" fmla="val 68733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chemeClr val="bg1">
                    <a:lumMod val="75000"/>
                  </a:schemeClr>
                </a:solidFill>
              </a:rPr>
              <a:t>Kvalita vztahů</a:t>
            </a:r>
          </a:p>
        </p:txBody>
      </p:sp>
    </p:spTree>
    <p:extLst>
      <p:ext uri="{BB962C8B-B14F-4D97-AF65-F5344CB8AC3E}">
        <p14:creationId xmlns:p14="http://schemas.microsoft.com/office/powerpoint/2010/main" val="362854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 animBg="1"/>
      <p:bldP spid="75780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Kvalita vztahů </a:t>
            </a:r>
            <a:r>
              <a:rPr lang="cs-CZ" altLang="cs-CZ" sz="3200" smtClean="0">
                <a:sym typeface="Wingdings" pitchFamily="2" charset="2"/>
              </a:rPr>
              <a:t> dopady</a:t>
            </a:r>
            <a:r>
              <a:rPr lang="cs-CZ" altLang="cs-CZ" smtClean="0">
                <a:sym typeface="Wingdings" pitchFamily="2" charset="2"/>
              </a:rPr>
              <a:t/>
            </a:r>
            <a:br>
              <a:rPr lang="cs-CZ" altLang="cs-CZ" smtClean="0">
                <a:sym typeface="Wingdings" pitchFamily="2" charset="2"/>
              </a:rPr>
            </a:br>
            <a:r>
              <a:rPr lang="cs-CZ" altLang="cs-CZ" sz="2400" smtClean="0">
                <a:sym typeface="Wingdings" pitchFamily="2" charset="2"/>
              </a:rPr>
              <a:t>Bessière a kol. (2008)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500" dirty="0" err="1" smtClean="0"/>
              <a:t>Longitudinál</a:t>
            </a:r>
            <a:endParaRPr lang="cs-CZ" altLang="cs-CZ" sz="2500" dirty="0" smtClean="0"/>
          </a:p>
          <a:p>
            <a:pPr eaLnBrk="1" hangingPunct="1"/>
            <a:r>
              <a:rPr lang="cs-CZ" altLang="cs-CZ" sz="2500" dirty="0" smtClean="0"/>
              <a:t>Míra </a:t>
            </a:r>
            <a:r>
              <a:rPr lang="cs-CZ" altLang="cs-CZ" sz="2500" dirty="0" err="1" smtClean="0"/>
              <a:t>depresivity</a:t>
            </a:r>
            <a:r>
              <a:rPr lang="cs-CZ" altLang="cs-CZ" sz="2500" dirty="0" smtClean="0"/>
              <a:t> se při užívání internetu k hledání nových přátel zvyšuje </a:t>
            </a:r>
          </a:p>
          <a:p>
            <a:pPr eaLnBrk="1" hangingPunct="1"/>
            <a:r>
              <a:rPr lang="cs-CZ" altLang="cs-CZ" sz="2500" dirty="0" smtClean="0"/>
              <a:t>Ale! Vztah závisí </a:t>
            </a:r>
            <a:r>
              <a:rPr lang="cs-CZ" altLang="cs-CZ" sz="2500" dirty="0" smtClean="0">
                <a:solidFill>
                  <a:schemeClr val="accent1"/>
                </a:solidFill>
              </a:rPr>
              <a:t>na míře sociální opory</a:t>
            </a:r>
            <a:r>
              <a:rPr lang="cs-CZ" altLang="cs-CZ" sz="2500" dirty="0" smtClean="0"/>
              <a:t>:</a:t>
            </a:r>
          </a:p>
          <a:p>
            <a:pPr lvl="1" eaLnBrk="1" hangingPunct="1"/>
            <a:r>
              <a:rPr lang="cs-CZ" altLang="cs-CZ" sz="2100" dirty="0" smtClean="0"/>
              <a:t>Ti s vyšší SO jsou depresivnější (</a:t>
            </a:r>
            <a:r>
              <a:rPr lang="cs-CZ" altLang="cs-CZ" sz="2100" dirty="0" err="1" smtClean="0">
                <a:solidFill>
                  <a:schemeClr val="tx2"/>
                </a:solidFill>
              </a:rPr>
              <a:t>replacement</a:t>
            </a:r>
            <a:r>
              <a:rPr lang="cs-CZ" altLang="cs-CZ" sz="2100" dirty="0" smtClean="0">
                <a:solidFill>
                  <a:schemeClr val="tx2"/>
                </a:solidFill>
              </a:rPr>
              <a:t> </a:t>
            </a:r>
            <a:r>
              <a:rPr lang="cs-CZ" altLang="cs-CZ" sz="2100" dirty="0" err="1" smtClean="0">
                <a:solidFill>
                  <a:schemeClr val="tx2"/>
                </a:solidFill>
              </a:rPr>
              <a:t>hypothesis</a:t>
            </a:r>
            <a:r>
              <a:rPr lang="cs-CZ" altLang="cs-CZ" sz="2100" dirty="0" smtClean="0"/>
              <a:t>)</a:t>
            </a:r>
          </a:p>
          <a:p>
            <a:pPr lvl="1" eaLnBrk="1" hangingPunct="1"/>
            <a:r>
              <a:rPr lang="cs-CZ" altLang="cs-CZ" sz="2100" dirty="0" smtClean="0"/>
              <a:t>Těm s malou SO se </a:t>
            </a:r>
            <a:r>
              <a:rPr lang="cs-CZ" altLang="cs-CZ" sz="2100" dirty="0" err="1" smtClean="0"/>
              <a:t>depresivita</a:t>
            </a:r>
            <a:r>
              <a:rPr lang="cs-CZ" altLang="cs-CZ" sz="2100" dirty="0" smtClean="0"/>
              <a:t> nezměnila</a:t>
            </a:r>
          </a:p>
          <a:p>
            <a:pPr lvl="1" eaLnBrk="1" hangingPunct="1"/>
            <a:r>
              <a:rPr lang="cs-CZ" altLang="cs-CZ" sz="2100" dirty="0" smtClean="0"/>
              <a:t>Ti s velmi nízkou SO byli depresivní méně (</a:t>
            </a:r>
            <a:r>
              <a:rPr lang="cs-CZ" altLang="cs-CZ" sz="2100" dirty="0" err="1" smtClean="0">
                <a:solidFill>
                  <a:schemeClr val="tx2"/>
                </a:solidFill>
              </a:rPr>
              <a:t>stimulation</a:t>
            </a:r>
            <a:r>
              <a:rPr lang="cs-CZ" altLang="cs-CZ" sz="2100" dirty="0" smtClean="0">
                <a:solidFill>
                  <a:schemeClr val="tx2"/>
                </a:solidFill>
              </a:rPr>
              <a:t> </a:t>
            </a:r>
            <a:r>
              <a:rPr lang="cs-CZ" altLang="cs-CZ" sz="2100" dirty="0" err="1" smtClean="0">
                <a:solidFill>
                  <a:schemeClr val="tx2"/>
                </a:solidFill>
              </a:rPr>
              <a:t>hypothesis</a:t>
            </a:r>
            <a:r>
              <a:rPr lang="cs-CZ" altLang="cs-CZ" sz="2100" dirty="0" smtClean="0"/>
              <a:t>)</a:t>
            </a:r>
          </a:p>
        </p:txBody>
      </p:sp>
      <p:sp>
        <p:nvSpPr>
          <p:cNvPr id="2" name="Obdélník 1"/>
          <p:cNvSpPr/>
          <p:nvPr/>
        </p:nvSpPr>
        <p:spPr>
          <a:xfrm>
            <a:off x="611560" y="5085184"/>
            <a:ext cx="792088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3200" dirty="0">
                <a:solidFill>
                  <a:schemeClr val="bg1"/>
                </a:solidFill>
              </a:rPr>
              <a:t>Dopady interakce závisí na kontextu</a:t>
            </a:r>
            <a:r>
              <a:rPr lang="cs-CZ" altLang="cs-CZ" sz="3200" dirty="0" smtClean="0">
                <a:solidFill>
                  <a:schemeClr val="bg1"/>
                </a:solidFill>
              </a:rPr>
              <a:t>!</a:t>
            </a:r>
            <a:endParaRPr lang="cs-CZ" altLang="cs-CZ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0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Komunikace na internetu</a:t>
            </a:r>
          </a:p>
        </p:txBody>
      </p:sp>
      <p:sp>
        <p:nvSpPr>
          <p:cNvPr id="5325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484313"/>
            <a:ext cx="8540750" cy="51831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S rozšiřováním PC a internetu debata o dopadech CMC a vztahů utvářených na internetu: 2 zákl. přístupy </a:t>
            </a:r>
            <a:r>
              <a:rPr lang="cs-CZ" altLang="cs-CZ" sz="1400" dirty="0"/>
              <a:t>(viz </a:t>
            </a:r>
            <a:r>
              <a:rPr lang="cs-CZ" altLang="cs-CZ" sz="1400" dirty="0" err="1"/>
              <a:t>Parks</a:t>
            </a:r>
            <a:r>
              <a:rPr lang="cs-CZ" altLang="cs-CZ" sz="1400" dirty="0"/>
              <a:t> </a:t>
            </a:r>
            <a:r>
              <a:rPr lang="en-US" altLang="cs-CZ" sz="1400" dirty="0"/>
              <a:t>&amp;</a:t>
            </a:r>
            <a:r>
              <a:rPr lang="cs-CZ" altLang="cs-CZ" sz="1400" dirty="0"/>
              <a:t> </a:t>
            </a:r>
            <a:r>
              <a:rPr lang="cs-CZ" altLang="cs-CZ" sz="1400" dirty="0" err="1"/>
              <a:t>Floyd</a:t>
            </a:r>
            <a:r>
              <a:rPr lang="cs-CZ" altLang="cs-CZ" sz="1400" dirty="0"/>
              <a:t>, 1996)</a:t>
            </a:r>
          </a:p>
          <a:p>
            <a:pPr>
              <a:lnSpc>
                <a:spcPct val="80000"/>
              </a:lnSpc>
            </a:pPr>
            <a:endParaRPr lang="en-US" altLang="cs-CZ" sz="1400" dirty="0"/>
          </a:p>
          <a:p>
            <a:pPr lvl="1">
              <a:lnSpc>
                <a:spcPct val="80000"/>
              </a:lnSpc>
            </a:pPr>
            <a:r>
              <a:rPr lang="cs-CZ" altLang="cs-CZ" sz="2400" i="1" dirty="0" err="1">
                <a:solidFill>
                  <a:schemeClr val="accent1"/>
                </a:solidFill>
              </a:rPr>
              <a:t>Lost</a:t>
            </a:r>
            <a:r>
              <a:rPr lang="cs-CZ" altLang="cs-CZ" sz="2400" i="1" dirty="0">
                <a:solidFill>
                  <a:schemeClr val="accent1"/>
                </a:solidFill>
              </a:rPr>
              <a:t> </a:t>
            </a:r>
            <a:r>
              <a:rPr lang="cs-CZ" altLang="cs-CZ" sz="2400" i="1" dirty="0" err="1" smtClean="0">
                <a:solidFill>
                  <a:schemeClr val="accent1"/>
                </a:solidFill>
              </a:rPr>
              <a:t>perspective</a:t>
            </a:r>
            <a:r>
              <a:rPr lang="cs-CZ" altLang="cs-CZ" sz="2400" i="1" dirty="0" smtClean="0">
                <a:solidFill>
                  <a:schemeClr val="accent1"/>
                </a:solidFill>
              </a:rPr>
              <a:t> (</a:t>
            </a:r>
            <a:r>
              <a:rPr lang="cs-CZ" altLang="cs-CZ" sz="2400" i="1" dirty="0" err="1" smtClean="0">
                <a:solidFill>
                  <a:schemeClr val="accent1"/>
                </a:solidFill>
              </a:rPr>
              <a:t>cues-filtered</a:t>
            </a:r>
            <a:r>
              <a:rPr lang="cs-CZ" altLang="cs-CZ" sz="2400" i="1" dirty="0" smtClean="0">
                <a:solidFill>
                  <a:schemeClr val="accent1"/>
                </a:solidFill>
              </a:rPr>
              <a:t> </a:t>
            </a:r>
            <a:r>
              <a:rPr lang="cs-CZ" altLang="cs-CZ" sz="2400" i="1" dirty="0" err="1" smtClean="0">
                <a:solidFill>
                  <a:schemeClr val="accent1"/>
                </a:solidFill>
              </a:rPr>
              <a:t>out</a:t>
            </a:r>
            <a:r>
              <a:rPr lang="cs-CZ" altLang="cs-CZ" sz="2400" i="1" dirty="0" smtClean="0">
                <a:solidFill>
                  <a:schemeClr val="accent1"/>
                </a:solidFill>
              </a:rPr>
              <a:t>)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- negativní náhled - omezující charakteristiky internetu nedovolují utváření kvalitních vztahů</a:t>
            </a:r>
          </a:p>
          <a:p>
            <a:pPr lvl="2">
              <a:lnSpc>
                <a:spcPct val="80000"/>
              </a:lnSpc>
            </a:pPr>
            <a:r>
              <a:rPr lang="cs-CZ" altLang="cs-CZ" sz="2000" dirty="0"/>
              <a:t>Důsledkem jsou povrchní vztahy, způsobující v konečném důsledku nárůst osamělosti, pokles </a:t>
            </a:r>
            <a:r>
              <a:rPr lang="cs-CZ" altLang="cs-CZ" sz="2000" dirty="0" err="1" smtClean="0"/>
              <a:t>well-beingu</a:t>
            </a:r>
            <a:endParaRPr lang="cs-CZ" altLang="cs-CZ" sz="2000" dirty="0" smtClean="0"/>
          </a:p>
          <a:p>
            <a:pPr lvl="2">
              <a:lnSpc>
                <a:spcPct val="80000"/>
              </a:lnSpc>
            </a:pPr>
            <a:r>
              <a:rPr lang="cs-CZ" altLang="cs-CZ" sz="2000" dirty="0" smtClean="0"/>
              <a:t>CMC je ve srovnání s </a:t>
            </a:r>
            <a:r>
              <a:rPr lang="cs-CZ" altLang="cs-CZ" sz="2000" dirty="0" err="1" smtClean="0"/>
              <a:t>FtF</a:t>
            </a:r>
            <a:r>
              <a:rPr lang="cs-CZ" altLang="cs-CZ" sz="2000" dirty="0" smtClean="0"/>
              <a:t> nedostatečná a neefektivní</a:t>
            </a:r>
            <a:endParaRPr lang="cs-CZ" altLang="cs-CZ" sz="2000" dirty="0"/>
          </a:p>
          <a:p>
            <a:pPr lvl="2">
              <a:lnSpc>
                <a:spcPct val="80000"/>
              </a:lnSpc>
            </a:pPr>
            <a:r>
              <a:rPr lang="cs-CZ" altLang="cs-CZ" sz="2000" i="1" dirty="0" err="1"/>
              <a:t>social</a:t>
            </a:r>
            <a:r>
              <a:rPr lang="cs-CZ" altLang="cs-CZ" sz="2000" i="1" dirty="0"/>
              <a:t> presence </a:t>
            </a:r>
            <a:r>
              <a:rPr lang="cs-CZ" altLang="cs-CZ" sz="2000" i="1" dirty="0" err="1"/>
              <a:t>theory</a:t>
            </a:r>
            <a:r>
              <a:rPr lang="cs-CZ" altLang="cs-CZ" sz="2000" i="1" dirty="0"/>
              <a:t>, </a:t>
            </a:r>
            <a:r>
              <a:rPr lang="cs-CZ" altLang="cs-CZ" sz="2000" i="1" dirty="0" err="1"/>
              <a:t>social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context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cues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theory</a:t>
            </a:r>
            <a:r>
              <a:rPr lang="cs-CZ" altLang="cs-CZ" sz="2000" i="1" dirty="0"/>
              <a:t>, </a:t>
            </a:r>
            <a:r>
              <a:rPr lang="cs-CZ" altLang="cs-CZ" sz="2000" i="1" dirty="0" err="1"/>
              <a:t>reduced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social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cues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theory</a:t>
            </a:r>
            <a:r>
              <a:rPr lang="cs-CZ" altLang="cs-CZ" sz="2000" i="1" dirty="0"/>
              <a:t>, </a:t>
            </a:r>
            <a:r>
              <a:rPr lang="cs-CZ" altLang="cs-CZ" sz="2000" i="1" dirty="0" err="1"/>
              <a:t>cues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filtered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out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approach</a:t>
            </a:r>
            <a:r>
              <a:rPr lang="cs-CZ" altLang="cs-CZ" sz="2000" i="1" dirty="0"/>
              <a:t>, media </a:t>
            </a:r>
            <a:r>
              <a:rPr lang="cs-CZ" altLang="cs-CZ" sz="2000" i="1" dirty="0" err="1"/>
              <a:t>richness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theory</a:t>
            </a:r>
            <a:endParaRPr lang="cs-CZ" altLang="cs-CZ" sz="2000" dirty="0"/>
          </a:p>
          <a:p>
            <a:pPr lvl="2">
              <a:lnSpc>
                <a:spcPct val="80000"/>
              </a:lnSpc>
            </a:pPr>
            <a:endParaRPr lang="cs-CZ" altLang="cs-CZ" sz="2000" dirty="0"/>
          </a:p>
          <a:p>
            <a:pPr lvl="1">
              <a:lnSpc>
                <a:spcPct val="80000"/>
              </a:lnSpc>
            </a:pPr>
            <a:r>
              <a:rPr lang="cs-CZ" altLang="cs-CZ" sz="2400" i="1" dirty="0" err="1">
                <a:solidFill>
                  <a:schemeClr val="accent1"/>
                </a:solidFill>
              </a:rPr>
              <a:t>Liberated</a:t>
            </a:r>
            <a:r>
              <a:rPr lang="cs-CZ" altLang="cs-CZ" sz="2400" i="1" dirty="0">
                <a:solidFill>
                  <a:schemeClr val="accent1"/>
                </a:solidFill>
              </a:rPr>
              <a:t> </a:t>
            </a:r>
            <a:r>
              <a:rPr lang="cs-CZ" altLang="cs-CZ" sz="2400" i="1" dirty="0" err="1">
                <a:solidFill>
                  <a:schemeClr val="accent1"/>
                </a:solidFill>
              </a:rPr>
              <a:t>perspective</a:t>
            </a:r>
            <a:r>
              <a:rPr lang="cs-CZ" altLang="cs-CZ" sz="2400" dirty="0"/>
              <a:t> – pozitivní náhled - omezení se dají překonat</a:t>
            </a:r>
          </a:p>
          <a:p>
            <a:pPr lvl="2">
              <a:lnSpc>
                <a:spcPct val="80000"/>
              </a:lnSpc>
            </a:pPr>
            <a:r>
              <a:rPr lang="cs-CZ" altLang="cs-CZ" sz="2000" i="1" dirty="0" err="1"/>
              <a:t>social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information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processing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theory</a:t>
            </a:r>
            <a:r>
              <a:rPr lang="cs-CZ" altLang="cs-CZ" sz="2000" i="1" dirty="0"/>
              <a:t> – SIP</a:t>
            </a:r>
            <a:r>
              <a:rPr lang="cs-CZ" altLang="cs-CZ" sz="2000" dirty="0"/>
              <a:t>), </a:t>
            </a:r>
            <a:r>
              <a:rPr lang="cs-CZ" altLang="cs-CZ" sz="2000" i="1" dirty="0" err="1"/>
              <a:t>hyperpersonální</a:t>
            </a:r>
            <a:r>
              <a:rPr lang="cs-CZ" altLang="cs-CZ" sz="2000" i="1" dirty="0"/>
              <a:t> efekt komunikace</a:t>
            </a:r>
            <a:r>
              <a:rPr lang="cs-CZ" altLang="cs-CZ" sz="2000" dirty="0"/>
              <a:t> (Walther), model SIDE (</a:t>
            </a:r>
            <a:r>
              <a:rPr lang="cs-CZ" altLang="cs-CZ" sz="2000" i="1" dirty="0" err="1"/>
              <a:t>social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identification</a:t>
            </a:r>
            <a:r>
              <a:rPr lang="cs-CZ" altLang="cs-CZ" sz="2000" i="1" dirty="0"/>
              <a:t>/</a:t>
            </a:r>
            <a:r>
              <a:rPr lang="cs-CZ" altLang="cs-CZ" sz="2000" i="1" dirty="0" err="1"/>
              <a:t>deindividuation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theory</a:t>
            </a:r>
            <a:r>
              <a:rPr lang="cs-CZ" altLang="cs-CZ" sz="2000" i="1" dirty="0"/>
              <a:t>)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Spears</a:t>
            </a:r>
            <a:r>
              <a:rPr lang="cs-CZ" altLang="cs-CZ" sz="2000" dirty="0"/>
              <a:t> </a:t>
            </a:r>
            <a:r>
              <a:rPr lang="en-US" altLang="cs-CZ" sz="2000" dirty="0"/>
              <a:t>&amp;</a:t>
            </a:r>
            <a:r>
              <a:rPr lang="cs-CZ" altLang="cs-CZ" sz="2000" dirty="0"/>
              <a:t> Lea)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Internet-</a:t>
            </a:r>
            <a:r>
              <a:rPr lang="cs-CZ" dirty="0" err="1"/>
              <a:t>enhanced</a:t>
            </a:r>
            <a:r>
              <a:rPr lang="cs-CZ" dirty="0"/>
              <a:t> </a:t>
            </a:r>
            <a:r>
              <a:rPr lang="cs-CZ" dirty="0" err="1"/>
              <a:t>self-disclosure</a:t>
            </a:r>
            <a:r>
              <a:rPr lang="cs-CZ" dirty="0"/>
              <a:t> </a:t>
            </a:r>
            <a:r>
              <a:rPr lang="cs-CZ" dirty="0" err="1"/>
              <a:t>hypothesis</a:t>
            </a:r>
            <a:endParaRPr lang="cs-CZ" dirty="0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45651"/>
            <a:ext cx="8540750" cy="3771581"/>
          </a:xfrm>
        </p:spPr>
      </p:pic>
      <p:sp>
        <p:nvSpPr>
          <p:cNvPr id="5" name="TextovéPole 4"/>
          <p:cNvSpPr txBox="1"/>
          <p:nvPr/>
        </p:nvSpPr>
        <p:spPr>
          <a:xfrm>
            <a:off x="683568" y="5517232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Valkenburg</a:t>
            </a:r>
            <a:r>
              <a:rPr lang="cs-CZ" dirty="0" smtClean="0"/>
              <a:t> &amp; Peter (</a:t>
            </a:r>
            <a:r>
              <a:rPr lang="cs-CZ" dirty="0" smtClean="0"/>
              <a:t>2009)</a:t>
            </a:r>
            <a:endParaRPr lang="cs-CZ" dirty="0" smtClean="0"/>
          </a:p>
          <a:p>
            <a:r>
              <a:rPr lang="cs-CZ" dirty="0" smtClean="0"/>
              <a:t>Pro komunikaci s lidmi, které znají </a:t>
            </a:r>
            <a:r>
              <a:rPr lang="cs-CZ" dirty="0" err="1" smtClean="0"/>
              <a:t>offline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453811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Utváření online vztahů</a:t>
            </a:r>
          </a:p>
        </p:txBody>
      </p:sp>
      <p:sp>
        <p:nvSpPr>
          <p:cNvPr id="1607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628775"/>
            <a:ext cx="8540750" cy="4498975"/>
          </a:xfrm>
        </p:spPr>
        <p:txBody>
          <a:bodyPr/>
          <a:lstStyle/>
          <a:p>
            <a:r>
              <a:rPr lang="cs-CZ" altLang="cs-CZ"/>
              <a:t>Dvě základní hypotézy ve výzkumu:</a:t>
            </a:r>
          </a:p>
          <a:p>
            <a:endParaRPr lang="cs-CZ" altLang="cs-CZ"/>
          </a:p>
          <a:p>
            <a:r>
              <a:rPr lang="cs-CZ" altLang="cs-CZ"/>
              <a:t>Rich get richer</a:t>
            </a:r>
          </a:p>
          <a:p>
            <a:pPr lvl="1"/>
            <a:r>
              <a:rPr lang="cs-CZ" altLang="cs-CZ"/>
              <a:t>Více vztahů na internetu budou utvářet ti, kdo mají dostatečné sociální dovednosti </a:t>
            </a:r>
          </a:p>
          <a:p>
            <a:r>
              <a:rPr lang="cs-CZ" altLang="cs-CZ"/>
              <a:t>Social compensation </a:t>
            </a:r>
          </a:p>
          <a:p>
            <a:pPr lvl="1"/>
            <a:r>
              <a:rPr lang="cs-CZ" altLang="cs-CZ"/>
              <a:t>Více vztahů na internetu budou vytvářet ti, kdo jsou v RL osamělejší, sociálně úzkostní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Rich get richer VS. social compensation</a:t>
            </a:r>
          </a:p>
        </p:txBody>
      </p:sp>
      <p:sp>
        <p:nvSpPr>
          <p:cNvPr id="16179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altLang="cs-CZ"/>
              <a:t>Peter, Valkenburg &amp; Schouten (2005)</a:t>
            </a:r>
          </a:p>
          <a:p>
            <a:endParaRPr lang="cs-CZ" altLang="cs-CZ"/>
          </a:p>
        </p:txBody>
      </p:sp>
      <p:pic>
        <p:nvPicPr>
          <p:cNvPr id="1617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73425"/>
            <a:ext cx="9144000" cy="339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Metoda</a:t>
            </a:r>
          </a:p>
        </p:txBody>
      </p:sp>
      <p:sp>
        <p:nvSpPr>
          <p:cNvPr id="16281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600 adolescentů, 9-18 let (</a:t>
            </a:r>
            <a:r>
              <a:rPr lang="cs-CZ" altLang="cs-CZ" sz="2800" i="1" dirty="0"/>
              <a:t>M</a:t>
            </a:r>
            <a:r>
              <a:rPr lang="cs-CZ" altLang="cs-CZ" sz="2800" dirty="0"/>
              <a:t> = 13, </a:t>
            </a:r>
            <a:r>
              <a:rPr lang="cs-CZ" altLang="cs-CZ" sz="2800" i="1" dirty="0"/>
              <a:t>SD</a:t>
            </a:r>
            <a:r>
              <a:rPr lang="cs-CZ" altLang="cs-CZ" sz="2800" dirty="0"/>
              <a:t> = 1.98), </a:t>
            </a:r>
            <a:r>
              <a:rPr lang="cs-CZ" altLang="cs-CZ" sz="2800" dirty="0" smtClean="0"/>
              <a:t>Nizozemí</a:t>
            </a:r>
          </a:p>
          <a:p>
            <a:r>
              <a:rPr lang="cs-CZ" altLang="cs-CZ" sz="2800" dirty="0"/>
              <a:t>Sebeodhalování</a:t>
            </a:r>
          </a:p>
          <a:p>
            <a:pPr lvl="1"/>
            <a:r>
              <a:rPr lang="cs-CZ" altLang="cs-CZ" sz="2400" dirty="0"/>
              <a:t>4 položky o tématech, o kterých adolescenti na internetu </a:t>
            </a:r>
            <a:r>
              <a:rPr lang="cs-CZ" altLang="cs-CZ" sz="2400" dirty="0" smtClean="0"/>
              <a:t>mluví: romantická </a:t>
            </a:r>
            <a:r>
              <a:rPr lang="cs-CZ" altLang="cs-CZ" sz="2400" dirty="0"/>
              <a:t>láska, tajemství, zamilování se a randění</a:t>
            </a:r>
          </a:p>
          <a:p>
            <a:r>
              <a:rPr lang="cs-CZ" altLang="cs-CZ" sz="2800" dirty="0"/>
              <a:t>Sociální kompenzace</a:t>
            </a:r>
          </a:p>
          <a:p>
            <a:pPr lvl="1"/>
            <a:r>
              <a:rPr lang="cs-CZ" altLang="cs-CZ" sz="2400" dirty="0"/>
              <a:t>3 položky – jak často komunikují online, protože..</a:t>
            </a:r>
          </a:p>
          <a:p>
            <a:pPr lvl="1"/>
            <a:r>
              <a:rPr lang="cs-CZ" altLang="cs-CZ" sz="2400" dirty="0" err="1"/>
              <a:t>they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can</a:t>
            </a:r>
            <a:r>
              <a:rPr lang="cs-CZ" altLang="cs-CZ" sz="2400" dirty="0"/>
              <a:t> talk more </a:t>
            </a:r>
            <a:r>
              <a:rPr lang="cs-CZ" altLang="cs-CZ" sz="2400" dirty="0" err="1"/>
              <a:t>comfortably</a:t>
            </a:r>
            <a:endParaRPr lang="cs-CZ" altLang="cs-CZ" sz="2400" dirty="0"/>
          </a:p>
          <a:p>
            <a:pPr lvl="1"/>
            <a:r>
              <a:rPr lang="cs-CZ" altLang="cs-CZ" sz="2400" dirty="0" err="1"/>
              <a:t>they</a:t>
            </a:r>
            <a:r>
              <a:rPr lang="cs-CZ" altLang="cs-CZ" sz="2400" dirty="0"/>
              <a:t> dare to </a:t>
            </a:r>
            <a:r>
              <a:rPr lang="cs-CZ" altLang="cs-CZ" sz="2400" dirty="0" err="1"/>
              <a:t>say</a:t>
            </a:r>
            <a:r>
              <a:rPr lang="cs-CZ" altLang="cs-CZ" sz="2400" dirty="0"/>
              <a:t> more</a:t>
            </a:r>
          </a:p>
          <a:p>
            <a:pPr lvl="1"/>
            <a:r>
              <a:rPr lang="cs-CZ" altLang="cs-CZ" sz="2400" dirty="0" err="1"/>
              <a:t>they</a:t>
            </a:r>
            <a:r>
              <a:rPr lang="cs-CZ" altLang="cs-CZ" sz="2400" dirty="0"/>
              <a:t> </a:t>
            </a:r>
            <a:r>
              <a:rPr lang="cs-CZ" altLang="cs-CZ" sz="2400" dirty="0" err="1"/>
              <a:t>feel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less</a:t>
            </a:r>
            <a:r>
              <a:rPr lang="cs-CZ" altLang="cs-CZ" sz="2400" dirty="0"/>
              <a:t> </a:t>
            </a:r>
            <a:r>
              <a:rPr lang="cs-CZ" altLang="cs-CZ" sz="2400" dirty="0" err="1"/>
              <a:t>shy</a:t>
            </a:r>
            <a:endParaRPr lang="cs-CZ" altLang="cs-CZ" sz="2400" dirty="0"/>
          </a:p>
          <a:p>
            <a:pPr>
              <a:lnSpc>
                <a:spcPct val="80000"/>
              </a:lnSpc>
            </a:pPr>
            <a:endParaRPr lang="cs-CZ" alt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260350"/>
            <a:ext cx="8540750" cy="1143000"/>
          </a:xfrm>
        </p:spPr>
        <p:txBody>
          <a:bodyPr/>
          <a:lstStyle/>
          <a:p>
            <a:r>
              <a:rPr lang="cs-CZ" altLang="cs-CZ" dirty="0"/>
              <a:t>Finální model</a:t>
            </a:r>
          </a:p>
        </p:txBody>
      </p:sp>
      <p:pic>
        <p:nvPicPr>
          <p:cNvPr id="165891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268760"/>
            <a:ext cx="9274175" cy="4325937"/>
          </a:xfrm>
          <a:noFill/>
          <a:ln/>
        </p:spPr>
      </p:pic>
      <p:sp>
        <p:nvSpPr>
          <p:cNvPr id="165892" name="AutoShape 4"/>
          <p:cNvSpPr>
            <a:spLocks noChangeArrowheads="1"/>
          </p:cNvSpPr>
          <p:nvPr/>
        </p:nvSpPr>
        <p:spPr bwMode="auto">
          <a:xfrm>
            <a:off x="1476375" y="2349500"/>
            <a:ext cx="504825" cy="431800"/>
          </a:xfrm>
          <a:prstGeom prst="flowChartConnector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5893" name="AutoShape 5"/>
          <p:cNvSpPr>
            <a:spLocks noChangeArrowheads="1"/>
          </p:cNvSpPr>
          <p:nvPr/>
        </p:nvSpPr>
        <p:spPr bwMode="auto">
          <a:xfrm>
            <a:off x="1835150" y="2924175"/>
            <a:ext cx="504825" cy="431800"/>
          </a:xfrm>
          <a:prstGeom prst="flowChartConnector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5894" name="Oval 6"/>
          <p:cNvSpPr>
            <a:spLocks noChangeArrowheads="1"/>
          </p:cNvSpPr>
          <p:nvPr/>
        </p:nvSpPr>
        <p:spPr bwMode="auto">
          <a:xfrm>
            <a:off x="2700338" y="3286125"/>
            <a:ext cx="504825" cy="503238"/>
          </a:xfrm>
          <a:prstGeom prst="ellipse">
            <a:avLst/>
          </a:prstGeom>
          <a:noFill/>
          <a:ln w="38100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331640" y="5991671"/>
            <a:ext cx="6480280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Výsledný model vysvětluje 14 % ZP</a:t>
            </a:r>
          </a:p>
        </p:txBody>
      </p:sp>
      <p:grpSp>
        <p:nvGrpSpPr>
          <p:cNvPr id="13" name="Skupina 12"/>
          <p:cNvGrpSpPr/>
          <p:nvPr/>
        </p:nvGrpSpPr>
        <p:grpSpPr>
          <a:xfrm>
            <a:off x="7199852" y="758669"/>
            <a:ext cx="1224136" cy="2026378"/>
            <a:chOff x="7056276" y="754922"/>
            <a:chExt cx="1224136" cy="2026378"/>
          </a:xfrm>
        </p:grpSpPr>
        <p:sp>
          <p:nvSpPr>
            <p:cNvPr id="11" name="Obdélník 10"/>
            <p:cNvSpPr/>
            <p:nvPr/>
          </p:nvSpPr>
          <p:spPr>
            <a:xfrm>
              <a:off x="7056276" y="754922"/>
              <a:ext cx="1224136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2" name="Přímá spojnice se šipkou 11"/>
            <p:cNvCxnSpPr>
              <a:stCxn id="11" idx="2"/>
            </p:cNvCxnSpPr>
            <p:nvPr/>
          </p:nvCxnSpPr>
          <p:spPr>
            <a:xfrm>
              <a:off x="7668344" y="1330986"/>
              <a:ext cx="432048" cy="145031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bdélník 19"/>
          <p:cNvSpPr/>
          <p:nvPr/>
        </p:nvSpPr>
        <p:spPr>
          <a:xfrm>
            <a:off x="4680012" y="1113697"/>
            <a:ext cx="12241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1" name="Přímá spojnice se šipkou 20"/>
          <p:cNvCxnSpPr>
            <a:stCxn id="20" idx="2"/>
          </p:cNvCxnSpPr>
          <p:nvPr/>
        </p:nvCxnSpPr>
        <p:spPr>
          <a:xfrm>
            <a:off x="5292080" y="1689761"/>
            <a:ext cx="2448272" cy="109153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Obdélník 22"/>
          <p:cNvSpPr/>
          <p:nvPr/>
        </p:nvSpPr>
        <p:spPr>
          <a:xfrm>
            <a:off x="4283968" y="4509120"/>
            <a:ext cx="12241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4" name="Přímá spojnice se šipkou 23"/>
          <p:cNvCxnSpPr/>
          <p:nvPr/>
        </p:nvCxnSpPr>
        <p:spPr>
          <a:xfrm flipV="1">
            <a:off x="5508104" y="3355975"/>
            <a:ext cx="1870905" cy="144117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" name="Obdélník 25"/>
          <p:cNvSpPr/>
          <p:nvPr/>
        </p:nvSpPr>
        <p:spPr>
          <a:xfrm>
            <a:off x="7843157" y="3644007"/>
            <a:ext cx="12241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římá spojnice se šipkou 26"/>
          <p:cNvCxnSpPr/>
          <p:nvPr/>
        </p:nvCxnSpPr>
        <p:spPr>
          <a:xfrm flipH="1" flipV="1">
            <a:off x="8280412" y="3355975"/>
            <a:ext cx="174813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9" name="Obdélník 28"/>
          <p:cNvSpPr/>
          <p:nvPr/>
        </p:nvSpPr>
        <p:spPr>
          <a:xfrm>
            <a:off x="5140667" y="3206882"/>
            <a:ext cx="12241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" name="Přímá spojnice se šipkou 29"/>
          <p:cNvCxnSpPr/>
          <p:nvPr/>
        </p:nvCxnSpPr>
        <p:spPr>
          <a:xfrm flipV="1">
            <a:off x="6364803" y="3206882"/>
            <a:ext cx="996273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2" name="Obdélník 31"/>
          <p:cNvSpPr/>
          <p:nvPr/>
        </p:nvSpPr>
        <p:spPr>
          <a:xfrm>
            <a:off x="6154873" y="4220071"/>
            <a:ext cx="12241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3" name="Přímá spojnice se šipkou 32"/>
          <p:cNvCxnSpPr>
            <a:stCxn id="32" idx="0"/>
          </p:cNvCxnSpPr>
          <p:nvPr/>
        </p:nvCxnSpPr>
        <p:spPr>
          <a:xfrm flipV="1">
            <a:off x="6766941" y="3355975"/>
            <a:ext cx="973411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5" name="Obdélník 34"/>
          <p:cNvSpPr/>
          <p:nvPr/>
        </p:nvSpPr>
        <p:spPr>
          <a:xfrm>
            <a:off x="3851920" y="2342786"/>
            <a:ext cx="12241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6" name="Přímá spojnice se šipkou 35"/>
          <p:cNvCxnSpPr>
            <a:stCxn id="35" idx="3"/>
          </p:cNvCxnSpPr>
          <p:nvPr/>
        </p:nvCxnSpPr>
        <p:spPr>
          <a:xfrm>
            <a:off x="5076056" y="2630818"/>
            <a:ext cx="2285020" cy="2933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9" name="Obdélník 48"/>
          <p:cNvSpPr/>
          <p:nvPr/>
        </p:nvSpPr>
        <p:spPr>
          <a:xfrm>
            <a:off x="6154873" y="1324520"/>
            <a:ext cx="12241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0" name="Přímá spojnice se šipkou 49"/>
          <p:cNvCxnSpPr>
            <a:stCxn id="49" idx="2"/>
          </p:cNvCxnSpPr>
          <p:nvPr/>
        </p:nvCxnSpPr>
        <p:spPr>
          <a:xfrm>
            <a:off x="6766941" y="1900584"/>
            <a:ext cx="1189435" cy="10182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5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0" grpId="0" animBg="1"/>
      <p:bldP spid="23" grpId="0" animBg="1"/>
      <p:bldP spid="26" grpId="0" animBg="1"/>
      <p:bldP spid="29" grpId="0" animBg="1"/>
      <p:bldP spid="32" grpId="0" animBg="1"/>
      <p:bldP spid="35" grpId="0" animBg="1"/>
      <p:bldP spid="4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Rich get richer VS. social compensation </a:t>
            </a:r>
          </a:p>
        </p:txBody>
      </p:sp>
      <p:sp>
        <p:nvSpPr>
          <p:cNvPr id="166915" name="Rectangle 3"/>
          <p:cNvSpPr>
            <a:spLocks noGrp="1" noRot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Obě hypotézy mají své opodstatnění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Lidé s dobrými sociálními dovednostmi je využívají k seznamování i na internetu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Nesmělí lidé preferují online komunikaci, protože je pro ně snazší než komunikace v RL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Avšak celkově – stejně jako v RL – na internetu více vztahů utvářejí lidé, kteří nejsou sociálně úzkostní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Internet sám o sobě  nic nedělá</a:t>
            </a:r>
          </a:p>
          <a:p>
            <a:endParaRPr lang="cs-CZ" dirty="0"/>
          </a:p>
          <a:p>
            <a:r>
              <a:rPr lang="cs-CZ" dirty="0" smtClean="0"/>
              <a:t>Záleží na kontextu – někdy se díky CMC cítíme lépe, někdy hůře</a:t>
            </a:r>
          </a:p>
          <a:p>
            <a:pPr lvl="1"/>
            <a:r>
              <a:rPr lang="cs-CZ" dirty="0" smtClean="0"/>
              <a:t>Pro jedince s chudými vztahy </a:t>
            </a:r>
            <a:r>
              <a:rPr lang="cs-CZ" dirty="0" err="1" smtClean="0"/>
              <a:t>offline</a:t>
            </a:r>
            <a:r>
              <a:rPr lang="cs-CZ" dirty="0" smtClean="0"/>
              <a:t> může CMC fungovat jako „náhrada“</a:t>
            </a:r>
          </a:p>
          <a:p>
            <a:pPr lvl="1"/>
            <a:r>
              <a:rPr lang="cs-CZ" dirty="0" smtClean="0"/>
              <a:t>Po přenesení online vztahu do reality se kvalitou vyrovnává vztahům navázaným v RL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431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Možné sebereflexe</a:t>
            </a:r>
          </a:p>
        </p:txBody>
      </p:sp>
      <p:sp>
        <p:nvSpPr>
          <p:cNvPr id="12288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2400" dirty="0" smtClean="0"/>
              <a:t>Online vztahy:</a:t>
            </a:r>
          </a:p>
          <a:p>
            <a:pPr>
              <a:lnSpc>
                <a:spcPct val="90000"/>
              </a:lnSpc>
            </a:pPr>
            <a:r>
              <a:rPr lang="cs-CZ" altLang="cs-CZ" sz="2400" dirty="0" smtClean="0"/>
              <a:t>Pokud máte virtuálního </a:t>
            </a:r>
            <a:r>
              <a:rPr lang="cs-CZ" altLang="cs-CZ" sz="2400" dirty="0"/>
              <a:t>kamaráda – </a:t>
            </a:r>
            <a:r>
              <a:rPr lang="cs-CZ" altLang="cs-CZ" sz="2400" dirty="0" smtClean="0"/>
              <a:t>popsat, jak </a:t>
            </a:r>
            <a:r>
              <a:rPr lang="cs-CZ" altLang="cs-CZ" sz="2400" dirty="0"/>
              <a:t>jste se seznámili, </a:t>
            </a:r>
            <a:r>
              <a:rPr lang="cs-CZ" altLang="cs-CZ" sz="2400" dirty="0" smtClean="0"/>
              <a:t>porovnat seznámení/průběh vztahu/kvalitu </a:t>
            </a:r>
            <a:r>
              <a:rPr lang="cs-CZ" altLang="cs-CZ" sz="2400" dirty="0"/>
              <a:t>vztahu s RL přáteli</a:t>
            </a:r>
            <a:r>
              <a:rPr lang="cs-CZ" altLang="cs-CZ" sz="2400" dirty="0" smtClean="0"/>
              <a:t>…</a:t>
            </a:r>
          </a:p>
          <a:p>
            <a:pPr>
              <a:lnSpc>
                <a:spcPct val="90000"/>
              </a:lnSpc>
            </a:pPr>
            <a:r>
              <a:rPr lang="cs-CZ" altLang="cs-CZ" sz="2400" dirty="0" smtClean="0"/>
              <a:t>Jak ovlivnil váš vztah s někým z internetu vaše vztahy k jiným lidem?</a:t>
            </a: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dirty="0" smtClean="0"/>
              <a:t>Sebeprezentace:</a:t>
            </a:r>
          </a:p>
          <a:p>
            <a:pPr>
              <a:lnSpc>
                <a:spcPct val="90000"/>
              </a:lnSpc>
            </a:pPr>
            <a:r>
              <a:rPr lang="cs-CZ" altLang="cs-CZ" sz="2400" dirty="0" smtClean="0"/>
              <a:t>Popište </a:t>
            </a:r>
            <a:r>
              <a:rPr lang="cs-CZ" altLang="cs-CZ" sz="2400" dirty="0"/>
              <a:t>svůj profil na SNS (jaké údaje jsou uvedeny..) a zamyslete se, jaký obraz o sobě vytváříte a komu je cílen (např. jak volíte fotografie, které zveřejňujete; jaké píšete statusy, jaké odkazy…)</a:t>
            </a:r>
          </a:p>
          <a:p>
            <a:pPr>
              <a:lnSpc>
                <a:spcPct val="90000"/>
              </a:lnSpc>
            </a:pPr>
            <a:r>
              <a:rPr lang="cs-CZ" altLang="cs-CZ" sz="2400" dirty="0" smtClean="0"/>
              <a:t>Jak </a:t>
            </a:r>
            <a:r>
              <a:rPr lang="cs-CZ" altLang="cs-CZ" sz="2400" dirty="0"/>
              <a:t>na vás působí (sebe)prezentace ostatních na internetu (na SNS, seznamkách…) 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Literatura</a:t>
            </a:r>
          </a:p>
        </p:txBody>
      </p:sp>
      <p:sp>
        <p:nvSpPr>
          <p:cNvPr id="1116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68313" y="1916113"/>
            <a:ext cx="8229600" cy="41767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cs-CZ" sz="1400" dirty="0" err="1" smtClean="0"/>
              <a:t>Anthenunis</a:t>
            </a:r>
            <a:r>
              <a:rPr lang="en-US" altLang="cs-CZ" sz="1400" dirty="0" smtClean="0"/>
              <a:t>, M. L., </a:t>
            </a:r>
            <a:r>
              <a:rPr lang="en-US" altLang="cs-CZ" sz="1400" dirty="0" err="1" smtClean="0"/>
              <a:t>Valkenburg</a:t>
            </a:r>
            <a:r>
              <a:rPr lang="en-US" altLang="cs-CZ" sz="1400" dirty="0" smtClean="0"/>
              <a:t>, P. M., &amp; Peter, J. (2012). The quality of online, offline, and mixed-mode friendships among</a:t>
            </a:r>
            <a:r>
              <a:rPr lang="cs-CZ" altLang="cs-CZ" sz="1400" dirty="0" smtClean="0"/>
              <a:t> </a:t>
            </a:r>
            <a:r>
              <a:rPr lang="en-US" altLang="cs-CZ" sz="1400" dirty="0" smtClean="0"/>
              <a:t>users of a social networking site. </a:t>
            </a:r>
            <a:r>
              <a:rPr lang="en-US" altLang="cs-CZ" sz="1400" dirty="0" err="1" smtClean="0"/>
              <a:t>Cyberpsychology</a:t>
            </a:r>
            <a:r>
              <a:rPr lang="en-US" altLang="cs-CZ" sz="1400" dirty="0" smtClean="0"/>
              <a:t>: Journal of Psychosocial Research on Cyberspace, 6(3), article 6.</a:t>
            </a:r>
            <a:endParaRPr lang="cs-CZ" altLang="cs-CZ" sz="1400" dirty="0" smtClean="0"/>
          </a:p>
          <a:p>
            <a:pPr>
              <a:lnSpc>
                <a:spcPct val="80000"/>
              </a:lnSpc>
            </a:pPr>
            <a:r>
              <a:rPr lang="cs-CZ" altLang="cs-CZ" sz="1400" dirty="0" smtClean="0"/>
              <a:t>Gross</a:t>
            </a:r>
            <a:r>
              <a:rPr lang="cs-CZ" altLang="cs-CZ" sz="1400" dirty="0"/>
              <a:t>, E. F. (2009). </a:t>
            </a:r>
            <a:r>
              <a:rPr lang="cs-CZ" altLang="cs-CZ" sz="1400" dirty="0" err="1"/>
              <a:t>Logging</a:t>
            </a:r>
            <a:r>
              <a:rPr lang="cs-CZ" altLang="cs-CZ" sz="1400" dirty="0"/>
              <a:t> on, </a:t>
            </a:r>
            <a:r>
              <a:rPr lang="cs-CZ" altLang="cs-CZ" sz="1400" dirty="0" err="1"/>
              <a:t>bouncing</a:t>
            </a:r>
            <a:r>
              <a:rPr lang="cs-CZ" altLang="cs-CZ" sz="1400" dirty="0"/>
              <a:t> </a:t>
            </a:r>
            <a:r>
              <a:rPr lang="cs-CZ" altLang="cs-CZ" sz="1400" dirty="0" err="1"/>
              <a:t>back</a:t>
            </a:r>
            <a:r>
              <a:rPr lang="cs-CZ" altLang="cs-CZ" sz="1400" dirty="0"/>
              <a:t>: </a:t>
            </a:r>
            <a:r>
              <a:rPr lang="cs-CZ" altLang="cs-CZ" sz="1400" dirty="0" err="1"/>
              <a:t>An</a:t>
            </a:r>
            <a:r>
              <a:rPr lang="cs-CZ" altLang="cs-CZ" sz="1400" dirty="0"/>
              <a:t> </a:t>
            </a:r>
            <a:r>
              <a:rPr lang="cs-CZ" altLang="cs-CZ" sz="1400" dirty="0" err="1"/>
              <a:t>experimental</a:t>
            </a:r>
            <a:r>
              <a:rPr lang="cs-CZ" altLang="cs-CZ" sz="1400" dirty="0"/>
              <a:t> </a:t>
            </a:r>
            <a:r>
              <a:rPr lang="cs-CZ" altLang="cs-CZ" sz="1400" dirty="0" err="1"/>
              <a:t>investigation</a:t>
            </a:r>
            <a:r>
              <a:rPr lang="cs-CZ" altLang="cs-CZ" sz="1400" dirty="0"/>
              <a:t> </a:t>
            </a:r>
            <a:r>
              <a:rPr lang="cs-CZ" altLang="cs-CZ" sz="1400" dirty="0" err="1"/>
              <a:t>of</a:t>
            </a:r>
            <a:r>
              <a:rPr lang="cs-CZ" altLang="cs-CZ" sz="1400" dirty="0"/>
              <a:t> online </a:t>
            </a:r>
            <a:r>
              <a:rPr lang="cs-CZ" altLang="cs-CZ" sz="1400" dirty="0" err="1"/>
              <a:t>communication</a:t>
            </a:r>
            <a:r>
              <a:rPr lang="cs-CZ" altLang="cs-CZ" sz="1400" dirty="0"/>
              <a:t> </a:t>
            </a:r>
            <a:r>
              <a:rPr lang="cs-CZ" altLang="cs-CZ" sz="1400" dirty="0" err="1"/>
              <a:t>following</a:t>
            </a:r>
            <a:r>
              <a:rPr lang="cs-CZ" altLang="cs-CZ" sz="1400" dirty="0"/>
              <a:t> </a:t>
            </a:r>
            <a:r>
              <a:rPr lang="cs-CZ" altLang="cs-CZ" sz="1400" dirty="0" err="1"/>
              <a:t>social</a:t>
            </a:r>
            <a:r>
              <a:rPr lang="cs-CZ" altLang="cs-CZ" sz="1400" dirty="0"/>
              <a:t> </a:t>
            </a:r>
            <a:r>
              <a:rPr lang="cs-CZ" altLang="cs-CZ" sz="1400" dirty="0" err="1"/>
              <a:t>exclusion</a:t>
            </a:r>
            <a:r>
              <a:rPr lang="cs-CZ" altLang="cs-CZ" sz="1400" dirty="0"/>
              <a:t>. </a:t>
            </a:r>
            <a:r>
              <a:rPr lang="cs-CZ" altLang="cs-CZ" sz="1400" i="1" dirty="0" err="1"/>
              <a:t>Developmental</a:t>
            </a:r>
            <a:r>
              <a:rPr lang="cs-CZ" altLang="cs-CZ" sz="1400" i="1" dirty="0"/>
              <a:t> Psychology</a:t>
            </a:r>
            <a:r>
              <a:rPr lang="cs-CZ" altLang="cs-CZ" sz="1400" dirty="0"/>
              <a:t>, </a:t>
            </a:r>
            <a:r>
              <a:rPr lang="cs-CZ" altLang="cs-CZ" sz="1400" i="1" dirty="0"/>
              <a:t>45</a:t>
            </a:r>
            <a:r>
              <a:rPr lang="cs-CZ" altLang="cs-CZ" sz="1400" dirty="0"/>
              <a:t>, 1787–1793.</a:t>
            </a:r>
          </a:p>
          <a:p>
            <a:pPr>
              <a:lnSpc>
                <a:spcPct val="80000"/>
              </a:lnSpc>
            </a:pPr>
            <a:r>
              <a:rPr lang="cs-CZ" altLang="cs-CZ" sz="1400" dirty="0"/>
              <a:t>Gross, E. (2004). Adolescent Internet use: </a:t>
            </a:r>
            <a:r>
              <a:rPr lang="cs-CZ" altLang="cs-CZ" sz="1400" dirty="0" err="1"/>
              <a:t>What</a:t>
            </a:r>
            <a:r>
              <a:rPr lang="cs-CZ" altLang="cs-CZ" sz="1400" dirty="0"/>
              <a:t> </a:t>
            </a:r>
            <a:r>
              <a:rPr lang="cs-CZ" altLang="cs-CZ" sz="1400" dirty="0" err="1"/>
              <a:t>we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expect</a:t>
            </a:r>
            <a:r>
              <a:rPr lang="cs-CZ" altLang="cs-CZ" sz="1400" dirty="0"/>
              <a:t>, </a:t>
            </a:r>
            <a:r>
              <a:rPr lang="cs-CZ" altLang="cs-CZ" sz="1400" dirty="0" err="1"/>
              <a:t>what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teens</a:t>
            </a:r>
            <a:r>
              <a:rPr lang="cs-CZ" altLang="cs-CZ" sz="1400" dirty="0"/>
              <a:t> report. </a:t>
            </a:r>
            <a:r>
              <a:rPr lang="cs-CZ" altLang="cs-CZ" sz="1400" i="1" dirty="0" err="1"/>
              <a:t>Applied</a:t>
            </a:r>
            <a:r>
              <a:rPr lang="cs-CZ" altLang="cs-CZ" sz="1400" i="1" dirty="0"/>
              <a:t> </a:t>
            </a:r>
            <a:r>
              <a:rPr lang="cs-CZ" altLang="cs-CZ" sz="1400" i="1" dirty="0" err="1"/>
              <a:t>Developmental</a:t>
            </a:r>
            <a:r>
              <a:rPr lang="cs-CZ" altLang="cs-CZ" sz="1400" i="1" dirty="0"/>
              <a:t> Psychology 25</a:t>
            </a:r>
            <a:r>
              <a:rPr lang="cs-CZ" altLang="cs-CZ" sz="1400" dirty="0"/>
              <a:t>, 633–649.</a:t>
            </a:r>
          </a:p>
          <a:p>
            <a:pPr>
              <a:lnSpc>
                <a:spcPct val="80000"/>
              </a:lnSpc>
            </a:pPr>
            <a:r>
              <a:rPr lang="cs-CZ" altLang="cs-CZ" sz="1400" dirty="0" err="1"/>
              <a:t>Livingstone</a:t>
            </a:r>
            <a:r>
              <a:rPr lang="cs-CZ" altLang="cs-CZ" sz="1400" dirty="0"/>
              <a:t>, S., </a:t>
            </a:r>
            <a:r>
              <a:rPr lang="cs-CZ" altLang="cs-CZ" sz="1400" dirty="0" err="1"/>
              <a:t>Haddon</a:t>
            </a:r>
            <a:r>
              <a:rPr lang="cs-CZ" altLang="cs-CZ" sz="1400" dirty="0"/>
              <a:t>, L., </a:t>
            </a:r>
            <a:r>
              <a:rPr lang="cs-CZ" altLang="cs-CZ" sz="1400" dirty="0" err="1"/>
              <a:t>Görzig</a:t>
            </a:r>
            <a:r>
              <a:rPr lang="cs-CZ" altLang="cs-CZ" sz="1400" dirty="0"/>
              <a:t>, A., and </a:t>
            </a:r>
            <a:r>
              <a:rPr lang="cs-CZ" altLang="cs-CZ" sz="1400" dirty="0" err="1"/>
              <a:t>Ólafsson</a:t>
            </a:r>
            <a:r>
              <a:rPr lang="cs-CZ" altLang="cs-CZ" sz="1400" dirty="0"/>
              <a:t>, K. (2011). </a:t>
            </a:r>
            <a:r>
              <a:rPr lang="cs-CZ" altLang="cs-CZ" sz="1400" i="1" dirty="0" err="1"/>
              <a:t>Risks</a:t>
            </a:r>
            <a:r>
              <a:rPr lang="cs-CZ" altLang="cs-CZ" sz="1400" i="1" dirty="0"/>
              <a:t> and </a:t>
            </a:r>
            <a:r>
              <a:rPr lang="cs-CZ" altLang="cs-CZ" sz="1400" i="1" dirty="0" err="1"/>
              <a:t>safety</a:t>
            </a:r>
            <a:r>
              <a:rPr lang="cs-CZ" altLang="cs-CZ" sz="1400" i="1" dirty="0"/>
              <a:t> on </a:t>
            </a:r>
            <a:r>
              <a:rPr lang="cs-CZ" altLang="cs-CZ" sz="1400" i="1" dirty="0" err="1"/>
              <a:t>the</a:t>
            </a:r>
            <a:r>
              <a:rPr lang="cs-CZ" altLang="cs-CZ" sz="1400" i="1" dirty="0"/>
              <a:t> internet: </a:t>
            </a:r>
            <a:r>
              <a:rPr lang="cs-CZ" altLang="cs-CZ" sz="1400" i="1" dirty="0" err="1"/>
              <a:t>The</a:t>
            </a:r>
            <a:r>
              <a:rPr lang="cs-CZ" altLang="cs-CZ" sz="1400" i="1" dirty="0"/>
              <a:t> </a:t>
            </a:r>
            <a:r>
              <a:rPr lang="cs-CZ" altLang="cs-CZ" sz="1400" i="1" dirty="0" err="1"/>
              <a:t>perspective</a:t>
            </a:r>
            <a:r>
              <a:rPr lang="cs-CZ" altLang="cs-CZ" sz="1400" i="1" dirty="0"/>
              <a:t> </a:t>
            </a:r>
            <a:r>
              <a:rPr lang="cs-CZ" altLang="cs-CZ" sz="1400" i="1" dirty="0" err="1"/>
              <a:t>of</a:t>
            </a:r>
            <a:r>
              <a:rPr lang="cs-CZ" altLang="cs-CZ" sz="1400" i="1" dirty="0"/>
              <a:t> </a:t>
            </a:r>
            <a:r>
              <a:rPr lang="cs-CZ" altLang="cs-CZ" sz="1400" i="1" dirty="0" err="1"/>
              <a:t>European</a:t>
            </a:r>
            <a:r>
              <a:rPr lang="cs-CZ" altLang="cs-CZ" sz="1400" i="1" dirty="0"/>
              <a:t> </a:t>
            </a:r>
            <a:r>
              <a:rPr lang="cs-CZ" altLang="cs-CZ" sz="1400" i="1" dirty="0" err="1"/>
              <a:t>children</a:t>
            </a:r>
            <a:r>
              <a:rPr lang="cs-CZ" altLang="cs-CZ" sz="1400" dirty="0"/>
              <a:t>. </a:t>
            </a:r>
            <a:r>
              <a:rPr lang="cs-CZ" altLang="cs-CZ" sz="1400" i="1" dirty="0"/>
              <a:t>Full </a:t>
            </a:r>
            <a:r>
              <a:rPr lang="cs-CZ" altLang="cs-CZ" sz="1400" i="1" dirty="0" err="1"/>
              <a:t>Findings</a:t>
            </a:r>
            <a:r>
              <a:rPr lang="cs-CZ" altLang="cs-CZ" sz="1400" i="1" dirty="0"/>
              <a:t>. </a:t>
            </a:r>
            <a:r>
              <a:rPr lang="cs-CZ" altLang="cs-CZ" sz="1400" dirty="0"/>
              <a:t>LSE, London: EU </a:t>
            </a:r>
            <a:r>
              <a:rPr lang="cs-CZ" altLang="cs-CZ" sz="1400" dirty="0" err="1"/>
              <a:t>Kids</a:t>
            </a:r>
            <a:r>
              <a:rPr lang="cs-CZ" altLang="cs-CZ" sz="1400" dirty="0"/>
              <a:t> Online.</a:t>
            </a:r>
          </a:p>
          <a:p>
            <a:pPr>
              <a:lnSpc>
                <a:spcPct val="80000"/>
              </a:lnSpc>
            </a:pPr>
            <a:r>
              <a:rPr lang="en-US" altLang="cs-CZ" sz="1400" dirty="0"/>
              <a:t>Lobe, B., Livingstone, S., </a:t>
            </a:r>
            <a:r>
              <a:rPr lang="en-US" altLang="cs-CZ" sz="1400" dirty="0" err="1"/>
              <a:t>Ólafsson</a:t>
            </a:r>
            <a:r>
              <a:rPr lang="en-US" altLang="cs-CZ" sz="1400" dirty="0"/>
              <a:t>, K. and </a:t>
            </a:r>
            <a:r>
              <a:rPr lang="en-US" altLang="cs-CZ" sz="1400" dirty="0" err="1"/>
              <a:t>Vodeb</a:t>
            </a:r>
            <a:r>
              <a:rPr lang="en-US" altLang="cs-CZ" sz="1400" dirty="0"/>
              <a:t>, H. (2011) Cross-national comparison of risks and safety on the internet:</a:t>
            </a:r>
            <a:r>
              <a:rPr lang="cs-CZ" altLang="cs-CZ" sz="1400" dirty="0"/>
              <a:t> </a:t>
            </a:r>
            <a:r>
              <a:rPr lang="en-US" altLang="cs-CZ" sz="1400" dirty="0"/>
              <a:t>Initial analysis from the EU Kids Online survey of European children, London: EU Kids Online, LSE.</a:t>
            </a:r>
            <a:endParaRPr lang="cs-CZ" altLang="cs-CZ" sz="1400" dirty="0"/>
          </a:p>
          <a:p>
            <a:pPr>
              <a:lnSpc>
                <a:spcPct val="80000"/>
              </a:lnSpc>
            </a:pPr>
            <a:r>
              <a:rPr lang="en-US" altLang="cs-CZ" sz="1400" dirty="0"/>
              <a:t>McKenna, K.Y.A., Green, A.S. &amp; Gleason, M.E.J. (2002). Relationship Formation on the Internet: What’s the Big Attraction? </a:t>
            </a:r>
            <a:r>
              <a:rPr lang="en-US" altLang="cs-CZ" sz="1400" i="1" dirty="0"/>
              <a:t>Journal of Social Issues</a:t>
            </a:r>
            <a:r>
              <a:rPr lang="en-US" altLang="cs-CZ" sz="1400" dirty="0"/>
              <a:t>, 58 (1), 9-31</a:t>
            </a:r>
            <a:r>
              <a:rPr lang="cs-CZ" altLang="cs-CZ" sz="1400" dirty="0"/>
              <a:t> </a:t>
            </a:r>
          </a:p>
          <a:p>
            <a:pPr>
              <a:lnSpc>
                <a:spcPct val="80000"/>
              </a:lnSpc>
            </a:pPr>
            <a:r>
              <a:rPr lang="en-US" altLang="cs-CZ" sz="1400" dirty="0"/>
              <a:t>Peter, J., </a:t>
            </a:r>
            <a:r>
              <a:rPr lang="en-US" altLang="cs-CZ" sz="1400" dirty="0" err="1"/>
              <a:t>Valkenburg</a:t>
            </a:r>
            <a:r>
              <a:rPr lang="en-US" altLang="cs-CZ" sz="1400" dirty="0"/>
              <a:t>, P.M. &amp; Schouten, A.P. (2005). Developing a Model of Adolescent Friendship Formation on the Internet. </a:t>
            </a:r>
            <a:r>
              <a:rPr lang="en-US" altLang="cs-CZ" sz="1400" i="1" dirty="0" err="1"/>
              <a:t>CyberPsychology</a:t>
            </a:r>
            <a:r>
              <a:rPr lang="en-US" altLang="cs-CZ" sz="1400" i="1" dirty="0"/>
              <a:t> &amp; Behavior</a:t>
            </a:r>
            <a:r>
              <a:rPr lang="en-US" altLang="cs-CZ" sz="1400" dirty="0"/>
              <a:t>, 8 (5), 423-430</a:t>
            </a:r>
            <a:r>
              <a:rPr lang="cs-CZ" altLang="cs-CZ" sz="1400" dirty="0"/>
              <a:t> </a:t>
            </a:r>
          </a:p>
          <a:p>
            <a:pPr>
              <a:lnSpc>
                <a:spcPct val="80000"/>
              </a:lnSpc>
            </a:pPr>
            <a:r>
              <a:rPr lang="cs-CZ" altLang="cs-CZ" sz="1400" dirty="0" err="1"/>
              <a:t>Subrahmanyam</a:t>
            </a:r>
            <a:r>
              <a:rPr lang="cs-CZ" altLang="cs-CZ" sz="1400" dirty="0"/>
              <a:t>, K., </a:t>
            </a:r>
            <a:r>
              <a:rPr lang="en-US" altLang="cs-CZ" sz="1400" dirty="0"/>
              <a:t>&amp;</a:t>
            </a:r>
            <a:r>
              <a:rPr lang="cs-CZ" altLang="cs-CZ" sz="1400" dirty="0"/>
              <a:t> Šmahel, D. (2011). </a:t>
            </a:r>
            <a:r>
              <a:rPr lang="cs-CZ" altLang="cs-CZ" sz="1400" i="1" dirty="0"/>
              <a:t>Digital </a:t>
            </a:r>
            <a:r>
              <a:rPr lang="cs-CZ" altLang="cs-CZ" sz="1400" i="1" dirty="0" err="1"/>
              <a:t>Youth</a:t>
            </a:r>
            <a:r>
              <a:rPr lang="cs-CZ" altLang="cs-CZ" sz="1400" i="1" dirty="0"/>
              <a:t>: </a:t>
            </a:r>
            <a:r>
              <a:rPr lang="cs-CZ" altLang="cs-CZ" sz="1400" i="1" dirty="0" err="1"/>
              <a:t>The</a:t>
            </a:r>
            <a:r>
              <a:rPr lang="cs-CZ" altLang="cs-CZ" sz="1400" i="1" dirty="0"/>
              <a:t> Role </a:t>
            </a:r>
            <a:r>
              <a:rPr lang="cs-CZ" altLang="cs-CZ" sz="1400" i="1" dirty="0" err="1"/>
              <a:t>of</a:t>
            </a:r>
            <a:r>
              <a:rPr lang="cs-CZ" altLang="cs-CZ" sz="1400" i="1" dirty="0"/>
              <a:t> Media in </a:t>
            </a:r>
            <a:r>
              <a:rPr lang="cs-CZ" altLang="cs-CZ" sz="1400" i="1" dirty="0" err="1"/>
              <a:t>Development</a:t>
            </a:r>
            <a:r>
              <a:rPr lang="cs-CZ" altLang="cs-CZ" sz="1400" i="1" dirty="0"/>
              <a:t>.</a:t>
            </a:r>
            <a:r>
              <a:rPr lang="cs-CZ" altLang="cs-CZ" sz="1400" dirty="0"/>
              <a:t> New York : </a:t>
            </a:r>
            <a:r>
              <a:rPr lang="cs-CZ" altLang="cs-CZ" sz="1400" dirty="0" err="1"/>
              <a:t>Springer</a:t>
            </a:r>
            <a:r>
              <a:rPr lang="cs-CZ" altLang="cs-CZ" sz="1400" dirty="0"/>
              <a:t>.</a:t>
            </a:r>
          </a:p>
          <a:p>
            <a:pPr>
              <a:lnSpc>
                <a:spcPct val="80000"/>
              </a:lnSpc>
            </a:pPr>
            <a:r>
              <a:rPr lang="en-US" altLang="cs-CZ" sz="1400" dirty="0" err="1"/>
              <a:t>Valkenburg</a:t>
            </a:r>
            <a:r>
              <a:rPr lang="en-US" altLang="cs-CZ" sz="1400" dirty="0"/>
              <a:t>, P. M.,</a:t>
            </a:r>
            <a:r>
              <a:rPr lang="cs-CZ" altLang="cs-CZ" sz="1400" dirty="0"/>
              <a:t> </a:t>
            </a:r>
            <a:r>
              <a:rPr lang="cs-CZ" altLang="cs-CZ" sz="1400" dirty="0" err="1"/>
              <a:t>Schouten</a:t>
            </a:r>
            <a:r>
              <a:rPr lang="cs-CZ" altLang="cs-CZ" sz="1400" dirty="0"/>
              <a:t>, A.P.,</a:t>
            </a:r>
            <a:r>
              <a:rPr lang="en-US" altLang="cs-CZ" sz="1400" dirty="0"/>
              <a:t> &amp; Peter, J. (200</a:t>
            </a:r>
            <a:r>
              <a:rPr lang="cs-CZ" altLang="cs-CZ" sz="1400" dirty="0"/>
              <a:t>5</a:t>
            </a:r>
            <a:r>
              <a:rPr lang="en-US" altLang="cs-CZ" sz="1400" dirty="0"/>
              <a:t>). </a:t>
            </a:r>
            <a:r>
              <a:rPr lang="cs-CZ" altLang="cs-CZ" sz="1400" dirty="0" err="1"/>
              <a:t>Adolescents</a:t>
            </a:r>
            <a:r>
              <a:rPr lang="cs-CZ" altLang="cs-CZ" sz="1400" dirty="0"/>
              <a:t>’ identity </a:t>
            </a:r>
            <a:r>
              <a:rPr lang="cs-CZ" altLang="cs-CZ" sz="1400" dirty="0" err="1"/>
              <a:t>experiments</a:t>
            </a:r>
            <a:r>
              <a:rPr lang="cs-CZ" altLang="cs-CZ" sz="1400" dirty="0"/>
              <a:t> on </a:t>
            </a:r>
            <a:r>
              <a:rPr lang="cs-CZ" altLang="cs-CZ" sz="1400" dirty="0" err="1"/>
              <a:t>the</a:t>
            </a:r>
            <a:r>
              <a:rPr lang="cs-CZ" altLang="cs-CZ" sz="1400" dirty="0"/>
              <a:t> internet. </a:t>
            </a:r>
            <a:r>
              <a:rPr lang="cs-CZ" altLang="cs-CZ" sz="1400" i="1" dirty="0"/>
              <a:t>New Media </a:t>
            </a:r>
            <a:r>
              <a:rPr lang="en-US" altLang="cs-CZ" sz="1400" i="1" dirty="0"/>
              <a:t>&amp;</a:t>
            </a:r>
            <a:r>
              <a:rPr lang="cs-CZ" altLang="cs-CZ" sz="1400" i="1" dirty="0"/>
              <a:t> Society, 7</a:t>
            </a:r>
            <a:r>
              <a:rPr lang="cs-CZ" altLang="cs-CZ" sz="1400" dirty="0"/>
              <a:t>(3), 383–402</a:t>
            </a:r>
            <a:r>
              <a:rPr lang="cs-CZ" altLang="cs-CZ" sz="14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n-US" sz="1400" dirty="0" err="1"/>
              <a:t>Valkenburg</a:t>
            </a:r>
            <a:r>
              <a:rPr lang="en-US" sz="1400" dirty="0"/>
              <a:t>, P. M., &amp; Peter, J. (2009). Social consequences of the internet for adolescents a decade of research. </a:t>
            </a:r>
            <a:r>
              <a:rPr lang="en-US" sz="1400" i="1" dirty="0"/>
              <a:t>Current Directions in Psychological Science</a:t>
            </a:r>
            <a:r>
              <a:rPr lang="en-US" sz="1400" dirty="0"/>
              <a:t>, </a:t>
            </a:r>
            <a:r>
              <a:rPr lang="en-US" sz="1400" i="1" dirty="0"/>
              <a:t>18</a:t>
            </a:r>
            <a:r>
              <a:rPr lang="en-US" sz="1400" dirty="0"/>
              <a:t>(1), 1-5</a:t>
            </a:r>
            <a:r>
              <a:rPr lang="en-US" sz="1400" dirty="0" smtClean="0"/>
              <a:t>.</a:t>
            </a:r>
            <a:endParaRPr lang="cs-CZ" altLang="cs-CZ" sz="1400" dirty="0"/>
          </a:p>
          <a:p>
            <a:pPr>
              <a:lnSpc>
                <a:spcPct val="80000"/>
              </a:lnSpc>
            </a:pPr>
            <a:r>
              <a:rPr lang="cs-CZ" altLang="cs-CZ" sz="1400" dirty="0" err="1"/>
              <a:t>Wolak</a:t>
            </a:r>
            <a:r>
              <a:rPr lang="cs-CZ" altLang="cs-CZ" sz="1400" dirty="0"/>
              <a:t>, J., </a:t>
            </a:r>
            <a:r>
              <a:rPr lang="cs-CZ" altLang="cs-CZ" sz="1400" dirty="0" err="1"/>
              <a:t>Finkelhor</a:t>
            </a:r>
            <a:r>
              <a:rPr lang="cs-CZ" altLang="cs-CZ" sz="1400" dirty="0"/>
              <a:t>, D., </a:t>
            </a:r>
            <a:r>
              <a:rPr lang="en-US" altLang="cs-CZ" sz="1400" dirty="0"/>
              <a:t>&amp;</a:t>
            </a:r>
            <a:r>
              <a:rPr lang="cs-CZ" altLang="cs-CZ" sz="1400" dirty="0"/>
              <a:t> </a:t>
            </a:r>
            <a:r>
              <a:rPr lang="cs-CZ" altLang="cs-CZ" sz="1400" dirty="0" err="1"/>
              <a:t>Mitchell</a:t>
            </a:r>
            <a:r>
              <a:rPr lang="cs-CZ" altLang="cs-CZ" sz="1400" dirty="0"/>
              <a:t>, K. (2008). </a:t>
            </a:r>
            <a:r>
              <a:rPr lang="cs-CZ" altLang="cs-CZ" sz="1400" dirty="0" err="1"/>
              <a:t>Is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Talking</a:t>
            </a:r>
            <a:r>
              <a:rPr lang="cs-CZ" altLang="cs-CZ" sz="1400" dirty="0"/>
              <a:t> Online to </a:t>
            </a:r>
            <a:r>
              <a:rPr lang="cs-CZ" altLang="cs-CZ" sz="1400" dirty="0" err="1"/>
              <a:t>Unknown</a:t>
            </a:r>
            <a:r>
              <a:rPr lang="cs-CZ" altLang="cs-CZ" sz="1400" dirty="0"/>
              <a:t> </a:t>
            </a:r>
            <a:r>
              <a:rPr lang="cs-CZ" altLang="cs-CZ" sz="1400" dirty="0" err="1"/>
              <a:t>People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Always</a:t>
            </a:r>
            <a:r>
              <a:rPr lang="cs-CZ" altLang="cs-CZ" sz="1400" dirty="0"/>
              <a:t> Risky? </a:t>
            </a:r>
            <a:r>
              <a:rPr lang="cs-CZ" altLang="cs-CZ" sz="1400" dirty="0" err="1"/>
              <a:t>Distinguishing</a:t>
            </a:r>
            <a:r>
              <a:rPr lang="cs-CZ" altLang="cs-CZ" sz="1400" dirty="0"/>
              <a:t> Online </a:t>
            </a:r>
            <a:r>
              <a:rPr lang="cs-CZ" altLang="cs-CZ" sz="1400" dirty="0" err="1"/>
              <a:t>Interaction</a:t>
            </a:r>
            <a:r>
              <a:rPr lang="cs-CZ" altLang="cs-CZ" sz="1400" dirty="0"/>
              <a:t> </a:t>
            </a:r>
            <a:r>
              <a:rPr lang="cs-CZ" altLang="cs-CZ" sz="1400" dirty="0" err="1"/>
              <a:t>Styles</a:t>
            </a:r>
            <a:r>
              <a:rPr lang="cs-CZ" altLang="cs-CZ" sz="1400" dirty="0"/>
              <a:t> in a </a:t>
            </a:r>
            <a:r>
              <a:rPr lang="cs-CZ" altLang="cs-CZ" sz="1400" dirty="0" err="1"/>
              <a:t>National</a:t>
            </a:r>
            <a:r>
              <a:rPr lang="cs-CZ" altLang="cs-CZ" sz="1400" dirty="0"/>
              <a:t> Sample </a:t>
            </a:r>
            <a:r>
              <a:rPr lang="cs-CZ" altLang="cs-CZ" sz="1400" dirty="0" err="1"/>
              <a:t>of</a:t>
            </a:r>
            <a:r>
              <a:rPr lang="cs-CZ" altLang="cs-CZ" sz="1400" dirty="0"/>
              <a:t> </a:t>
            </a:r>
            <a:r>
              <a:rPr lang="cs-CZ" altLang="cs-CZ" sz="1400" dirty="0" err="1"/>
              <a:t>Youth</a:t>
            </a:r>
            <a:r>
              <a:rPr lang="cs-CZ" altLang="cs-CZ" sz="1400" dirty="0"/>
              <a:t> Internet </a:t>
            </a:r>
            <a:r>
              <a:rPr lang="cs-CZ" altLang="cs-CZ" sz="1400" dirty="0" err="1"/>
              <a:t>Users</a:t>
            </a:r>
            <a:r>
              <a:rPr lang="cs-CZ" altLang="cs-CZ" sz="1400" dirty="0"/>
              <a:t>. </a:t>
            </a:r>
            <a:r>
              <a:rPr lang="cs-CZ" altLang="cs-CZ" sz="1400" i="1" dirty="0" err="1"/>
              <a:t>Cyberpsychology</a:t>
            </a:r>
            <a:r>
              <a:rPr lang="cs-CZ" altLang="cs-CZ" sz="1400" i="1" dirty="0"/>
              <a:t> </a:t>
            </a:r>
            <a:r>
              <a:rPr lang="en-US" altLang="cs-CZ" sz="1400" i="1" dirty="0"/>
              <a:t>&amp;</a:t>
            </a:r>
            <a:r>
              <a:rPr lang="cs-CZ" altLang="cs-CZ" sz="1400" i="1" dirty="0"/>
              <a:t> </a:t>
            </a:r>
            <a:r>
              <a:rPr lang="cs-CZ" altLang="cs-CZ" sz="1400" i="1" dirty="0" err="1"/>
              <a:t>Behavior</a:t>
            </a:r>
            <a:r>
              <a:rPr lang="cs-CZ" altLang="cs-CZ" sz="1400" i="1" dirty="0"/>
              <a:t>, 11</a:t>
            </a:r>
            <a:r>
              <a:rPr lang="cs-CZ" altLang="cs-CZ" sz="1400" dirty="0"/>
              <a:t>(3).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Lost perspective</a:t>
            </a:r>
          </a:p>
        </p:txBody>
      </p:sp>
      <p:sp>
        <p:nvSpPr>
          <p:cNvPr id="14131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Výzkumy podporující </a:t>
            </a:r>
            <a:r>
              <a:rPr lang="cs-CZ" altLang="cs-CZ" sz="2800" i="1" dirty="0" err="1"/>
              <a:t>lost</a:t>
            </a:r>
            <a:r>
              <a:rPr lang="cs-CZ" altLang="cs-CZ" sz="2800" i="1" dirty="0"/>
              <a:t> </a:t>
            </a:r>
            <a:r>
              <a:rPr lang="cs-CZ" altLang="cs-CZ" sz="2800" i="1" dirty="0" err="1"/>
              <a:t>perspective</a:t>
            </a:r>
            <a:endParaRPr lang="cs-CZ" altLang="cs-CZ" sz="2800" i="1" dirty="0"/>
          </a:p>
          <a:p>
            <a:pPr>
              <a:lnSpc>
                <a:spcPct val="80000"/>
              </a:lnSpc>
            </a:pPr>
            <a:r>
              <a:rPr lang="cs-CZ" altLang="cs-CZ" sz="2800" dirty="0" smtClean="0"/>
              <a:t>Instrumentální komunikace (</a:t>
            </a:r>
            <a:r>
              <a:rPr lang="cs-CZ" altLang="cs-CZ" sz="2800" dirty="0" err="1" smtClean="0"/>
              <a:t>task</a:t>
            </a:r>
            <a:r>
              <a:rPr lang="cs-CZ" altLang="cs-CZ" sz="2800" dirty="0" err="1" smtClean="0"/>
              <a:t>-oriented</a:t>
            </a:r>
            <a:r>
              <a:rPr lang="cs-CZ" altLang="cs-CZ" sz="2800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smtClean="0"/>
              <a:t>CMC oproti </a:t>
            </a:r>
            <a:r>
              <a:rPr lang="cs-CZ" altLang="cs-CZ" sz="2400" dirty="0" err="1" smtClean="0"/>
              <a:t>FtF</a:t>
            </a:r>
            <a:r>
              <a:rPr lang="cs-CZ" altLang="cs-CZ" sz="2400" dirty="0" smtClean="0"/>
              <a:t> málo efektivní v řešení úkolů (ale krátké časové úseky, nové prostředí)</a:t>
            </a:r>
          </a:p>
          <a:p>
            <a:pPr>
              <a:lnSpc>
                <a:spcPct val="80000"/>
              </a:lnSpc>
            </a:pPr>
            <a:r>
              <a:rPr lang="cs-CZ" altLang="cs-CZ" sz="2800" dirty="0" err="1" smtClean="0"/>
              <a:t>Kraut</a:t>
            </a:r>
            <a:r>
              <a:rPr lang="cs-CZ" altLang="cs-CZ" sz="2800" dirty="0" smtClean="0"/>
              <a:t> </a:t>
            </a:r>
            <a:r>
              <a:rPr lang="cs-CZ" altLang="cs-CZ" sz="2800" dirty="0"/>
              <a:t>et al. (1998) – </a:t>
            </a:r>
            <a:r>
              <a:rPr lang="cs-CZ" altLang="cs-CZ" sz="2800" dirty="0" err="1"/>
              <a:t>HomeNet</a:t>
            </a:r>
            <a:r>
              <a:rPr lang="cs-CZ" altLang="cs-CZ" sz="2800" dirty="0"/>
              <a:t> Study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err="1"/>
              <a:t>Longitudinál</a:t>
            </a:r>
            <a:endParaRPr lang="cs-CZ" altLang="cs-CZ" sz="2400" dirty="0"/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Druhá vlna: používání internetu v domácnosti zvyšuje osamělost a </a:t>
            </a:r>
            <a:r>
              <a:rPr lang="cs-CZ" altLang="cs-CZ" sz="2400" dirty="0" err="1"/>
              <a:t>depresivitu</a:t>
            </a:r>
            <a:r>
              <a:rPr lang="cs-CZ" altLang="cs-CZ" sz="2400" dirty="0"/>
              <a:t> a snižuje sociální okruh lidí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Velká kritika výzkumu: pro respondenty nová technologie, která mohla být zpočátku na obtíž, žádná kontrolní skupina, měření sociálního okruhu jako okruhu lidí z RL</a:t>
            </a:r>
          </a:p>
          <a:p>
            <a:pPr>
              <a:lnSpc>
                <a:spcPct val="80000"/>
              </a:lnSpc>
            </a:pPr>
            <a:r>
              <a:rPr lang="cs-CZ" altLang="cs-CZ" sz="2800" dirty="0" err="1"/>
              <a:t>Nie</a:t>
            </a:r>
            <a:r>
              <a:rPr lang="cs-CZ" altLang="cs-CZ" sz="2800" dirty="0"/>
              <a:t> </a:t>
            </a:r>
            <a:r>
              <a:rPr lang="en-US" altLang="cs-CZ" sz="2800" dirty="0"/>
              <a:t>&amp;</a:t>
            </a:r>
            <a:r>
              <a:rPr lang="cs-CZ" altLang="cs-CZ" sz="2800" dirty="0"/>
              <a:t> </a:t>
            </a:r>
            <a:r>
              <a:rPr lang="cs-CZ" altLang="cs-CZ" sz="2800" dirty="0" err="1"/>
              <a:t>Erbring</a:t>
            </a:r>
            <a:r>
              <a:rPr lang="cs-CZ" altLang="cs-CZ" sz="2800" dirty="0"/>
              <a:t> (2000)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používání internetu zabírá čas, který pak netrávíme s rodinou a přáteli</a:t>
            </a:r>
          </a:p>
          <a:p>
            <a:pPr lvl="1">
              <a:lnSpc>
                <a:spcPct val="80000"/>
              </a:lnSpc>
            </a:pPr>
            <a:endParaRPr lang="en-US" alt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Omezuje trávení času na internetu offline vztahy s rodinou?</a:t>
            </a:r>
          </a:p>
        </p:txBody>
      </p:sp>
      <p:sp>
        <p:nvSpPr>
          <p:cNvPr id="11469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916113"/>
            <a:ext cx="8540750" cy="4498975"/>
          </a:xfrm>
        </p:spPr>
        <p:txBody>
          <a:bodyPr/>
          <a:lstStyle/>
          <a:p>
            <a:r>
              <a:rPr lang="cs-CZ" altLang="cs-CZ" sz="2800" dirty="0" err="1"/>
              <a:t>Mesch</a:t>
            </a:r>
            <a:r>
              <a:rPr lang="cs-CZ" altLang="cs-CZ" sz="2800" dirty="0"/>
              <a:t> (2003)</a:t>
            </a:r>
          </a:p>
          <a:p>
            <a:pPr lvl="1"/>
            <a:r>
              <a:rPr lang="cs-CZ" altLang="cs-CZ" sz="2400" dirty="0"/>
              <a:t>1000 domácností s alespoň jedním adolescentem</a:t>
            </a:r>
          </a:p>
          <a:p>
            <a:pPr lvl="1"/>
            <a:r>
              <a:rPr lang="cs-CZ" altLang="cs-CZ" sz="2400" dirty="0">
                <a:solidFill>
                  <a:schemeClr val="accent1"/>
                </a:solidFill>
              </a:rPr>
              <a:t>Žádný rozdíl v úrovni blízkosti mezi členy rodiny </a:t>
            </a:r>
            <a:r>
              <a:rPr lang="cs-CZ" altLang="cs-CZ" sz="2400" dirty="0"/>
              <a:t>u domácnosti s připojením a bez něj</a:t>
            </a:r>
          </a:p>
          <a:p>
            <a:pPr lvl="1"/>
            <a:r>
              <a:rPr lang="cs-CZ" altLang="cs-CZ" sz="2400" dirty="0">
                <a:solidFill>
                  <a:schemeClr val="accent1"/>
                </a:solidFill>
              </a:rPr>
              <a:t>Žádný rozdíl v množství času</a:t>
            </a:r>
            <a:r>
              <a:rPr lang="cs-CZ" altLang="cs-CZ" sz="2400" dirty="0"/>
              <a:t> tráveného s rodinou v domácnostech s připojením a bez něj</a:t>
            </a:r>
          </a:p>
          <a:p>
            <a:pPr lvl="1"/>
            <a:endParaRPr lang="cs-CZ" altLang="cs-CZ" sz="2400" dirty="0"/>
          </a:p>
          <a:p>
            <a:r>
              <a:rPr lang="cs-CZ" altLang="cs-CZ" sz="2800" dirty="0"/>
              <a:t>Čas, který </a:t>
            </a:r>
            <a:r>
              <a:rPr lang="cs-CZ" altLang="cs-CZ" sz="2800" dirty="0" smtClean="0"/>
              <a:t>lidé </a:t>
            </a:r>
            <a:r>
              <a:rPr lang="cs-CZ" altLang="cs-CZ" sz="2800" dirty="0"/>
              <a:t>tráví na internetu by bez něj pravděpodobně stejně netrávili s rodinou a přáteli (ale např. sledováním TV,…)</a:t>
            </a:r>
          </a:p>
          <a:p>
            <a:endParaRPr lang="cs-CZ" alt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ext Box 2"/>
          <p:cNvSpPr txBox="1">
            <a:spLocks noChangeArrowheads="1"/>
          </p:cNvSpPr>
          <p:nvPr/>
        </p:nvSpPr>
        <p:spPr bwMode="auto">
          <a:xfrm>
            <a:off x="468313" y="6237288"/>
            <a:ext cx="8137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>
                <a:latin typeface="Arial" charset="0"/>
              </a:rPr>
              <a:t>(WIP)</a:t>
            </a:r>
          </a:p>
        </p:txBody>
      </p:sp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200" b="1">
                <a:latin typeface="Arial" charset="0"/>
              </a:rPr>
              <a:t>Množství času trávené společně se členy domácnosti tváří v tvář</a:t>
            </a:r>
          </a:p>
          <a:p>
            <a:pPr algn="ctr"/>
            <a:r>
              <a:rPr lang="cs-CZ" altLang="cs-CZ" sz="2200">
                <a:latin typeface="Arial" charset="0"/>
              </a:rPr>
              <a:t>srovnání doby před a po připojení k internetu (ČR)</a:t>
            </a:r>
          </a:p>
        </p:txBody>
      </p:sp>
      <p:graphicFrame>
        <p:nvGraphicFramePr>
          <p:cNvPr id="115716" name="Object 4"/>
          <p:cNvGraphicFramePr>
            <a:graphicFrameLocks noGrp="1" noChangeAspect="1"/>
          </p:cNvGraphicFramePr>
          <p:nvPr>
            <p:ph/>
          </p:nvPr>
        </p:nvGraphicFramePr>
        <p:xfrm>
          <a:off x="468313" y="1052513"/>
          <a:ext cx="8229600" cy="525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56" name="Graf" r:id="rId3" imgW="4667138" imgH="3114764" progId="Excel.Chart.8">
                  <p:embed/>
                </p:oleObj>
              </mc:Choice>
              <mc:Fallback>
                <p:oleObj name="Graf" r:id="rId3" imgW="4667138" imgH="3114764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052513"/>
                        <a:ext cx="8229600" cy="5256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Liberated perspective</a:t>
            </a:r>
          </a:p>
        </p:txBody>
      </p:sp>
      <p:sp>
        <p:nvSpPr>
          <p:cNvPr id="14233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Social information processing theory</a:t>
            </a:r>
          </a:p>
          <a:p>
            <a:endParaRPr lang="cs-CZ" altLang="cs-CZ"/>
          </a:p>
          <a:p>
            <a:r>
              <a:rPr lang="cs-CZ" altLang="cs-CZ"/>
              <a:t>Hyperpersonální efekt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Social information processing theory  (J.B. Walther)</a:t>
            </a:r>
          </a:p>
        </p:txBody>
      </p:sp>
      <p:sp>
        <p:nvSpPr>
          <p:cNvPr id="13926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2060575"/>
            <a:ext cx="8540750" cy="44989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dirty="0"/>
              <a:t>Lidé mají </a:t>
            </a:r>
            <a:r>
              <a:rPr lang="cs-CZ" altLang="cs-CZ" sz="2400" dirty="0">
                <a:solidFill>
                  <a:schemeClr val="accent1"/>
                </a:solidFill>
              </a:rPr>
              <a:t>přirozenou tendenci utvářet vztahy</a:t>
            </a:r>
            <a:r>
              <a:rPr lang="cs-CZ" altLang="cs-CZ" sz="2400" dirty="0"/>
              <a:t>, proto se omezení daná internetovým prostředí </a:t>
            </a:r>
            <a:r>
              <a:rPr lang="cs-CZ" altLang="cs-CZ" sz="2400" dirty="0">
                <a:solidFill>
                  <a:schemeClr val="accent1"/>
                </a:solidFill>
              </a:rPr>
              <a:t>naučí překonat</a:t>
            </a:r>
            <a:r>
              <a:rPr lang="cs-CZ" altLang="cs-CZ" sz="2400" dirty="0"/>
              <a:t> a vztahy v něm budou utvářet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K překonání omezení potřebují </a:t>
            </a:r>
            <a:r>
              <a:rPr lang="cs-CZ" altLang="cs-CZ" sz="2400" dirty="0">
                <a:solidFill>
                  <a:schemeClr val="accent1"/>
                </a:solidFill>
              </a:rPr>
              <a:t>čas</a:t>
            </a:r>
            <a:r>
              <a:rPr lang="cs-CZ" altLang="cs-CZ" sz="2400" dirty="0"/>
              <a:t> (vztahy se na internetu vyvíjejí zpočátku pomaleji)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Zprostředkování stejné informace je v CMC potřeba cca 4x více času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Při testování své teorie si Walther všiml, že komunikace na internetu je často dynamičtější, s vyšším sebeodhalováním a </a:t>
            </a:r>
            <a:r>
              <a:rPr lang="cs-CZ" altLang="cs-CZ" sz="2400" dirty="0" smtClean="0"/>
              <a:t>vyšší sociální </a:t>
            </a:r>
            <a:r>
              <a:rPr lang="cs-CZ" altLang="cs-CZ" sz="2400" dirty="0"/>
              <a:t>podporou než v RL → SIP podceňuje pozitivní efekty této komunikace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→ koncept </a:t>
            </a:r>
            <a:r>
              <a:rPr lang="cs-CZ" altLang="cs-CZ" sz="2400" dirty="0" err="1"/>
              <a:t>hyperpersonální</a:t>
            </a:r>
            <a:r>
              <a:rPr lang="cs-CZ" altLang="cs-CZ" sz="2400" dirty="0"/>
              <a:t> komunikace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0"/>
            <a:ext cx="8229600" cy="1371600"/>
          </a:xfrm>
        </p:spPr>
        <p:txBody>
          <a:bodyPr/>
          <a:lstStyle/>
          <a:p>
            <a:r>
              <a:rPr lang="cs-CZ" altLang="cs-CZ"/>
              <a:t>Hyperpersonální efekt</a:t>
            </a:r>
          </a:p>
        </p:txBody>
      </p:sp>
      <p:sp>
        <p:nvSpPr>
          <p:cNvPr id="14029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412875"/>
            <a:ext cx="8229600" cy="5111750"/>
          </a:xfrm>
        </p:spPr>
        <p:txBody>
          <a:bodyPr>
            <a:normAutofit lnSpcReduction="10000"/>
          </a:bodyPr>
          <a:lstStyle/>
          <a:p>
            <a:r>
              <a:rPr lang="cs-CZ" altLang="cs-CZ" sz="2800" dirty="0" smtClean="0"/>
              <a:t>Co ho umožňuje?</a:t>
            </a:r>
          </a:p>
          <a:p>
            <a:r>
              <a:rPr lang="cs-CZ" altLang="cs-CZ" sz="2800" dirty="0" smtClean="0"/>
              <a:t>Faktory </a:t>
            </a:r>
            <a:r>
              <a:rPr lang="cs-CZ" altLang="cs-CZ" sz="2800" dirty="0"/>
              <a:t>komunikace</a:t>
            </a:r>
          </a:p>
          <a:p>
            <a:pPr lvl="1"/>
            <a:r>
              <a:rPr lang="cs-CZ" altLang="cs-CZ" sz="2400" dirty="0">
                <a:solidFill>
                  <a:schemeClr val="accent1"/>
                </a:solidFill>
              </a:rPr>
              <a:t>faktory média</a:t>
            </a:r>
            <a:r>
              <a:rPr lang="cs-CZ" altLang="cs-CZ" sz="2400" dirty="0"/>
              <a:t> – omezená audiovizuální vodítka, textová komunikace</a:t>
            </a:r>
          </a:p>
          <a:p>
            <a:pPr lvl="1"/>
            <a:r>
              <a:rPr lang="cs-CZ" altLang="cs-CZ" sz="2400" dirty="0">
                <a:solidFill>
                  <a:schemeClr val="accent1"/>
                </a:solidFill>
              </a:rPr>
              <a:t>faktory na straně odesílatele zprávy</a:t>
            </a:r>
            <a:r>
              <a:rPr lang="cs-CZ" altLang="cs-CZ" sz="2400" dirty="0"/>
              <a:t> – kontrola </a:t>
            </a:r>
            <a:r>
              <a:rPr lang="cs-CZ" altLang="cs-CZ" sz="2400" dirty="0" smtClean="0"/>
              <a:t>sebeprezentace </a:t>
            </a:r>
            <a:endParaRPr lang="cs-CZ" altLang="cs-CZ" sz="2400" dirty="0"/>
          </a:p>
          <a:p>
            <a:pPr lvl="1"/>
            <a:r>
              <a:rPr lang="cs-CZ" altLang="cs-CZ" sz="2400" dirty="0">
                <a:solidFill>
                  <a:schemeClr val="accent1"/>
                </a:solidFill>
              </a:rPr>
              <a:t>faktory na straně příjemce</a:t>
            </a:r>
            <a:r>
              <a:rPr lang="cs-CZ" altLang="cs-CZ" sz="2400" dirty="0"/>
              <a:t> – zveličování informací </a:t>
            </a:r>
          </a:p>
          <a:p>
            <a:pPr lvl="2"/>
            <a:r>
              <a:rPr lang="cs-CZ" altLang="cs-CZ" sz="2000" dirty="0"/>
              <a:t>omezená možnost zprostředkovat neverbální a kontextové signály → jakákoliv část sociální informace, která „projde“, je příjemcem zveličena </a:t>
            </a:r>
          </a:p>
          <a:p>
            <a:pPr lvl="1">
              <a:buFont typeface="Wingdings" pitchFamily="2" charset="2"/>
              <a:buNone/>
            </a:pPr>
            <a:r>
              <a:rPr lang="cs-CZ" altLang="cs-CZ" sz="2400" dirty="0">
                <a:solidFill>
                  <a:schemeClr val="accent1"/>
                </a:solidFill>
              </a:rPr>
              <a:t>+ zpětnovazební mechanismy</a:t>
            </a:r>
          </a:p>
          <a:p>
            <a:r>
              <a:rPr lang="cs-CZ" altLang="cs-CZ" sz="2800" dirty="0"/>
              <a:t>Díky tomu dochází k idealizaci komunikačních partnerů a pozitivnější komunikaci než v RL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mpas">
  <a:themeElements>
    <a:clrScheme name="Kompas 10">
      <a:dk1>
        <a:srgbClr val="526133"/>
      </a:dk1>
      <a:lt1>
        <a:srgbClr val="FFFFFF"/>
      </a:lt1>
      <a:dk2>
        <a:srgbClr val="4E5D31"/>
      </a:dk2>
      <a:lt2>
        <a:srgbClr val="FFFFCC"/>
      </a:lt2>
      <a:accent1>
        <a:srgbClr val="FFFF00"/>
      </a:accent1>
      <a:accent2>
        <a:srgbClr val="7A9505"/>
      </a:accent2>
      <a:accent3>
        <a:srgbClr val="B2B6AD"/>
      </a:accent3>
      <a:accent4>
        <a:srgbClr val="DADADA"/>
      </a:accent4>
      <a:accent5>
        <a:srgbClr val="FFFFAA"/>
      </a:accent5>
      <a:accent6>
        <a:srgbClr val="6E8704"/>
      </a:accent6>
      <a:hlink>
        <a:srgbClr val="FFCC00"/>
      </a:hlink>
      <a:folHlink>
        <a:srgbClr val="CCCC00"/>
      </a:folHlink>
    </a:clrScheme>
    <a:fontScheme name="Kompa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ompa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mpa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mpas 10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FFFF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FFFF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3460</TotalTime>
  <Words>2506</Words>
  <Application>Microsoft Office PowerPoint</Application>
  <PresentationFormat>Předvádění na obrazovce (4:3)</PresentationFormat>
  <Paragraphs>287</Paragraphs>
  <Slides>38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0" baseType="lpstr">
      <vt:lpstr>Kompas</vt:lpstr>
      <vt:lpstr>Graf</vt:lpstr>
      <vt:lpstr>Online přátelství</vt:lpstr>
      <vt:lpstr>Vztahy na internetu</vt:lpstr>
      <vt:lpstr>Komunikace na internetu</vt:lpstr>
      <vt:lpstr>Lost perspective</vt:lpstr>
      <vt:lpstr>Omezuje trávení času na internetu offline vztahy s rodinou?</vt:lpstr>
      <vt:lpstr>Prezentace aplikace PowerPoint</vt:lpstr>
      <vt:lpstr>Liberated perspective</vt:lpstr>
      <vt:lpstr>Social information processing theory  (J.B. Walther)</vt:lpstr>
      <vt:lpstr>Hyperpersonální efekt</vt:lpstr>
      <vt:lpstr>Jak často lidé tvoří online vztahy</vt:lpstr>
      <vt:lpstr>Jak často lidé tvoří online vztahy II. (YISS, 2008)</vt:lpstr>
      <vt:lpstr>Co se stalo s dospělými</vt:lpstr>
      <vt:lpstr>Jak často lidé tvoří online vztahy II. (YISS, 2008)</vt:lpstr>
      <vt:lpstr>Jak často lidé tvoří online vztahy II. (EUKO II; Livingstone et al., 2011)</vt:lpstr>
      <vt:lpstr>Stejný výzkum, data jen z ČR  (EUKO II)</vt:lpstr>
      <vt:lpstr>S kým komunikujeme online  (Gross, 2004)</vt:lpstr>
      <vt:lpstr>Kdo komunikuje online s neznámými lidmi</vt:lpstr>
      <vt:lpstr>Elisheva Gross (2009)</vt:lpstr>
      <vt:lpstr>Postup</vt:lpstr>
      <vt:lpstr>Postup II.</vt:lpstr>
      <vt:lpstr>Prezentace aplikace PowerPoint</vt:lpstr>
      <vt:lpstr>Výsledky</vt:lpstr>
      <vt:lpstr>Výsledky II.</vt:lpstr>
      <vt:lpstr>Diskuze</vt:lpstr>
      <vt:lpstr>Kvalita (online) vztahů</vt:lpstr>
      <vt:lpstr>Kvalita online vztahů Mesch &amp; Talmud (2006)</vt:lpstr>
      <vt:lpstr>Kvalita online vztahů Chan &amp; Cheng (2004)</vt:lpstr>
      <vt:lpstr>Kvalita online vztahů Anthenunis, Valkenburg, &amp; Peter (2012)</vt:lpstr>
      <vt:lpstr>Kvalita vztahů  dopady Bessière a kol. (2008)</vt:lpstr>
      <vt:lpstr>Internet-enhanced self-disclosure hypothesis</vt:lpstr>
      <vt:lpstr>Utváření online vztahů</vt:lpstr>
      <vt:lpstr>Rich get richer VS. social compensation</vt:lpstr>
      <vt:lpstr>Metoda</vt:lpstr>
      <vt:lpstr>Finální model</vt:lpstr>
      <vt:lpstr>Rich get richer VS. social compensation </vt:lpstr>
      <vt:lpstr>Shrnutí </vt:lpstr>
      <vt:lpstr>Možné sebereflexe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Vztahy na internetu</dc:title>
  <dc:creator>aghata</dc:creator>
  <cp:lastModifiedBy>Lenka Dědková</cp:lastModifiedBy>
  <cp:revision>214</cp:revision>
  <dcterms:created xsi:type="dcterms:W3CDTF">2011-03-12T09:30:23Z</dcterms:created>
  <dcterms:modified xsi:type="dcterms:W3CDTF">2016-10-12T14:34:04Z</dcterms:modified>
</cp:coreProperties>
</file>