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8" r:id="rId1"/>
  </p:sldMasterIdLst>
  <p:notesMasterIdLst>
    <p:notesMasterId r:id="rId30"/>
  </p:notesMasterIdLst>
  <p:handoutMasterIdLst>
    <p:handoutMasterId r:id="rId31"/>
  </p:handoutMasterIdLst>
  <p:sldIdLst>
    <p:sldId id="256" r:id="rId2"/>
    <p:sldId id="435" r:id="rId3"/>
    <p:sldId id="437" r:id="rId4"/>
    <p:sldId id="438" r:id="rId5"/>
    <p:sldId id="439" r:id="rId6"/>
    <p:sldId id="451" r:id="rId7"/>
    <p:sldId id="452" r:id="rId8"/>
    <p:sldId id="453" r:id="rId9"/>
    <p:sldId id="440" r:id="rId10"/>
    <p:sldId id="441" r:id="rId11"/>
    <p:sldId id="442" r:id="rId12"/>
    <p:sldId id="450" r:id="rId13"/>
    <p:sldId id="448" r:id="rId14"/>
    <p:sldId id="449" r:id="rId15"/>
    <p:sldId id="447" r:id="rId16"/>
    <p:sldId id="454" r:id="rId17"/>
    <p:sldId id="426" r:id="rId18"/>
    <p:sldId id="298" r:id="rId19"/>
    <p:sldId id="456" r:id="rId20"/>
    <p:sldId id="392" r:id="rId21"/>
    <p:sldId id="425" r:id="rId22"/>
    <p:sldId id="401" r:id="rId23"/>
    <p:sldId id="457" r:id="rId24"/>
    <p:sldId id="427" r:id="rId25"/>
    <p:sldId id="380" r:id="rId26"/>
    <p:sldId id="458" r:id="rId27"/>
    <p:sldId id="459" r:id="rId28"/>
    <p:sldId id="257" r:id="rId29"/>
  </p:sldIdLst>
  <p:sldSz cx="9144000" cy="6858000" type="screen4x3"/>
  <p:notesSz cx="7010400" cy="92964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12C8C85-51F0-491E-9774-3900AFEF0FD7}" styleName="Světlý styl 2 – zvýraznění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0A1B5D5-9B99-4C35-A422-299274C87663}" styleName="Střední styl 1 – zvýraznění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A488322-F2BA-4B5B-9748-0D474271808F}" styleName="Střední styl 3 – zvýraznění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Střední styl 4 – zvýraznění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67" autoAdjust="0"/>
    <p:restoredTop sz="86942" autoAdjust="0"/>
  </p:normalViewPr>
  <p:slideViewPr>
    <p:cSldViewPr>
      <p:cViewPr>
        <p:scale>
          <a:sx n="75" d="100"/>
          <a:sy n="75" d="100"/>
        </p:scale>
        <p:origin x="-1968" y="-6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D481C34-CDF3-4091-BDB0-4C96C367ED4B}" type="doc">
      <dgm:prSet loTypeId="urn:microsoft.com/office/officeart/2005/8/layout/hProcess9" loCatId="process" qsTypeId="urn:microsoft.com/office/officeart/2005/8/quickstyle/simple3" qsCatId="simple" csTypeId="urn:microsoft.com/office/officeart/2005/8/colors/accent0_3" csCatId="mainScheme" phldr="1"/>
      <dgm:spPr/>
    </dgm:pt>
    <dgm:pt modelId="{6AFE88A5-0EDD-4798-B2FE-9C4663FB72C1}">
      <dgm:prSet phldrT="[Text]" custT="1"/>
      <dgm:spPr/>
      <dgm:t>
        <a:bodyPr/>
        <a:lstStyle/>
        <a:p>
          <a:r>
            <a:rPr lang="cs-CZ" sz="1800" b="1" dirty="0" smtClean="0"/>
            <a:t>Děti a dospívající</a:t>
          </a:r>
          <a:endParaRPr lang="cs-CZ" sz="1800" b="1" dirty="0"/>
        </a:p>
      </dgm:t>
    </dgm:pt>
    <dgm:pt modelId="{FA717E60-0D00-45E1-8455-685C32F5DBB4}" type="parTrans" cxnId="{26148938-ED8E-428B-9F35-4BB753D54F28}">
      <dgm:prSet/>
      <dgm:spPr/>
      <dgm:t>
        <a:bodyPr/>
        <a:lstStyle/>
        <a:p>
          <a:endParaRPr lang="cs-CZ"/>
        </a:p>
      </dgm:t>
    </dgm:pt>
    <dgm:pt modelId="{AA740EE4-F5B3-4D93-A18A-FC0521618121}" type="sibTrans" cxnId="{26148938-ED8E-428B-9F35-4BB753D54F28}">
      <dgm:prSet/>
      <dgm:spPr/>
      <dgm:t>
        <a:bodyPr/>
        <a:lstStyle/>
        <a:p>
          <a:endParaRPr lang="cs-CZ"/>
        </a:p>
      </dgm:t>
    </dgm:pt>
    <dgm:pt modelId="{E27F7FAA-43B6-4632-AFB9-6B640E375811}">
      <dgm:prSet phldrT="[Text]"/>
      <dgm:spPr/>
      <dgm:t>
        <a:bodyPr/>
        <a:lstStyle/>
        <a:p>
          <a:pPr algn="l"/>
          <a:r>
            <a:rPr lang="cs-CZ" dirty="0" smtClean="0"/>
            <a:t>&gt; Komunikují</a:t>
          </a:r>
        </a:p>
        <a:p>
          <a:pPr algn="l"/>
          <a:r>
            <a:rPr lang="cs-CZ" dirty="0" smtClean="0"/>
            <a:t>&gt; Surfují</a:t>
          </a:r>
        </a:p>
        <a:p>
          <a:pPr algn="l"/>
          <a:r>
            <a:rPr lang="cs-CZ" dirty="0" smtClean="0"/>
            <a:t>&gt; Hrají</a:t>
          </a:r>
          <a:endParaRPr lang="cs-CZ" dirty="0"/>
        </a:p>
      </dgm:t>
    </dgm:pt>
    <dgm:pt modelId="{AE2395CA-A415-4A79-ACE8-5C0E188548B0}" type="parTrans" cxnId="{4E910475-560E-4C8A-94B0-794D4B258E67}">
      <dgm:prSet/>
      <dgm:spPr/>
      <dgm:t>
        <a:bodyPr/>
        <a:lstStyle/>
        <a:p>
          <a:endParaRPr lang="cs-CZ"/>
        </a:p>
      </dgm:t>
    </dgm:pt>
    <dgm:pt modelId="{645BDC4B-870C-46A1-8130-BC147B00A5FC}" type="sibTrans" cxnId="{4E910475-560E-4C8A-94B0-794D4B258E67}">
      <dgm:prSet/>
      <dgm:spPr/>
      <dgm:t>
        <a:bodyPr/>
        <a:lstStyle/>
        <a:p>
          <a:endParaRPr lang="cs-CZ"/>
        </a:p>
      </dgm:t>
    </dgm:pt>
    <dgm:pt modelId="{7C1A83D0-18C6-4EE7-B40F-E90070A67B9B}">
      <dgm:prSet phldrT="[Text]"/>
      <dgm:spPr/>
      <dgm:t>
        <a:bodyPr/>
        <a:lstStyle/>
        <a:p>
          <a:pPr algn="l"/>
          <a:r>
            <a:rPr lang="cs-CZ" altLang="cs-CZ" dirty="0" smtClean="0"/>
            <a:t>&gt; </a:t>
          </a:r>
          <a:r>
            <a:rPr lang="cs-CZ" altLang="cs-CZ" dirty="0" err="1" smtClean="0"/>
            <a:t>Kyberšikana</a:t>
          </a:r>
          <a:endParaRPr lang="cs-CZ" altLang="cs-CZ" dirty="0" smtClean="0"/>
        </a:p>
        <a:p>
          <a:pPr algn="l"/>
          <a:r>
            <a:rPr lang="cs-CZ" altLang="cs-CZ" dirty="0" smtClean="0"/>
            <a:t>&gt; Sdílení osobních informací</a:t>
          </a:r>
        </a:p>
        <a:p>
          <a:pPr algn="l"/>
          <a:r>
            <a:rPr lang="cs-CZ" altLang="cs-CZ" dirty="0" smtClean="0"/>
            <a:t>&gt; </a:t>
          </a:r>
          <a:r>
            <a:rPr lang="cs-CZ" altLang="cs-CZ" dirty="0" err="1" smtClean="0"/>
            <a:t>Phishing</a:t>
          </a:r>
          <a:r>
            <a:rPr lang="cs-CZ" altLang="cs-CZ" dirty="0" smtClean="0"/>
            <a:t> – na SNS, v online hrách</a:t>
          </a:r>
        </a:p>
        <a:p>
          <a:pPr algn="l"/>
          <a:r>
            <a:rPr lang="cs-CZ" altLang="cs-CZ" dirty="0" smtClean="0"/>
            <a:t>&gt; Sexuální, nenávistné, násilné obsahy</a:t>
          </a:r>
        </a:p>
        <a:p>
          <a:pPr algn="l"/>
          <a:r>
            <a:rPr lang="cs-CZ" altLang="cs-CZ" dirty="0" smtClean="0"/>
            <a:t>&gt; Důvěryhodnost informací na internetu (školní úkoly)</a:t>
          </a:r>
          <a:endParaRPr lang="cs-CZ" dirty="0"/>
        </a:p>
      </dgm:t>
    </dgm:pt>
    <dgm:pt modelId="{D7D76A62-C188-4535-9C7F-88DEB42896D5}" type="parTrans" cxnId="{8C1F9E3B-3295-4314-AEF6-1E86864DB517}">
      <dgm:prSet/>
      <dgm:spPr/>
      <dgm:t>
        <a:bodyPr/>
        <a:lstStyle/>
        <a:p>
          <a:endParaRPr lang="cs-CZ"/>
        </a:p>
      </dgm:t>
    </dgm:pt>
    <dgm:pt modelId="{59889B22-04D8-42C9-9F7D-FA6F10C16981}" type="sibTrans" cxnId="{8C1F9E3B-3295-4314-AEF6-1E86864DB517}">
      <dgm:prSet/>
      <dgm:spPr/>
      <dgm:t>
        <a:bodyPr/>
        <a:lstStyle/>
        <a:p>
          <a:endParaRPr lang="cs-CZ"/>
        </a:p>
      </dgm:t>
    </dgm:pt>
    <dgm:pt modelId="{DB10366F-60EE-4CA9-93A5-6A6BD7859482}" type="pres">
      <dgm:prSet presAssocID="{2D481C34-CDF3-4091-BDB0-4C96C367ED4B}" presName="CompostProcess" presStyleCnt="0">
        <dgm:presLayoutVars>
          <dgm:dir/>
          <dgm:resizeHandles val="exact"/>
        </dgm:presLayoutVars>
      </dgm:prSet>
      <dgm:spPr/>
    </dgm:pt>
    <dgm:pt modelId="{AF47C394-486D-482C-AE59-060D5F6FA1C9}" type="pres">
      <dgm:prSet presAssocID="{2D481C34-CDF3-4091-BDB0-4C96C367ED4B}" presName="arrow" presStyleLbl="bgShp" presStyleIdx="0" presStyleCnt="1" custLinFactNeighborX="7615" custLinFactNeighborY="2174"/>
      <dgm:spPr/>
    </dgm:pt>
    <dgm:pt modelId="{A56D7640-BF7B-464C-A213-E94DD31E58DA}" type="pres">
      <dgm:prSet presAssocID="{2D481C34-CDF3-4091-BDB0-4C96C367ED4B}" presName="linearProcess" presStyleCnt="0"/>
      <dgm:spPr/>
    </dgm:pt>
    <dgm:pt modelId="{B3E52995-A673-4A02-9438-D7A2122615A6}" type="pres">
      <dgm:prSet presAssocID="{6AFE88A5-0EDD-4798-B2FE-9C4663FB72C1}" presName="textNode" presStyleLbl="node1" presStyleIdx="0" presStyleCnt="3" custScaleX="80572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39FD484-8B0B-48B6-85C4-21692EA9A662}" type="pres">
      <dgm:prSet presAssocID="{AA740EE4-F5B3-4D93-A18A-FC0521618121}" presName="sibTrans" presStyleCnt="0"/>
      <dgm:spPr/>
    </dgm:pt>
    <dgm:pt modelId="{4BE8DB0D-71C4-47D3-B954-00689E369305}" type="pres">
      <dgm:prSet presAssocID="{E27F7FAA-43B6-4632-AFB9-6B640E375811}" presName="textNode" presStyleLbl="node1" presStyleIdx="1" presStyleCnt="3" custScaleX="62899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8202E0F1-377D-48D8-94F7-13173BA687A2}" type="pres">
      <dgm:prSet presAssocID="{645BDC4B-870C-46A1-8130-BC147B00A5FC}" presName="sibTrans" presStyleCnt="0"/>
      <dgm:spPr/>
    </dgm:pt>
    <dgm:pt modelId="{FED8D926-7CD1-4D9B-81C7-B3AE5CE4A88F}" type="pres">
      <dgm:prSet presAssocID="{7C1A83D0-18C6-4EE7-B40F-E90070A67B9B}" presName="textNode" presStyleLbl="node1" presStyleIdx="2" presStyleCnt="3" custScaleY="179058" custLinFactNeighborX="5297" custLinFactNeighborY="-532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8C1F9E3B-3295-4314-AEF6-1E86864DB517}" srcId="{2D481C34-CDF3-4091-BDB0-4C96C367ED4B}" destId="{7C1A83D0-18C6-4EE7-B40F-E90070A67B9B}" srcOrd="2" destOrd="0" parTransId="{D7D76A62-C188-4535-9C7F-88DEB42896D5}" sibTransId="{59889B22-04D8-42C9-9F7D-FA6F10C16981}"/>
    <dgm:cxn modelId="{4E910475-560E-4C8A-94B0-794D4B258E67}" srcId="{2D481C34-CDF3-4091-BDB0-4C96C367ED4B}" destId="{E27F7FAA-43B6-4632-AFB9-6B640E375811}" srcOrd="1" destOrd="0" parTransId="{AE2395CA-A415-4A79-ACE8-5C0E188548B0}" sibTransId="{645BDC4B-870C-46A1-8130-BC147B00A5FC}"/>
    <dgm:cxn modelId="{00981761-6B74-43F0-8BB3-E80CDB5490F6}" type="presOf" srcId="{2D481C34-CDF3-4091-BDB0-4C96C367ED4B}" destId="{DB10366F-60EE-4CA9-93A5-6A6BD7859482}" srcOrd="0" destOrd="0" presId="urn:microsoft.com/office/officeart/2005/8/layout/hProcess9"/>
    <dgm:cxn modelId="{699DD6A7-6BA5-444E-A820-4D77B8D284AC}" type="presOf" srcId="{7C1A83D0-18C6-4EE7-B40F-E90070A67B9B}" destId="{FED8D926-7CD1-4D9B-81C7-B3AE5CE4A88F}" srcOrd="0" destOrd="0" presId="urn:microsoft.com/office/officeart/2005/8/layout/hProcess9"/>
    <dgm:cxn modelId="{43F76C78-AF6C-496A-8893-08B59C87BBF6}" type="presOf" srcId="{E27F7FAA-43B6-4632-AFB9-6B640E375811}" destId="{4BE8DB0D-71C4-47D3-B954-00689E369305}" srcOrd="0" destOrd="0" presId="urn:microsoft.com/office/officeart/2005/8/layout/hProcess9"/>
    <dgm:cxn modelId="{26148938-ED8E-428B-9F35-4BB753D54F28}" srcId="{2D481C34-CDF3-4091-BDB0-4C96C367ED4B}" destId="{6AFE88A5-0EDD-4798-B2FE-9C4663FB72C1}" srcOrd="0" destOrd="0" parTransId="{FA717E60-0D00-45E1-8455-685C32F5DBB4}" sibTransId="{AA740EE4-F5B3-4D93-A18A-FC0521618121}"/>
    <dgm:cxn modelId="{8E1CE5F3-02C3-43B2-80D9-77160968A878}" type="presOf" srcId="{6AFE88A5-0EDD-4798-B2FE-9C4663FB72C1}" destId="{B3E52995-A673-4A02-9438-D7A2122615A6}" srcOrd="0" destOrd="0" presId="urn:microsoft.com/office/officeart/2005/8/layout/hProcess9"/>
    <dgm:cxn modelId="{95D3DD88-4E4C-4C7A-A28A-B6DE1C64FB65}" type="presParOf" srcId="{DB10366F-60EE-4CA9-93A5-6A6BD7859482}" destId="{AF47C394-486D-482C-AE59-060D5F6FA1C9}" srcOrd="0" destOrd="0" presId="urn:microsoft.com/office/officeart/2005/8/layout/hProcess9"/>
    <dgm:cxn modelId="{56582B1C-5B48-4980-8DF0-A82CC730BC1B}" type="presParOf" srcId="{DB10366F-60EE-4CA9-93A5-6A6BD7859482}" destId="{A56D7640-BF7B-464C-A213-E94DD31E58DA}" srcOrd="1" destOrd="0" presId="urn:microsoft.com/office/officeart/2005/8/layout/hProcess9"/>
    <dgm:cxn modelId="{A9FA24B2-17E7-4E39-B61A-BDD943C0AAFD}" type="presParOf" srcId="{A56D7640-BF7B-464C-A213-E94DD31E58DA}" destId="{B3E52995-A673-4A02-9438-D7A2122615A6}" srcOrd="0" destOrd="0" presId="urn:microsoft.com/office/officeart/2005/8/layout/hProcess9"/>
    <dgm:cxn modelId="{52A9257C-87F7-48DF-9050-AC7072A3F29C}" type="presParOf" srcId="{A56D7640-BF7B-464C-A213-E94DD31E58DA}" destId="{339FD484-8B0B-48B6-85C4-21692EA9A662}" srcOrd="1" destOrd="0" presId="urn:microsoft.com/office/officeart/2005/8/layout/hProcess9"/>
    <dgm:cxn modelId="{F401DA72-0B7C-4D13-BB03-06F7111E06A1}" type="presParOf" srcId="{A56D7640-BF7B-464C-A213-E94DD31E58DA}" destId="{4BE8DB0D-71C4-47D3-B954-00689E369305}" srcOrd="2" destOrd="0" presId="urn:microsoft.com/office/officeart/2005/8/layout/hProcess9"/>
    <dgm:cxn modelId="{2875443D-2E96-47AC-B613-6170D8B81F9F}" type="presParOf" srcId="{A56D7640-BF7B-464C-A213-E94DD31E58DA}" destId="{8202E0F1-377D-48D8-94F7-13173BA687A2}" srcOrd="3" destOrd="0" presId="urn:microsoft.com/office/officeart/2005/8/layout/hProcess9"/>
    <dgm:cxn modelId="{F98592FF-3E42-4066-8212-094D82233581}" type="presParOf" srcId="{A56D7640-BF7B-464C-A213-E94DD31E58DA}" destId="{FED8D926-7CD1-4D9B-81C7-B3AE5CE4A88F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D481C34-CDF3-4091-BDB0-4C96C367ED4B}" type="doc">
      <dgm:prSet loTypeId="urn:microsoft.com/office/officeart/2005/8/layout/hProcess9" loCatId="process" qsTypeId="urn:microsoft.com/office/officeart/2005/8/quickstyle/simple3" qsCatId="simple" csTypeId="urn:microsoft.com/office/officeart/2005/8/colors/accent0_3" csCatId="mainScheme" phldr="1"/>
      <dgm:spPr/>
    </dgm:pt>
    <dgm:pt modelId="{6AFE88A5-0EDD-4798-B2FE-9C4663FB72C1}">
      <dgm:prSet phldrT="[Text]" custT="1"/>
      <dgm:spPr/>
      <dgm:t>
        <a:bodyPr/>
        <a:lstStyle/>
        <a:p>
          <a:r>
            <a:rPr lang="cs-CZ" sz="1800" b="1" dirty="0" smtClean="0"/>
            <a:t>Dospělí</a:t>
          </a:r>
          <a:endParaRPr lang="cs-CZ" sz="1800" b="1" dirty="0"/>
        </a:p>
      </dgm:t>
    </dgm:pt>
    <dgm:pt modelId="{FA717E60-0D00-45E1-8455-685C32F5DBB4}" type="parTrans" cxnId="{26148938-ED8E-428B-9F35-4BB753D54F28}">
      <dgm:prSet/>
      <dgm:spPr/>
      <dgm:t>
        <a:bodyPr/>
        <a:lstStyle/>
        <a:p>
          <a:endParaRPr lang="cs-CZ"/>
        </a:p>
      </dgm:t>
    </dgm:pt>
    <dgm:pt modelId="{AA740EE4-F5B3-4D93-A18A-FC0521618121}" type="sibTrans" cxnId="{26148938-ED8E-428B-9F35-4BB753D54F28}">
      <dgm:prSet/>
      <dgm:spPr/>
      <dgm:t>
        <a:bodyPr/>
        <a:lstStyle/>
        <a:p>
          <a:endParaRPr lang="cs-CZ"/>
        </a:p>
      </dgm:t>
    </dgm:pt>
    <dgm:pt modelId="{E27F7FAA-43B6-4632-AFB9-6B640E375811}">
      <dgm:prSet phldrT="[Text]"/>
      <dgm:spPr/>
      <dgm:t>
        <a:bodyPr/>
        <a:lstStyle/>
        <a:p>
          <a:pPr algn="l"/>
          <a:r>
            <a:rPr lang="cs-CZ" dirty="0" smtClean="0"/>
            <a:t>&gt; Hledají informace</a:t>
          </a:r>
        </a:p>
        <a:p>
          <a:pPr algn="l"/>
          <a:r>
            <a:rPr lang="cs-CZ" dirty="0" smtClean="0"/>
            <a:t>&gt; Využívaní online      bankovnictví</a:t>
          </a:r>
        </a:p>
        <a:p>
          <a:pPr algn="l"/>
          <a:r>
            <a:rPr lang="cs-CZ" dirty="0" smtClean="0"/>
            <a:t>&gt; Nakupují</a:t>
          </a:r>
          <a:endParaRPr lang="cs-CZ" dirty="0"/>
        </a:p>
      </dgm:t>
    </dgm:pt>
    <dgm:pt modelId="{AE2395CA-A415-4A79-ACE8-5C0E188548B0}" type="parTrans" cxnId="{4E910475-560E-4C8A-94B0-794D4B258E67}">
      <dgm:prSet/>
      <dgm:spPr/>
      <dgm:t>
        <a:bodyPr/>
        <a:lstStyle/>
        <a:p>
          <a:endParaRPr lang="cs-CZ"/>
        </a:p>
      </dgm:t>
    </dgm:pt>
    <dgm:pt modelId="{645BDC4B-870C-46A1-8130-BC147B00A5FC}" type="sibTrans" cxnId="{4E910475-560E-4C8A-94B0-794D4B258E67}">
      <dgm:prSet/>
      <dgm:spPr/>
      <dgm:t>
        <a:bodyPr/>
        <a:lstStyle/>
        <a:p>
          <a:endParaRPr lang="cs-CZ"/>
        </a:p>
      </dgm:t>
    </dgm:pt>
    <dgm:pt modelId="{7C1A83D0-18C6-4EE7-B40F-E90070A67B9B}">
      <dgm:prSet phldrT="[Text]"/>
      <dgm:spPr/>
      <dgm:t>
        <a:bodyPr/>
        <a:lstStyle/>
        <a:p>
          <a:pPr algn="l"/>
          <a:r>
            <a:rPr lang="cs-CZ" altLang="cs-CZ" dirty="0" smtClean="0"/>
            <a:t>&gt; Online podvody</a:t>
          </a:r>
        </a:p>
        <a:p>
          <a:pPr algn="l"/>
          <a:r>
            <a:rPr lang="cs-CZ" altLang="cs-CZ" dirty="0" smtClean="0"/>
            <a:t>&gt; </a:t>
          </a:r>
          <a:r>
            <a:rPr lang="cs-CZ" altLang="cs-CZ" dirty="0" err="1" smtClean="0"/>
            <a:t>Phishing</a:t>
          </a:r>
          <a:r>
            <a:rPr lang="cs-CZ" altLang="cs-CZ" dirty="0" smtClean="0"/>
            <a:t> – banky </a:t>
          </a:r>
        </a:p>
        <a:p>
          <a:pPr algn="l"/>
          <a:r>
            <a:rPr lang="cs-CZ" altLang="cs-CZ" dirty="0" smtClean="0"/>
            <a:t>&gt; Důvěryhodnost informací na internetu</a:t>
          </a:r>
          <a:endParaRPr lang="cs-CZ" dirty="0"/>
        </a:p>
      </dgm:t>
    </dgm:pt>
    <dgm:pt modelId="{D7D76A62-C188-4535-9C7F-88DEB42896D5}" type="parTrans" cxnId="{8C1F9E3B-3295-4314-AEF6-1E86864DB517}">
      <dgm:prSet/>
      <dgm:spPr/>
      <dgm:t>
        <a:bodyPr/>
        <a:lstStyle/>
        <a:p>
          <a:endParaRPr lang="cs-CZ"/>
        </a:p>
      </dgm:t>
    </dgm:pt>
    <dgm:pt modelId="{59889B22-04D8-42C9-9F7D-FA6F10C16981}" type="sibTrans" cxnId="{8C1F9E3B-3295-4314-AEF6-1E86864DB517}">
      <dgm:prSet/>
      <dgm:spPr/>
      <dgm:t>
        <a:bodyPr/>
        <a:lstStyle/>
        <a:p>
          <a:endParaRPr lang="cs-CZ"/>
        </a:p>
      </dgm:t>
    </dgm:pt>
    <dgm:pt modelId="{DB10366F-60EE-4CA9-93A5-6A6BD7859482}" type="pres">
      <dgm:prSet presAssocID="{2D481C34-CDF3-4091-BDB0-4C96C367ED4B}" presName="CompostProcess" presStyleCnt="0">
        <dgm:presLayoutVars>
          <dgm:dir/>
          <dgm:resizeHandles val="exact"/>
        </dgm:presLayoutVars>
      </dgm:prSet>
      <dgm:spPr/>
    </dgm:pt>
    <dgm:pt modelId="{AF47C394-486D-482C-AE59-060D5F6FA1C9}" type="pres">
      <dgm:prSet presAssocID="{2D481C34-CDF3-4091-BDB0-4C96C367ED4B}" presName="arrow" presStyleLbl="bgShp" presStyleIdx="0" presStyleCnt="1" custLinFactNeighborX="7615" custLinFactNeighborY="2174"/>
      <dgm:spPr/>
    </dgm:pt>
    <dgm:pt modelId="{A56D7640-BF7B-464C-A213-E94DD31E58DA}" type="pres">
      <dgm:prSet presAssocID="{2D481C34-CDF3-4091-BDB0-4C96C367ED4B}" presName="linearProcess" presStyleCnt="0"/>
      <dgm:spPr/>
    </dgm:pt>
    <dgm:pt modelId="{B3E52995-A673-4A02-9438-D7A2122615A6}" type="pres">
      <dgm:prSet presAssocID="{6AFE88A5-0EDD-4798-B2FE-9C4663FB72C1}" presName="textNode" presStyleLbl="node1" presStyleIdx="0" presStyleCnt="3" custScaleX="6780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39FD484-8B0B-48B6-85C4-21692EA9A662}" type="pres">
      <dgm:prSet presAssocID="{AA740EE4-F5B3-4D93-A18A-FC0521618121}" presName="sibTrans" presStyleCnt="0"/>
      <dgm:spPr/>
    </dgm:pt>
    <dgm:pt modelId="{4BE8DB0D-71C4-47D3-B954-00689E369305}" type="pres">
      <dgm:prSet presAssocID="{E27F7FAA-43B6-4632-AFB9-6B640E375811}" presName="textNode" presStyleLbl="node1" presStyleIdx="1" presStyleCnt="3" custScaleX="86911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8202E0F1-377D-48D8-94F7-13173BA687A2}" type="pres">
      <dgm:prSet presAssocID="{645BDC4B-870C-46A1-8130-BC147B00A5FC}" presName="sibTrans" presStyleCnt="0"/>
      <dgm:spPr/>
    </dgm:pt>
    <dgm:pt modelId="{FED8D926-7CD1-4D9B-81C7-B3AE5CE4A88F}" type="pres">
      <dgm:prSet presAssocID="{7C1A83D0-18C6-4EE7-B40F-E90070A67B9B}" presName="textNode" presStyleLbl="node1" presStyleIdx="2" presStyleCnt="3" custScaleY="107052" custLinFactNeighborX="5297" custLinFactNeighborY="-532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B3C3CECC-5D2E-4833-9D7A-97C57D9FF5B0}" type="presOf" srcId="{E27F7FAA-43B6-4632-AFB9-6B640E375811}" destId="{4BE8DB0D-71C4-47D3-B954-00689E369305}" srcOrd="0" destOrd="0" presId="urn:microsoft.com/office/officeart/2005/8/layout/hProcess9"/>
    <dgm:cxn modelId="{466F57B1-601B-4EB7-ADAB-A761F59FAA6C}" type="presOf" srcId="{6AFE88A5-0EDD-4798-B2FE-9C4663FB72C1}" destId="{B3E52995-A673-4A02-9438-D7A2122615A6}" srcOrd="0" destOrd="0" presId="urn:microsoft.com/office/officeart/2005/8/layout/hProcess9"/>
    <dgm:cxn modelId="{8C1F9E3B-3295-4314-AEF6-1E86864DB517}" srcId="{2D481C34-CDF3-4091-BDB0-4C96C367ED4B}" destId="{7C1A83D0-18C6-4EE7-B40F-E90070A67B9B}" srcOrd="2" destOrd="0" parTransId="{D7D76A62-C188-4535-9C7F-88DEB42896D5}" sibTransId="{59889B22-04D8-42C9-9F7D-FA6F10C16981}"/>
    <dgm:cxn modelId="{4E910475-560E-4C8A-94B0-794D4B258E67}" srcId="{2D481C34-CDF3-4091-BDB0-4C96C367ED4B}" destId="{E27F7FAA-43B6-4632-AFB9-6B640E375811}" srcOrd="1" destOrd="0" parTransId="{AE2395CA-A415-4A79-ACE8-5C0E188548B0}" sibTransId="{645BDC4B-870C-46A1-8130-BC147B00A5FC}"/>
    <dgm:cxn modelId="{C7E7549E-551D-4DF4-893C-7A6F5E65A1B6}" type="presOf" srcId="{7C1A83D0-18C6-4EE7-B40F-E90070A67B9B}" destId="{FED8D926-7CD1-4D9B-81C7-B3AE5CE4A88F}" srcOrd="0" destOrd="0" presId="urn:microsoft.com/office/officeart/2005/8/layout/hProcess9"/>
    <dgm:cxn modelId="{31498D3B-41CB-4BA0-B639-899E62D7C182}" type="presOf" srcId="{2D481C34-CDF3-4091-BDB0-4C96C367ED4B}" destId="{DB10366F-60EE-4CA9-93A5-6A6BD7859482}" srcOrd="0" destOrd="0" presId="urn:microsoft.com/office/officeart/2005/8/layout/hProcess9"/>
    <dgm:cxn modelId="{26148938-ED8E-428B-9F35-4BB753D54F28}" srcId="{2D481C34-CDF3-4091-BDB0-4C96C367ED4B}" destId="{6AFE88A5-0EDD-4798-B2FE-9C4663FB72C1}" srcOrd="0" destOrd="0" parTransId="{FA717E60-0D00-45E1-8455-685C32F5DBB4}" sibTransId="{AA740EE4-F5B3-4D93-A18A-FC0521618121}"/>
    <dgm:cxn modelId="{A42058F0-9661-4E5B-BA53-6A0D3107891B}" type="presParOf" srcId="{DB10366F-60EE-4CA9-93A5-6A6BD7859482}" destId="{AF47C394-486D-482C-AE59-060D5F6FA1C9}" srcOrd="0" destOrd="0" presId="urn:microsoft.com/office/officeart/2005/8/layout/hProcess9"/>
    <dgm:cxn modelId="{6E9A0D34-6325-419A-AA4A-660B75087A5B}" type="presParOf" srcId="{DB10366F-60EE-4CA9-93A5-6A6BD7859482}" destId="{A56D7640-BF7B-464C-A213-E94DD31E58DA}" srcOrd="1" destOrd="0" presId="urn:microsoft.com/office/officeart/2005/8/layout/hProcess9"/>
    <dgm:cxn modelId="{B7291C81-C3CF-4530-87C6-3EE7DDEC5DE9}" type="presParOf" srcId="{A56D7640-BF7B-464C-A213-E94DD31E58DA}" destId="{B3E52995-A673-4A02-9438-D7A2122615A6}" srcOrd="0" destOrd="0" presId="urn:microsoft.com/office/officeart/2005/8/layout/hProcess9"/>
    <dgm:cxn modelId="{E00DF047-E3F1-4548-8DE2-2CBACFC7B0E6}" type="presParOf" srcId="{A56D7640-BF7B-464C-A213-E94DD31E58DA}" destId="{339FD484-8B0B-48B6-85C4-21692EA9A662}" srcOrd="1" destOrd="0" presId="urn:microsoft.com/office/officeart/2005/8/layout/hProcess9"/>
    <dgm:cxn modelId="{CC1C989E-223E-4D62-B9C4-E287FD19A960}" type="presParOf" srcId="{A56D7640-BF7B-464C-A213-E94DD31E58DA}" destId="{4BE8DB0D-71C4-47D3-B954-00689E369305}" srcOrd="2" destOrd="0" presId="urn:microsoft.com/office/officeart/2005/8/layout/hProcess9"/>
    <dgm:cxn modelId="{E19D9CAC-CD03-455E-AF59-1E6ACD8AD60B}" type="presParOf" srcId="{A56D7640-BF7B-464C-A213-E94DD31E58DA}" destId="{8202E0F1-377D-48D8-94F7-13173BA687A2}" srcOrd="3" destOrd="0" presId="urn:microsoft.com/office/officeart/2005/8/layout/hProcess9"/>
    <dgm:cxn modelId="{7F763CEC-9655-467A-AA9A-EA01F69D5191}" type="presParOf" srcId="{A56D7640-BF7B-464C-A213-E94DD31E58DA}" destId="{FED8D926-7CD1-4D9B-81C7-B3AE5CE4A88F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D481C34-CDF3-4091-BDB0-4C96C367ED4B}" type="doc">
      <dgm:prSet loTypeId="urn:microsoft.com/office/officeart/2005/8/layout/hProcess9" loCatId="process" qsTypeId="urn:microsoft.com/office/officeart/2005/8/quickstyle/simple3" qsCatId="simple" csTypeId="urn:microsoft.com/office/officeart/2005/8/colors/accent0_3" csCatId="mainScheme" phldr="1"/>
      <dgm:spPr/>
    </dgm:pt>
    <dgm:pt modelId="{6AFE88A5-0EDD-4798-B2FE-9C4663FB72C1}">
      <dgm:prSet phldrT="[Text]" custT="1"/>
      <dgm:spPr/>
      <dgm:t>
        <a:bodyPr/>
        <a:lstStyle/>
        <a:p>
          <a:r>
            <a:rPr lang="cs-CZ" sz="1800" b="1" dirty="0" smtClean="0"/>
            <a:t>Senioři</a:t>
          </a:r>
          <a:endParaRPr lang="cs-CZ" sz="1800" b="1" dirty="0"/>
        </a:p>
      </dgm:t>
    </dgm:pt>
    <dgm:pt modelId="{FA717E60-0D00-45E1-8455-685C32F5DBB4}" type="parTrans" cxnId="{26148938-ED8E-428B-9F35-4BB753D54F28}">
      <dgm:prSet/>
      <dgm:spPr/>
      <dgm:t>
        <a:bodyPr/>
        <a:lstStyle/>
        <a:p>
          <a:endParaRPr lang="cs-CZ"/>
        </a:p>
      </dgm:t>
    </dgm:pt>
    <dgm:pt modelId="{AA740EE4-F5B3-4D93-A18A-FC0521618121}" type="sibTrans" cxnId="{26148938-ED8E-428B-9F35-4BB753D54F28}">
      <dgm:prSet/>
      <dgm:spPr/>
      <dgm:t>
        <a:bodyPr/>
        <a:lstStyle/>
        <a:p>
          <a:endParaRPr lang="cs-CZ"/>
        </a:p>
      </dgm:t>
    </dgm:pt>
    <dgm:pt modelId="{E27F7FAA-43B6-4632-AFB9-6B640E375811}">
      <dgm:prSet phldrT="[Text]"/>
      <dgm:spPr/>
      <dgm:t>
        <a:bodyPr/>
        <a:lstStyle/>
        <a:p>
          <a:pPr algn="l"/>
          <a:r>
            <a:rPr lang="cs-CZ" dirty="0" smtClean="0"/>
            <a:t>&gt; Seznamují se s internetem</a:t>
          </a:r>
          <a:endParaRPr lang="cs-CZ" dirty="0"/>
        </a:p>
      </dgm:t>
    </dgm:pt>
    <dgm:pt modelId="{AE2395CA-A415-4A79-ACE8-5C0E188548B0}" type="parTrans" cxnId="{4E910475-560E-4C8A-94B0-794D4B258E67}">
      <dgm:prSet/>
      <dgm:spPr/>
      <dgm:t>
        <a:bodyPr/>
        <a:lstStyle/>
        <a:p>
          <a:endParaRPr lang="cs-CZ"/>
        </a:p>
      </dgm:t>
    </dgm:pt>
    <dgm:pt modelId="{645BDC4B-870C-46A1-8130-BC147B00A5FC}" type="sibTrans" cxnId="{4E910475-560E-4C8A-94B0-794D4B258E67}">
      <dgm:prSet/>
      <dgm:spPr/>
      <dgm:t>
        <a:bodyPr/>
        <a:lstStyle/>
        <a:p>
          <a:endParaRPr lang="cs-CZ"/>
        </a:p>
      </dgm:t>
    </dgm:pt>
    <dgm:pt modelId="{7C1A83D0-18C6-4EE7-B40F-E90070A67B9B}">
      <dgm:prSet phldrT="[Text]"/>
      <dgm:spPr/>
      <dgm:t>
        <a:bodyPr/>
        <a:lstStyle/>
        <a:p>
          <a:pPr algn="l"/>
          <a:r>
            <a:rPr lang="cs-CZ" altLang="cs-CZ" dirty="0" smtClean="0"/>
            <a:t>&gt; Počítačové viry, instalace zbytečných programů, </a:t>
          </a:r>
          <a:r>
            <a:rPr lang="cs-CZ" altLang="cs-CZ" dirty="0" err="1" smtClean="0"/>
            <a:t>hoaxy</a:t>
          </a:r>
          <a:r>
            <a:rPr lang="cs-CZ" altLang="cs-CZ" dirty="0" smtClean="0"/>
            <a:t>, podvody</a:t>
          </a:r>
        </a:p>
        <a:p>
          <a:pPr algn="l"/>
          <a:r>
            <a:rPr lang="cs-CZ" altLang="cs-CZ" dirty="0" smtClean="0"/>
            <a:t>&gt; Sdílení osobních informací</a:t>
          </a:r>
        </a:p>
        <a:p>
          <a:pPr algn="l"/>
          <a:r>
            <a:rPr lang="cs-CZ" altLang="cs-CZ" dirty="0" smtClean="0"/>
            <a:t>&gt; Důvěryhodnost informací na internetu (např. o zdravotních problémech)</a:t>
          </a:r>
        </a:p>
      </dgm:t>
    </dgm:pt>
    <dgm:pt modelId="{D7D76A62-C188-4535-9C7F-88DEB42896D5}" type="parTrans" cxnId="{8C1F9E3B-3295-4314-AEF6-1E86864DB517}">
      <dgm:prSet/>
      <dgm:spPr/>
      <dgm:t>
        <a:bodyPr/>
        <a:lstStyle/>
        <a:p>
          <a:endParaRPr lang="cs-CZ"/>
        </a:p>
      </dgm:t>
    </dgm:pt>
    <dgm:pt modelId="{59889B22-04D8-42C9-9F7D-FA6F10C16981}" type="sibTrans" cxnId="{8C1F9E3B-3295-4314-AEF6-1E86864DB517}">
      <dgm:prSet/>
      <dgm:spPr/>
      <dgm:t>
        <a:bodyPr/>
        <a:lstStyle/>
        <a:p>
          <a:endParaRPr lang="cs-CZ"/>
        </a:p>
      </dgm:t>
    </dgm:pt>
    <dgm:pt modelId="{DB10366F-60EE-4CA9-93A5-6A6BD7859482}" type="pres">
      <dgm:prSet presAssocID="{2D481C34-CDF3-4091-BDB0-4C96C367ED4B}" presName="CompostProcess" presStyleCnt="0">
        <dgm:presLayoutVars>
          <dgm:dir/>
          <dgm:resizeHandles val="exact"/>
        </dgm:presLayoutVars>
      </dgm:prSet>
      <dgm:spPr/>
    </dgm:pt>
    <dgm:pt modelId="{AF47C394-486D-482C-AE59-060D5F6FA1C9}" type="pres">
      <dgm:prSet presAssocID="{2D481C34-CDF3-4091-BDB0-4C96C367ED4B}" presName="arrow" presStyleLbl="bgShp" presStyleIdx="0" presStyleCnt="1" custLinFactNeighborX="7615" custLinFactNeighborY="2174"/>
      <dgm:spPr/>
    </dgm:pt>
    <dgm:pt modelId="{A56D7640-BF7B-464C-A213-E94DD31E58DA}" type="pres">
      <dgm:prSet presAssocID="{2D481C34-CDF3-4091-BDB0-4C96C367ED4B}" presName="linearProcess" presStyleCnt="0"/>
      <dgm:spPr/>
    </dgm:pt>
    <dgm:pt modelId="{B3E52995-A673-4A02-9438-D7A2122615A6}" type="pres">
      <dgm:prSet presAssocID="{6AFE88A5-0EDD-4798-B2FE-9C4663FB72C1}" presName="textNode" presStyleLbl="node1" presStyleIdx="0" presStyleCnt="3" custScaleX="80572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39FD484-8B0B-48B6-85C4-21692EA9A662}" type="pres">
      <dgm:prSet presAssocID="{AA740EE4-F5B3-4D93-A18A-FC0521618121}" presName="sibTrans" presStyleCnt="0"/>
      <dgm:spPr/>
    </dgm:pt>
    <dgm:pt modelId="{4BE8DB0D-71C4-47D3-B954-00689E369305}" type="pres">
      <dgm:prSet presAssocID="{E27F7FAA-43B6-4632-AFB9-6B640E375811}" presName="textNode" presStyleLbl="node1" presStyleIdx="1" presStyleCnt="3" custScaleX="6781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8202E0F1-377D-48D8-94F7-13173BA687A2}" type="pres">
      <dgm:prSet presAssocID="{645BDC4B-870C-46A1-8130-BC147B00A5FC}" presName="sibTrans" presStyleCnt="0"/>
      <dgm:spPr/>
    </dgm:pt>
    <dgm:pt modelId="{FED8D926-7CD1-4D9B-81C7-B3AE5CE4A88F}" type="pres">
      <dgm:prSet presAssocID="{7C1A83D0-18C6-4EE7-B40F-E90070A67B9B}" presName="textNode" presStyleLbl="node1" presStyleIdx="2" presStyleCnt="3" custScaleY="163829" custLinFactNeighborX="5297" custLinFactNeighborY="-532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1F1B395D-8638-4CAF-AE78-57A3B02975C6}" type="presOf" srcId="{E27F7FAA-43B6-4632-AFB9-6B640E375811}" destId="{4BE8DB0D-71C4-47D3-B954-00689E369305}" srcOrd="0" destOrd="0" presId="urn:microsoft.com/office/officeart/2005/8/layout/hProcess9"/>
    <dgm:cxn modelId="{4E910475-560E-4C8A-94B0-794D4B258E67}" srcId="{2D481C34-CDF3-4091-BDB0-4C96C367ED4B}" destId="{E27F7FAA-43B6-4632-AFB9-6B640E375811}" srcOrd="1" destOrd="0" parTransId="{AE2395CA-A415-4A79-ACE8-5C0E188548B0}" sibTransId="{645BDC4B-870C-46A1-8130-BC147B00A5FC}"/>
    <dgm:cxn modelId="{37D39936-6334-4215-9FB2-49BC87BCD228}" type="presOf" srcId="{2D481C34-CDF3-4091-BDB0-4C96C367ED4B}" destId="{DB10366F-60EE-4CA9-93A5-6A6BD7859482}" srcOrd="0" destOrd="0" presId="urn:microsoft.com/office/officeart/2005/8/layout/hProcess9"/>
    <dgm:cxn modelId="{5FE07045-BBED-40DF-9F7D-47AA12944AF5}" type="presOf" srcId="{7C1A83D0-18C6-4EE7-B40F-E90070A67B9B}" destId="{FED8D926-7CD1-4D9B-81C7-B3AE5CE4A88F}" srcOrd="0" destOrd="0" presId="urn:microsoft.com/office/officeart/2005/8/layout/hProcess9"/>
    <dgm:cxn modelId="{26148938-ED8E-428B-9F35-4BB753D54F28}" srcId="{2D481C34-CDF3-4091-BDB0-4C96C367ED4B}" destId="{6AFE88A5-0EDD-4798-B2FE-9C4663FB72C1}" srcOrd="0" destOrd="0" parTransId="{FA717E60-0D00-45E1-8455-685C32F5DBB4}" sibTransId="{AA740EE4-F5B3-4D93-A18A-FC0521618121}"/>
    <dgm:cxn modelId="{8C1F9E3B-3295-4314-AEF6-1E86864DB517}" srcId="{2D481C34-CDF3-4091-BDB0-4C96C367ED4B}" destId="{7C1A83D0-18C6-4EE7-B40F-E90070A67B9B}" srcOrd="2" destOrd="0" parTransId="{D7D76A62-C188-4535-9C7F-88DEB42896D5}" sibTransId="{59889B22-04D8-42C9-9F7D-FA6F10C16981}"/>
    <dgm:cxn modelId="{3F744E17-1122-4A57-8E32-227566015B7D}" type="presOf" srcId="{6AFE88A5-0EDD-4798-B2FE-9C4663FB72C1}" destId="{B3E52995-A673-4A02-9438-D7A2122615A6}" srcOrd="0" destOrd="0" presId="urn:microsoft.com/office/officeart/2005/8/layout/hProcess9"/>
    <dgm:cxn modelId="{EA17C4F9-09FC-484F-BF59-00B3DAA0844D}" type="presParOf" srcId="{DB10366F-60EE-4CA9-93A5-6A6BD7859482}" destId="{AF47C394-486D-482C-AE59-060D5F6FA1C9}" srcOrd="0" destOrd="0" presId="urn:microsoft.com/office/officeart/2005/8/layout/hProcess9"/>
    <dgm:cxn modelId="{5F102361-40F6-4DF5-8E54-929923ABA1BD}" type="presParOf" srcId="{DB10366F-60EE-4CA9-93A5-6A6BD7859482}" destId="{A56D7640-BF7B-464C-A213-E94DD31E58DA}" srcOrd="1" destOrd="0" presId="urn:microsoft.com/office/officeart/2005/8/layout/hProcess9"/>
    <dgm:cxn modelId="{245810E4-1186-4B94-B450-1C43CED18AEF}" type="presParOf" srcId="{A56D7640-BF7B-464C-A213-E94DD31E58DA}" destId="{B3E52995-A673-4A02-9438-D7A2122615A6}" srcOrd="0" destOrd="0" presId="urn:microsoft.com/office/officeart/2005/8/layout/hProcess9"/>
    <dgm:cxn modelId="{070B65B1-753D-48D7-A15E-2870D70BFA55}" type="presParOf" srcId="{A56D7640-BF7B-464C-A213-E94DD31E58DA}" destId="{339FD484-8B0B-48B6-85C4-21692EA9A662}" srcOrd="1" destOrd="0" presId="urn:microsoft.com/office/officeart/2005/8/layout/hProcess9"/>
    <dgm:cxn modelId="{8C11B5EF-BC20-4080-A698-89E7762F9089}" type="presParOf" srcId="{A56D7640-BF7B-464C-A213-E94DD31E58DA}" destId="{4BE8DB0D-71C4-47D3-B954-00689E369305}" srcOrd="2" destOrd="0" presId="urn:microsoft.com/office/officeart/2005/8/layout/hProcess9"/>
    <dgm:cxn modelId="{0F36564A-6B1F-478C-92C5-E563DFB75F53}" type="presParOf" srcId="{A56D7640-BF7B-464C-A213-E94DD31E58DA}" destId="{8202E0F1-377D-48D8-94F7-13173BA687A2}" srcOrd="3" destOrd="0" presId="urn:microsoft.com/office/officeart/2005/8/layout/hProcess9"/>
    <dgm:cxn modelId="{CD22E48F-4507-4BF9-8AA4-E0A8E8BF18C7}" type="presParOf" srcId="{A56D7640-BF7B-464C-A213-E94DD31E58DA}" destId="{FED8D926-7CD1-4D9B-81C7-B3AE5CE4A88F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47C394-486D-482C-AE59-060D5F6FA1C9}">
      <dsp:nvSpPr>
        <dsp:cNvPr id="0" name=""/>
        <dsp:cNvSpPr/>
      </dsp:nvSpPr>
      <dsp:spPr>
        <a:xfrm>
          <a:off x="942332" y="0"/>
          <a:ext cx="5732461" cy="3500085"/>
        </a:xfrm>
        <a:prstGeom prst="rightArrow">
          <a:avLst/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3E52995-A673-4A02-9438-D7A2122615A6}">
      <dsp:nvSpPr>
        <dsp:cNvPr id="0" name=""/>
        <dsp:cNvSpPr/>
      </dsp:nvSpPr>
      <dsp:spPr>
        <a:xfrm>
          <a:off x="4098" y="1050025"/>
          <a:ext cx="2141163" cy="1400034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50000"/>
                <a:shade val="86000"/>
                <a:satMod val="140000"/>
              </a:schemeClr>
            </a:gs>
            <a:gs pos="45000">
              <a:schemeClr val="dk2">
                <a:hueOff val="0"/>
                <a:satOff val="0"/>
                <a:lumOff val="0"/>
                <a:alphaOff val="0"/>
                <a:tint val="48000"/>
                <a:satMod val="15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b="1" kern="1200" dirty="0" smtClean="0"/>
            <a:t>Děti a dospívající</a:t>
          </a:r>
          <a:endParaRPr lang="cs-CZ" sz="1800" b="1" kern="1200" dirty="0"/>
        </a:p>
      </dsp:txBody>
      <dsp:txXfrm>
        <a:off x="72442" y="1118369"/>
        <a:ext cx="2004475" cy="1263346"/>
      </dsp:txXfrm>
    </dsp:sp>
    <dsp:sp modelId="{4BE8DB0D-71C4-47D3-B954-00689E369305}">
      <dsp:nvSpPr>
        <dsp:cNvPr id="0" name=""/>
        <dsp:cNvSpPr/>
      </dsp:nvSpPr>
      <dsp:spPr>
        <a:xfrm>
          <a:off x="2278134" y="1050025"/>
          <a:ext cx="1671512" cy="1400034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50000"/>
                <a:shade val="86000"/>
                <a:satMod val="140000"/>
              </a:schemeClr>
            </a:gs>
            <a:gs pos="45000">
              <a:schemeClr val="dk2">
                <a:hueOff val="0"/>
                <a:satOff val="0"/>
                <a:lumOff val="0"/>
                <a:alphaOff val="0"/>
                <a:tint val="48000"/>
                <a:satMod val="15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500" kern="1200" dirty="0" smtClean="0"/>
            <a:t>&gt; Komunikují</a:t>
          </a: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500" kern="1200" dirty="0" smtClean="0"/>
            <a:t>&gt; Surfují</a:t>
          </a: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500" kern="1200" dirty="0" smtClean="0"/>
            <a:t>&gt; Hrají</a:t>
          </a:r>
          <a:endParaRPr lang="cs-CZ" sz="1500" kern="1200" dirty="0"/>
        </a:p>
      </dsp:txBody>
      <dsp:txXfrm>
        <a:off x="2346478" y="1118369"/>
        <a:ext cx="1534824" cy="1263346"/>
      </dsp:txXfrm>
    </dsp:sp>
    <dsp:sp modelId="{FED8D926-7CD1-4D9B-81C7-B3AE5CE4A88F}">
      <dsp:nvSpPr>
        <dsp:cNvPr id="0" name=""/>
        <dsp:cNvSpPr/>
      </dsp:nvSpPr>
      <dsp:spPr>
        <a:xfrm>
          <a:off x="4086617" y="489157"/>
          <a:ext cx="2657454" cy="2506872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50000"/>
                <a:shade val="86000"/>
                <a:satMod val="140000"/>
              </a:schemeClr>
            </a:gs>
            <a:gs pos="45000">
              <a:schemeClr val="dk2">
                <a:hueOff val="0"/>
                <a:satOff val="0"/>
                <a:lumOff val="0"/>
                <a:alphaOff val="0"/>
                <a:tint val="48000"/>
                <a:satMod val="15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altLang="cs-CZ" sz="1400" kern="1200" dirty="0" smtClean="0"/>
            <a:t>&gt; </a:t>
          </a:r>
          <a:r>
            <a:rPr lang="cs-CZ" altLang="cs-CZ" sz="1400" kern="1200" dirty="0" err="1" smtClean="0"/>
            <a:t>Kyberšikana</a:t>
          </a:r>
          <a:endParaRPr lang="cs-CZ" altLang="cs-CZ" sz="1400" kern="1200" dirty="0" smtClean="0"/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altLang="cs-CZ" sz="1400" kern="1200" dirty="0" smtClean="0"/>
            <a:t>&gt; Sdílení osobních informací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altLang="cs-CZ" sz="1400" kern="1200" dirty="0" smtClean="0"/>
            <a:t>&gt; </a:t>
          </a:r>
          <a:r>
            <a:rPr lang="cs-CZ" altLang="cs-CZ" sz="1400" kern="1200" dirty="0" err="1" smtClean="0"/>
            <a:t>Phishing</a:t>
          </a:r>
          <a:r>
            <a:rPr lang="cs-CZ" altLang="cs-CZ" sz="1400" kern="1200" dirty="0" smtClean="0"/>
            <a:t> – na SNS, v online hrách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altLang="cs-CZ" sz="1400" kern="1200" dirty="0" smtClean="0"/>
            <a:t>&gt; Sexuální, nenávistné, násilné obsahy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altLang="cs-CZ" sz="1400" kern="1200" dirty="0" smtClean="0"/>
            <a:t>&gt; Důvěryhodnost informací na internetu (školní úkoly)</a:t>
          </a:r>
          <a:endParaRPr lang="cs-CZ" sz="1400" kern="1200" dirty="0"/>
        </a:p>
      </dsp:txBody>
      <dsp:txXfrm>
        <a:off x="4208992" y="611532"/>
        <a:ext cx="2412704" cy="226212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47C394-486D-482C-AE59-060D5F6FA1C9}">
      <dsp:nvSpPr>
        <dsp:cNvPr id="0" name=""/>
        <dsp:cNvSpPr/>
      </dsp:nvSpPr>
      <dsp:spPr>
        <a:xfrm>
          <a:off x="942332" y="0"/>
          <a:ext cx="5732461" cy="3500085"/>
        </a:xfrm>
        <a:prstGeom prst="rightArrow">
          <a:avLst/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3E52995-A673-4A02-9438-D7A2122615A6}">
      <dsp:nvSpPr>
        <dsp:cNvPr id="0" name=""/>
        <dsp:cNvSpPr/>
      </dsp:nvSpPr>
      <dsp:spPr>
        <a:xfrm>
          <a:off x="480161" y="1050025"/>
          <a:ext cx="1471832" cy="1400034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50000"/>
                <a:shade val="86000"/>
                <a:satMod val="140000"/>
              </a:schemeClr>
            </a:gs>
            <a:gs pos="45000">
              <a:schemeClr val="dk2">
                <a:hueOff val="0"/>
                <a:satOff val="0"/>
                <a:lumOff val="0"/>
                <a:alphaOff val="0"/>
                <a:tint val="48000"/>
                <a:satMod val="15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b="1" kern="1200" dirty="0" smtClean="0"/>
            <a:t>Dospělí</a:t>
          </a:r>
          <a:endParaRPr lang="cs-CZ" sz="1800" b="1" kern="1200" dirty="0"/>
        </a:p>
      </dsp:txBody>
      <dsp:txXfrm>
        <a:off x="548505" y="1118369"/>
        <a:ext cx="1335144" cy="1263346"/>
      </dsp:txXfrm>
    </dsp:sp>
    <dsp:sp modelId="{4BE8DB0D-71C4-47D3-B954-00689E369305}">
      <dsp:nvSpPr>
        <dsp:cNvPr id="0" name=""/>
        <dsp:cNvSpPr/>
      </dsp:nvSpPr>
      <dsp:spPr>
        <a:xfrm>
          <a:off x="2079268" y="1050025"/>
          <a:ext cx="1886618" cy="1400034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50000"/>
                <a:shade val="86000"/>
                <a:satMod val="140000"/>
              </a:schemeClr>
            </a:gs>
            <a:gs pos="45000">
              <a:schemeClr val="dk2">
                <a:hueOff val="0"/>
                <a:satOff val="0"/>
                <a:lumOff val="0"/>
                <a:alphaOff val="0"/>
                <a:tint val="48000"/>
                <a:satMod val="15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500" kern="1200" dirty="0" smtClean="0"/>
            <a:t>&gt; Hledají informace</a:t>
          </a: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500" kern="1200" dirty="0" smtClean="0"/>
            <a:t>&gt; Využívaní online      bankovnictví</a:t>
          </a: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500" kern="1200" dirty="0" smtClean="0"/>
            <a:t>&gt; Nakupují</a:t>
          </a:r>
          <a:endParaRPr lang="cs-CZ" sz="1500" kern="1200" dirty="0"/>
        </a:p>
      </dsp:txBody>
      <dsp:txXfrm>
        <a:off x="2147612" y="1118369"/>
        <a:ext cx="1749930" cy="1263346"/>
      </dsp:txXfrm>
    </dsp:sp>
    <dsp:sp modelId="{FED8D926-7CD1-4D9B-81C7-B3AE5CE4A88F}">
      <dsp:nvSpPr>
        <dsp:cNvPr id="0" name=""/>
        <dsp:cNvSpPr/>
      </dsp:nvSpPr>
      <dsp:spPr>
        <a:xfrm>
          <a:off x="4099903" y="993212"/>
          <a:ext cx="2170748" cy="1498764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50000"/>
                <a:shade val="86000"/>
                <a:satMod val="140000"/>
              </a:schemeClr>
            </a:gs>
            <a:gs pos="45000">
              <a:schemeClr val="dk2">
                <a:hueOff val="0"/>
                <a:satOff val="0"/>
                <a:lumOff val="0"/>
                <a:alphaOff val="0"/>
                <a:tint val="48000"/>
                <a:satMod val="15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altLang="cs-CZ" sz="1500" kern="1200" dirty="0" smtClean="0"/>
            <a:t>&gt; Online podvody</a:t>
          </a: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altLang="cs-CZ" sz="1500" kern="1200" dirty="0" smtClean="0"/>
            <a:t>&gt; </a:t>
          </a:r>
          <a:r>
            <a:rPr lang="cs-CZ" altLang="cs-CZ" sz="1500" kern="1200" dirty="0" err="1" smtClean="0"/>
            <a:t>Phishing</a:t>
          </a:r>
          <a:r>
            <a:rPr lang="cs-CZ" altLang="cs-CZ" sz="1500" kern="1200" dirty="0" smtClean="0"/>
            <a:t> – banky </a:t>
          </a: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altLang="cs-CZ" sz="1500" kern="1200" dirty="0" smtClean="0"/>
            <a:t>&gt; Důvěryhodnost informací na internetu</a:t>
          </a:r>
          <a:endParaRPr lang="cs-CZ" sz="1500" kern="1200" dirty="0"/>
        </a:p>
      </dsp:txBody>
      <dsp:txXfrm>
        <a:off x="4173067" y="1066376"/>
        <a:ext cx="2024420" cy="135243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47C394-486D-482C-AE59-060D5F6FA1C9}">
      <dsp:nvSpPr>
        <dsp:cNvPr id="0" name=""/>
        <dsp:cNvSpPr/>
      </dsp:nvSpPr>
      <dsp:spPr>
        <a:xfrm>
          <a:off x="942332" y="0"/>
          <a:ext cx="5732461" cy="3500085"/>
        </a:xfrm>
        <a:prstGeom prst="rightArrow">
          <a:avLst/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3E52995-A673-4A02-9438-D7A2122615A6}">
      <dsp:nvSpPr>
        <dsp:cNvPr id="0" name=""/>
        <dsp:cNvSpPr/>
      </dsp:nvSpPr>
      <dsp:spPr>
        <a:xfrm>
          <a:off x="2593" y="1050025"/>
          <a:ext cx="2101365" cy="1400034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50000"/>
                <a:shade val="86000"/>
                <a:satMod val="140000"/>
              </a:schemeClr>
            </a:gs>
            <a:gs pos="45000">
              <a:schemeClr val="dk2">
                <a:hueOff val="0"/>
                <a:satOff val="0"/>
                <a:lumOff val="0"/>
                <a:alphaOff val="0"/>
                <a:tint val="48000"/>
                <a:satMod val="15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b="1" kern="1200" dirty="0" smtClean="0"/>
            <a:t>Senioři</a:t>
          </a:r>
          <a:endParaRPr lang="cs-CZ" sz="1800" b="1" kern="1200" dirty="0"/>
        </a:p>
      </dsp:txBody>
      <dsp:txXfrm>
        <a:off x="70937" y="1118369"/>
        <a:ext cx="1964677" cy="1263346"/>
      </dsp:txXfrm>
    </dsp:sp>
    <dsp:sp modelId="{4BE8DB0D-71C4-47D3-B954-00689E369305}">
      <dsp:nvSpPr>
        <dsp:cNvPr id="0" name=""/>
        <dsp:cNvSpPr/>
      </dsp:nvSpPr>
      <dsp:spPr>
        <a:xfrm>
          <a:off x="2234361" y="1050025"/>
          <a:ext cx="1768655" cy="1400034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50000"/>
                <a:shade val="86000"/>
                <a:satMod val="140000"/>
              </a:schemeClr>
            </a:gs>
            <a:gs pos="45000">
              <a:schemeClr val="dk2">
                <a:hueOff val="0"/>
                <a:satOff val="0"/>
                <a:lumOff val="0"/>
                <a:alphaOff val="0"/>
                <a:tint val="48000"/>
                <a:satMod val="15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500" kern="1200" dirty="0" smtClean="0"/>
            <a:t>&gt; Seznamují se s internetem</a:t>
          </a:r>
          <a:endParaRPr lang="cs-CZ" sz="1500" kern="1200" dirty="0"/>
        </a:p>
      </dsp:txBody>
      <dsp:txXfrm>
        <a:off x="2302705" y="1118369"/>
        <a:ext cx="1631967" cy="1263346"/>
      </dsp:txXfrm>
    </dsp:sp>
    <dsp:sp modelId="{FED8D926-7CD1-4D9B-81C7-B3AE5CE4A88F}">
      <dsp:nvSpPr>
        <dsp:cNvPr id="0" name=""/>
        <dsp:cNvSpPr/>
      </dsp:nvSpPr>
      <dsp:spPr>
        <a:xfrm>
          <a:off x="4136012" y="595763"/>
          <a:ext cx="2608059" cy="2293661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50000"/>
                <a:shade val="86000"/>
                <a:satMod val="140000"/>
              </a:schemeClr>
            </a:gs>
            <a:gs pos="45000">
              <a:schemeClr val="dk2">
                <a:hueOff val="0"/>
                <a:satOff val="0"/>
                <a:lumOff val="0"/>
                <a:alphaOff val="0"/>
                <a:tint val="48000"/>
                <a:satMod val="15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altLang="cs-CZ" sz="1400" kern="1200" dirty="0" smtClean="0"/>
            <a:t>&gt; Počítačové viry, instalace zbytečných programů, </a:t>
          </a:r>
          <a:r>
            <a:rPr lang="cs-CZ" altLang="cs-CZ" sz="1400" kern="1200" dirty="0" err="1" smtClean="0"/>
            <a:t>hoaxy</a:t>
          </a:r>
          <a:r>
            <a:rPr lang="cs-CZ" altLang="cs-CZ" sz="1400" kern="1200" dirty="0" smtClean="0"/>
            <a:t>, podvody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altLang="cs-CZ" sz="1400" kern="1200" dirty="0" smtClean="0"/>
            <a:t>&gt; Sdílení osobních informací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altLang="cs-CZ" sz="1400" kern="1200" dirty="0" smtClean="0"/>
            <a:t>&gt; Důvěryhodnost informací na internetu (např. o zdravotních problémech)</a:t>
          </a:r>
        </a:p>
      </dsp:txBody>
      <dsp:txXfrm>
        <a:off x="4247979" y="707730"/>
        <a:ext cx="2384125" cy="20697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C9C107D-0FB3-4F35-ABE4-241D8EA0CB0E}" type="datetimeFigureOut">
              <a:rPr lang="en-US"/>
              <a:pPr>
                <a:defRPr/>
              </a:pPr>
              <a:t>9/21/2016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ADDE8D75-AF02-4D40-87BA-880F0DBEC5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4021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481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81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13501CB-07A5-4084-96BE-26DA03A8E9F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330961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439E8E-1BFC-4898-AD64-A9483FF29DEB}" type="slidenum">
              <a:rPr lang="cs-CZ" smtClean="0">
                <a:solidFill>
                  <a:prstClr val="black"/>
                </a:solidFill>
              </a:rPr>
              <a:pPr/>
              <a:t>9</a:t>
            </a:fld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06354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439E8E-1BFC-4898-AD64-A9483FF29DEB}" type="slidenum">
              <a:rPr lang="cs-CZ" smtClean="0">
                <a:solidFill>
                  <a:prstClr val="black"/>
                </a:solidFill>
              </a:rPr>
              <a:pPr/>
              <a:t>10</a:t>
            </a:fld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06354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439E8E-1BFC-4898-AD64-A9483FF29DEB}" type="slidenum">
              <a:rPr lang="cs-CZ" smtClean="0">
                <a:solidFill>
                  <a:prstClr val="black"/>
                </a:solidFill>
              </a:rPr>
              <a:pPr/>
              <a:t>11</a:t>
            </a:fld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06354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3501CB-07A5-4084-96BE-26DA03A8E9FB}" type="slidenum">
              <a:rPr lang="cs-CZ" smtClean="0"/>
              <a:pPr>
                <a:defRPr/>
              </a:pPr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798989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Zástupný symbol pro poznámky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 smtClean="0"/>
          </a:p>
        </p:txBody>
      </p:sp>
      <p:sp>
        <p:nvSpPr>
          <p:cNvPr id="30724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21BEC41-EC98-42B1-A54C-97CF01B242AA}" type="slidenum">
              <a:rPr lang="cs-CZ" altLang="cs-CZ" smtClean="0"/>
              <a:pPr eaLnBrk="1" hangingPunct="1">
                <a:spcBef>
                  <a:spcPct val="0"/>
                </a:spcBef>
              </a:pPr>
              <a:t>21</a:t>
            </a:fld>
            <a:endParaRPr lang="cs-CZ" altLang="cs-CZ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cs-CZ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08736AD-E8C5-4C81-80B4-820FB9050896}" type="slidenum">
              <a:rPr lang="cs-CZ" altLang="cs-CZ" smtClean="0"/>
              <a:pPr eaLnBrk="1" hangingPunct="1">
                <a:spcBef>
                  <a:spcPct val="0"/>
                </a:spcBef>
              </a:pPr>
              <a:t>25</a:t>
            </a:fld>
            <a:endParaRPr lang="cs-CZ" altLang="cs-CZ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0ECDBF-7A2B-4E49-AF4E-AD78B8197C6D}" type="slidenum">
              <a:rPr lang="cs-CZ" altLang="cs-CZ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43D44C-3F64-4714-9E9E-B3C3439C89EE}" type="slidenum">
              <a:rPr lang="cs-CZ" altLang="cs-CZ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9D038B-A5E8-4D79-9C30-45BD4976F78F}" type="slidenum">
              <a:rPr lang="cs-CZ" altLang="cs-CZ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abulku 2"/>
          <p:cNvSpPr>
            <a:spLocks noGrp="1"/>
          </p:cNvSpPr>
          <p:nvPr>
            <p:ph type="tbl" idx="1"/>
          </p:nvPr>
        </p:nvSpPr>
        <p:spPr>
          <a:xfrm>
            <a:off x="457200" y="1981200"/>
            <a:ext cx="8229600" cy="3886200"/>
          </a:xfrm>
        </p:spPr>
        <p:txBody>
          <a:bodyPr/>
          <a:lstStyle/>
          <a:p>
            <a:pPr lvl="0"/>
            <a:endParaRPr lang="cs-CZ" noProof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FE3655-839E-4068-8F72-E6DF02D9759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649050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87B0A9-916B-45EC-91E7-EA27D76CB4B9}" type="slidenum">
              <a:rPr lang="cs-CZ" altLang="cs-CZ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647DAB-A994-4083-9FB5-1695549BDE56}" type="slidenum">
              <a:rPr lang="cs-CZ" altLang="cs-CZ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15FDF8-1A23-4A02-B454-B1C2473BE980}" type="slidenum">
              <a:rPr lang="cs-CZ" altLang="cs-CZ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EDCBBC-A3B0-4FFD-BB02-70397A72779F}" type="slidenum">
              <a:rPr lang="cs-CZ" altLang="cs-CZ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740CE8-0290-459C-A5E4-0C8E9E96732E}" type="slidenum">
              <a:rPr lang="cs-CZ" altLang="cs-CZ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C34BD3-82AA-473C-9ECB-0D862A43F207}" type="slidenum">
              <a:rPr lang="cs-CZ" altLang="cs-CZ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8FAE02-1CF9-4E22-A157-F8597B0953F4}" type="slidenum">
              <a:rPr lang="cs-CZ" altLang="cs-CZ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976C71-4E02-4373-9123-E68274553006}" type="slidenum">
              <a:rPr lang="cs-CZ" altLang="cs-CZ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cs-CZ" altLang="cs-CZ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cs-CZ" altLang="cs-CZ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DCA5702D-FC79-4BE3-8D57-5FFC337CE8E8}" type="slidenum">
              <a:rPr lang="cs-CZ" altLang="cs-CZ" smtClean="0">
                <a:solidFill>
                  <a:srgbClr val="000000"/>
                </a:solidFill>
                <a:latin typeface="Verdana" pitchFamily="34" charset="0"/>
              </a:rPr>
              <a:pPr>
                <a:defRPr/>
              </a:pPr>
              <a:t>‹#›</a:t>
            </a:fld>
            <a:endParaRPr lang="cs-CZ" altLang="cs-CZ">
              <a:solidFill>
                <a:srgbClr val="000000"/>
              </a:solidFill>
              <a:latin typeface="Verdana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  <p:sldLayoutId id="2147483820" r:id="rId2"/>
    <p:sldLayoutId id="2147483821" r:id="rId3"/>
    <p:sldLayoutId id="2147483822" r:id="rId4"/>
    <p:sldLayoutId id="2147483823" r:id="rId5"/>
    <p:sldLayoutId id="2147483824" r:id="rId6"/>
    <p:sldLayoutId id="2147483825" r:id="rId7"/>
    <p:sldLayoutId id="2147483826" r:id="rId8"/>
    <p:sldLayoutId id="2147483827" r:id="rId9"/>
    <p:sldLayoutId id="2147483828" r:id="rId10"/>
    <p:sldLayoutId id="2147483829" r:id="rId11"/>
    <p:sldLayoutId id="2147483830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lse.ac.uk/media@lse/research/EUKidsOnline/Home.aspx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tm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tmp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://dx.doi.org/10.1787/5kgcjf71pl28-en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7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diagramLayout" Target="../diagrams/layout2.xml"/><Relationship Id="rId7" Type="http://schemas.openxmlformats.org/officeDocument/2006/relationships/image" Target="../media/image8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7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openxmlformats.org/officeDocument/2006/relationships/image" Target="../media/image6.g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43608" y="1556792"/>
            <a:ext cx="7200800" cy="14700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cs-CZ" altLang="cs-CZ" sz="4800" dirty="0" smtClean="0"/>
              <a:t>Rizika a příležitosti internetu - úvod</a:t>
            </a:r>
            <a:endParaRPr lang="en-US" altLang="cs-CZ" sz="4800" dirty="0" smtClean="0">
              <a:cs typeface="Arial" charset="0"/>
            </a:endParaRPr>
          </a:p>
        </p:txBody>
      </p:sp>
      <p:sp>
        <p:nvSpPr>
          <p:cNvPr id="3076" name="Text Box 5"/>
          <p:cNvSpPr txBox="1">
            <a:spLocks noChangeArrowheads="1"/>
          </p:cNvSpPr>
          <p:nvPr/>
        </p:nvSpPr>
        <p:spPr bwMode="auto">
          <a:xfrm>
            <a:off x="323850" y="5084763"/>
            <a:ext cx="266382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1800" dirty="0" smtClean="0"/>
              <a:t>Lenka </a:t>
            </a:r>
            <a:r>
              <a:rPr lang="cs-CZ" altLang="cs-CZ" sz="1800" dirty="0"/>
              <a:t>Dědková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1800" dirty="0"/>
              <a:t>ZUR 387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1800" dirty="0" smtClean="0"/>
              <a:t>2016</a:t>
            </a:r>
            <a:endParaRPr lang="cs-CZ" altLang="cs-CZ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 smtClean="0"/>
              <a:t>Naše role v dění na internetu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dirty="0" smtClean="0"/>
              <a:t>Pasivní příjemce obsahů </a:t>
            </a:r>
          </a:p>
          <a:p>
            <a:pPr lvl="1" eaLnBrk="1" hangingPunct="1"/>
            <a:r>
              <a:rPr lang="cs-CZ" altLang="cs-CZ" dirty="0" smtClean="0"/>
              <a:t>např. příjemce e-mailů, čtenář online zpravodajství</a:t>
            </a:r>
          </a:p>
          <a:p>
            <a:pPr eaLnBrk="1" hangingPunct="1"/>
            <a:r>
              <a:rPr lang="cs-CZ" altLang="cs-CZ" dirty="0" smtClean="0"/>
              <a:t>Účastník online interakce s dalšími osobami </a:t>
            </a:r>
          </a:p>
          <a:p>
            <a:pPr lvl="1" eaLnBrk="1" hangingPunct="1"/>
            <a:r>
              <a:rPr lang="cs-CZ" altLang="cs-CZ" dirty="0" smtClean="0"/>
              <a:t>např. chaty, diskuzní fóra</a:t>
            </a:r>
          </a:p>
          <a:p>
            <a:pPr eaLnBrk="1" hangingPunct="1"/>
            <a:r>
              <a:rPr lang="cs-CZ" altLang="cs-CZ" dirty="0" smtClean="0"/>
              <a:t>Iniciátor chování</a:t>
            </a:r>
          </a:p>
          <a:p>
            <a:pPr lvl="1" eaLnBrk="1" hangingPunct="1"/>
            <a:r>
              <a:rPr lang="cs-CZ" altLang="cs-CZ" dirty="0" smtClean="0"/>
              <a:t>např. hraní her, psaní blogu, stahování…  </a:t>
            </a:r>
          </a:p>
          <a:p>
            <a:pPr eaLnBrk="1" hangingPunct="1"/>
            <a:endParaRPr lang="cs-CZ" altLang="cs-CZ" dirty="0" smtClean="0"/>
          </a:p>
        </p:txBody>
      </p:sp>
      <p:sp>
        <p:nvSpPr>
          <p:cNvPr id="2" name="Zaoblený obdélník 1"/>
          <p:cNvSpPr/>
          <p:nvPr/>
        </p:nvSpPr>
        <p:spPr>
          <a:xfrm>
            <a:off x="3203848" y="3789040"/>
            <a:ext cx="5688632" cy="2736304"/>
          </a:xfrm>
          <a:prstGeom prst="round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001">
            <a:schemeClr val="dk2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dirty="0">
                <a:solidFill>
                  <a:srgbClr val="FFFFFF"/>
                </a:solidFill>
              </a:rPr>
              <a:t>Stejné role můžeme mít i v oblasti samotných rizik: můžeme být pasivnější a pouze číst či sledovat závadné obsahy, můžeme se aktivně účastnit nějaké interakce s další osobou a můžeme také sami rizikové chování iniciovat.    </a:t>
            </a:r>
          </a:p>
        </p:txBody>
      </p:sp>
    </p:spTree>
    <p:extLst>
      <p:ext uri="{BB962C8B-B14F-4D97-AF65-F5344CB8AC3E}">
        <p14:creationId xmlns:p14="http://schemas.microsoft.com/office/powerpoint/2010/main" val="3721988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 smtClean="0"/>
              <a:t>Naše role v dění na internetu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dirty="0" smtClean="0"/>
              <a:t>Pasivní příjemce obsahů </a:t>
            </a:r>
          </a:p>
          <a:p>
            <a:pPr lvl="1" eaLnBrk="1" hangingPunct="1"/>
            <a:r>
              <a:rPr lang="cs-CZ" altLang="cs-CZ" dirty="0" smtClean="0"/>
              <a:t>např. příjemce e-mailů, čtenář online zpravodajství</a:t>
            </a:r>
          </a:p>
          <a:p>
            <a:pPr eaLnBrk="1" hangingPunct="1"/>
            <a:r>
              <a:rPr lang="cs-CZ" altLang="cs-CZ" dirty="0" smtClean="0"/>
              <a:t>Účastník online interakce s dalšími osobami </a:t>
            </a:r>
          </a:p>
          <a:p>
            <a:pPr lvl="1" eaLnBrk="1" hangingPunct="1"/>
            <a:r>
              <a:rPr lang="cs-CZ" altLang="cs-CZ" dirty="0" smtClean="0"/>
              <a:t>např. chaty, diskuzní fóra</a:t>
            </a:r>
          </a:p>
          <a:p>
            <a:pPr eaLnBrk="1" hangingPunct="1"/>
            <a:r>
              <a:rPr lang="cs-CZ" altLang="cs-CZ" dirty="0" smtClean="0"/>
              <a:t>Iniciátor chování</a:t>
            </a:r>
          </a:p>
          <a:p>
            <a:pPr lvl="1" eaLnBrk="1" hangingPunct="1"/>
            <a:r>
              <a:rPr lang="cs-CZ" altLang="cs-CZ" dirty="0" smtClean="0"/>
              <a:t>např. hraní her, psaní blogu, stahování…  </a:t>
            </a:r>
          </a:p>
          <a:p>
            <a:pPr eaLnBrk="1" hangingPunct="1"/>
            <a:endParaRPr lang="cs-CZ" altLang="cs-CZ" dirty="0" smtClean="0"/>
          </a:p>
        </p:txBody>
      </p:sp>
      <p:sp>
        <p:nvSpPr>
          <p:cNvPr id="2" name="Zaoblený obdélník 1"/>
          <p:cNvSpPr/>
          <p:nvPr/>
        </p:nvSpPr>
        <p:spPr>
          <a:xfrm>
            <a:off x="234934" y="1484784"/>
            <a:ext cx="5201162" cy="3096344"/>
          </a:xfrm>
          <a:prstGeom prst="round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dirty="0">
                <a:solidFill>
                  <a:srgbClr val="000000"/>
                </a:solidFill>
              </a:rPr>
              <a:t>Nezapomeňme, že nemusíme být „jenom“ obětí, svědkem, ale také „pachatelem“ či „spolupachatelem“. </a:t>
            </a:r>
          </a:p>
          <a:p>
            <a:pPr algn="ctr"/>
            <a:endParaRPr lang="cs-CZ" sz="2000" dirty="0">
              <a:solidFill>
                <a:srgbClr val="000000"/>
              </a:solidFill>
            </a:endParaRPr>
          </a:p>
          <a:p>
            <a:pPr algn="ctr"/>
            <a:r>
              <a:rPr lang="cs-CZ" sz="2000" dirty="0">
                <a:solidFill>
                  <a:srgbClr val="000000"/>
                </a:solidFill>
              </a:rPr>
              <a:t>A to často i nevědomě.</a:t>
            </a:r>
            <a:endParaRPr lang="cs-CZ" sz="2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20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Model rizik - EUKO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1115616" y="2060848"/>
            <a:ext cx="7643192" cy="3456236"/>
          </a:xfrm>
        </p:spPr>
        <p:txBody>
          <a:bodyPr>
            <a:normAutofit/>
          </a:bodyPr>
          <a:lstStyle/>
          <a:p>
            <a:r>
              <a:rPr lang="cs-CZ" sz="2800" dirty="0"/>
              <a:t>Negativní nebo pozitivní zkušenosti jsou důsledkem interakce mezi motivacemi chování a rolí </a:t>
            </a:r>
            <a:r>
              <a:rPr lang="cs-CZ" sz="2800" dirty="0" smtClean="0"/>
              <a:t>(dítěte)</a:t>
            </a:r>
            <a:endParaRPr lang="cs-CZ" sz="2800" dirty="0"/>
          </a:p>
        </p:txBody>
      </p:sp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573016"/>
            <a:ext cx="4248472" cy="3261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796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2050"/>
            <a:ext cx="9144000" cy="5722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32" name="AutoShape 8"/>
          <p:cNvSpPr>
            <a:spLocks/>
          </p:cNvSpPr>
          <p:nvPr/>
        </p:nvSpPr>
        <p:spPr bwMode="auto">
          <a:xfrm rot="16200000">
            <a:off x="5471319" y="-2294731"/>
            <a:ext cx="433388" cy="6553200"/>
          </a:xfrm>
          <a:prstGeom prst="rightBrace">
            <a:avLst>
              <a:gd name="adj1" fmla="val 126007"/>
              <a:gd name="adj2" fmla="val 50000"/>
            </a:avLst>
          </a:prstGeom>
          <a:noFill/>
          <a:ln w="50800">
            <a:solidFill>
              <a:schemeClr val="accent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6633" name="Rectangle 9"/>
          <p:cNvSpPr>
            <a:spLocks noChangeArrowheads="1"/>
          </p:cNvSpPr>
          <p:nvPr/>
        </p:nvSpPr>
        <p:spPr bwMode="auto">
          <a:xfrm>
            <a:off x="4211638" y="115888"/>
            <a:ext cx="3024187" cy="647700"/>
          </a:xfrm>
          <a:prstGeom prst="rect">
            <a:avLst/>
          </a:prstGeom>
          <a:solidFill>
            <a:schemeClr val="accent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cs-CZ" sz="2400"/>
              <a:t>Role dítěte</a:t>
            </a:r>
          </a:p>
        </p:txBody>
      </p:sp>
      <p:sp>
        <p:nvSpPr>
          <p:cNvPr id="26631" name="AutoShape 7"/>
          <p:cNvSpPr>
            <a:spLocks noChangeArrowheads="1"/>
          </p:cNvSpPr>
          <p:nvPr/>
        </p:nvSpPr>
        <p:spPr bwMode="auto">
          <a:xfrm>
            <a:off x="611188" y="117475"/>
            <a:ext cx="1655762" cy="1439863"/>
          </a:xfrm>
          <a:prstGeom prst="downArrowCallout">
            <a:avLst>
              <a:gd name="adj1" fmla="val 28749"/>
              <a:gd name="adj2" fmla="val 28749"/>
              <a:gd name="adj3" fmla="val 16667"/>
              <a:gd name="adj4" fmla="val 66667"/>
            </a:avLst>
          </a:prstGeom>
          <a:solidFill>
            <a:schemeClr val="accent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cs-CZ" sz="2400"/>
              <a:t>Motivace</a:t>
            </a:r>
          </a:p>
        </p:txBody>
      </p:sp>
    </p:spTree>
    <p:extLst>
      <p:ext uri="{BB962C8B-B14F-4D97-AF65-F5344CB8AC3E}">
        <p14:creationId xmlns:p14="http://schemas.microsoft.com/office/powerpoint/2010/main" val="284870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6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6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2" grpId="0" animBg="1"/>
      <p:bldP spid="26633" grpId="0" animBg="1"/>
      <p:bldP spid="2663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931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2050"/>
            <a:ext cx="9144000" cy="5722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3189" name="AutoShape 5"/>
          <p:cNvSpPr>
            <a:spLocks noChangeArrowheads="1"/>
          </p:cNvSpPr>
          <p:nvPr/>
        </p:nvSpPr>
        <p:spPr bwMode="auto">
          <a:xfrm>
            <a:off x="611188" y="117475"/>
            <a:ext cx="1655762" cy="1439863"/>
          </a:xfrm>
          <a:prstGeom prst="downArrowCallout">
            <a:avLst>
              <a:gd name="adj1" fmla="val 28749"/>
              <a:gd name="adj2" fmla="val 28749"/>
              <a:gd name="adj3" fmla="val 16667"/>
              <a:gd name="adj4" fmla="val 66667"/>
            </a:avLst>
          </a:prstGeom>
          <a:solidFill>
            <a:schemeClr val="accent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cs-CZ" sz="2400"/>
              <a:t>Motivace</a:t>
            </a:r>
          </a:p>
        </p:txBody>
      </p:sp>
      <p:sp>
        <p:nvSpPr>
          <p:cNvPr id="93190" name="AutoShape 6"/>
          <p:cNvSpPr>
            <a:spLocks/>
          </p:cNvSpPr>
          <p:nvPr/>
        </p:nvSpPr>
        <p:spPr bwMode="auto">
          <a:xfrm rot="16200000">
            <a:off x="5471319" y="-2294731"/>
            <a:ext cx="433388" cy="6553200"/>
          </a:xfrm>
          <a:prstGeom prst="rightBrace">
            <a:avLst>
              <a:gd name="adj1" fmla="val 126007"/>
              <a:gd name="adj2" fmla="val 50000"/>
            </a:avLst>
          </a:prstGeom>
          <a:noFill/>
          <a:ln w="50800">
            <a:solidFill>
              <a:schemeClr val="accent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93191" name="Rectangle 7"/>
          <p:cNvSpPr>
            <a:spLocks noChangeArrowheads="1"/>
          </p:cNvSpPr>
          <p:nvPr/>
        </p:nvSpPr>
        <p:spPr bwMode="auto">
          <a:xfrm>
            <a:off x="4211638" y="115888"/>
            <a:ext cx="3024187" cy="647700"/>
          </a:xfrm>
          <a:prstGeom prst="rect">
            <a:avLst/>
          </a:prstGeom>
          <a:solidFill>
            <a:schemeClr val="accent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cs-CZ" sz="2400"/>
              <a:t>Role dítěte</a:t>
            </a:r>
          </a:p>
        </p:txBody>
      </p:sp>
      <p:sp>
        <p:nvSpPr>
          <p:cNvPr id="93195" name="Rectangle 11"/>
          <p:cNvSpPr>
            <a:spLocks noChangeArrowheads="1"/>
          </p:cNvSpPr>
          <p:nvPr/>
        </p:nvSpPr>
        <p:spPr bwMode="auto">
          <a:xfrm>
            <a:off x="2411413" y="5229225"/>
            <a:ext cx="2089150" cy="863600"/>
          </a:xfrm>
          <a:prstGeom prst="rect">
            <a:avLst/>
          </a:prstGeom>
          <a:noFill/>
          <a:ln w="88900">
            <a:solidFill>
              <a:srgbClr val="99CC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" name="Obdélník 1"/>
          <p:cNvSpPr/>
          <p:nvPr/>
        </p:nvSpPr>
        <p:spPr bwMode="auto">
          <a:xfrm>
            <a:off x="1691358" y="3861048"/>
            <a:ext cx="2520280" cy="845343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EUKO II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4483394" y="4518025"/>
            <a:ext cx="2464869" cy="711200"/>
          </a:xfrm>
          <a:prstGeom prst="rect">
            <a:avLst/>
          </a:prstGeom>
          <a:noFill/>
          <a:ln w="88900">
            <a:solidFill>
              <a:srgbClr val="99CC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3" name="Rectangle 11"/>
          <p:cNvSpPr>
            <a:spLocks noChangeArrowheads="1"/>
          </p:cNvSpPr>
          <p:nvPr/>
        </p:nvSpPr>
        <p:spPr bwMode="auto">
          <a:xfrm>
            <a:off x="4483393" y="5229225"/>
            <a:ext cx="2464869" cy="863600"/>
          </a:xfrm>
          <a:prstGeom prst="rect">
            <a:avLst/>
          </a:prstGeom>
          <a:noFill/>
          <a:ln w="88900">
            <a:solidFill>
              <a:srgbClr val="99CC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4" name="Rectangle 11"/>
          <p:cNvSpPr>
            <a:spLocks noChangeArrowheads="1"/>
          </p:cNvSpPr>
          <p:nvPr/>
        </p:nvSpPr>
        <p:spPr bwMode="auto">
          <a:xfrm>
            <a:off x="6948264" y="4518025"/>
            <a:ext cx="2016350" cy="711200"/>
          </a:xfrm>
          <a:prstGeom prst="rect">
            <a:avLst/>
          </a:prstGeom>
          <a:noFill/>
          <a:ln w="88900">
            <a:solidFill>
              <a:srgbClr val="99CC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15820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ulk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5910104"/>
              </p:ext>
            </p:extLst>
          </p:nvPr>
        </p:nvGraphicFramePr>
        <p:xfrm>
          <a:off x="22920" y="68096"/>
          <a:ext cx="9036496" cy="6408368"/>
        </p:xfrm>
        <a:graphic>
          <a:graphicData uri="http://schemas.openxmlformats.org/drawingml/2006/table">
            <a:tbl>
              <a:tblPr firstRow="1" firstCol="1" bandRow="1" bandCol="1">
                <a:tableStyleId>{2A488322-F2BA-4B5B-9748-0D474271808F}</a:tableStyleId>
              </a:tblPr>
              <a:tblGrid>
                <a:gridCol w="1328147"/>
                <a:gridCol w="3689295"/>
                <a:gridCol w="4019054"/>
              </a:tblGrid>
              <a:tr h="648072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cs-CZ" sz="1200" dirty="0" smtClean="0">
                        <a:effectLst/>
                      </a:endParaRP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Context </a:t>
                      </a:r>
                      <a:r>
                        <a:rPr lang="en-US" sz="1200" dirty="0">
                          <a:effectLst/>
                        </a:rPr>
                        <a:t>of development</a:t>
                      </a:r>
                      <a:endParaRPr lang="cs-CZ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67" marR="587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cs-CZ" sz="1200" dirty="0" smtClean="0">
                        <a:effectLst/>
                      </a:endParaRP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Content</a:t>
                      </a:r>
                      <a:endParaRPr lang="cs-CZ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67" marR="587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cs-CZ" sz="1200" dirty="0" smtClean="0">
                        <a:effectLst/>
                      </a:endParaRP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Communication</a:t>
                      </a:r>
                      <a:endParaRPr lang="cs-CZ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67" marR="58767" marT="0" marB="0"/>
                </a:tc>
              </a:tr>
              <a:tr h="12971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100" kern="1200" dirty="0" smtClean="0">
                        <a:effectLst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dirty="0" smtClean="0">
                          <a:effectLst/>
                        </a:rPr>
                        <a:t>Relationships </a:t>
                      </a:r>
                      <a:r>
                        <a:rPr lang="en-US" sz="1100" kern="1200" dirty="0">
                          <a:effectLst/>
                        </a:rPr>
                        <a:t>- Peers &amp; friendship</a:t>
                      </a:r>
                      <a:endParaRPr lang="cs-CZ" sz="11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8767" marR="587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cs-CZ" sz="1100" dirty="0" smtClean="0">
                        <a:effectLst/>
                      </a:endParaRP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Vulgar </a:t>
                      </a:r>
                      <a:r>
                        <a:rPr lang="en-US" sz="1100" dirty="0">
                          <a:effectLst/>
                        </a:rPr>
                        <a:t>content shared with peers</a:t>
                      </a:r>
                      <a:endParaRPr lang="cs-CZ" sz="1100" dirty="0">
                        <a:effectLst/>
                      </a:endParaRP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Viruses automatically sending spam emails or viruses to friends</a:t>
                      </a:r>
                      <a:endParaRPr lang="cs-CZ" sz="1100" dirty="0">
                        <a:effectLst/>
                      </a:endParaRP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cs-CZ" sz="1100" dirty="0">
                        <a:effectLst/>
                      </a:endParaRP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67" marR="58767" marT="0" marB="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cs-CZ" sz="1100" dirty="0" smtClean="0">
                        <a:effectLst/>
                      </a:endParaRP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Hate</a:t>
                      </a:r>
                      <a:r>
                        <a:rPr lang="en-US" sz="1100" dirty="0">
                          <a:effectLst/>
                        </a:rPr>
                        <a:t>, vulgar and nasty messages</a:t>
                      </a:r>
                      <a:endParaRPr lang="cs-CZ" sz="1100" dirty="0">
                        <a:effectLst/>
                      </a:endParaRP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Bullying by peers or strangers</a:t>
                      </a:r>
                      <a:endParaRPr lang="cs-CZ" sz="1100" dirty="0">
                        <a:effectLst/>
                      </a:endParaRP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Creating fake SNS profile about somebody</a:t>
                      </a:r>
                      <a:endParaRPr lang="cs-CZ" sz="1100" dirty="0">
                        <a:effectLst/>
                      </a:endParaRP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Exclusion from a group in games</a:t>
                      </a:r>
                      <a:endParaRPr lang="cs-CZ" sz="1100" dirty="0">
                        <a:effectLst/>
                      </a:endParaRP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Being killed or cursed in games </a:t>
                      </a:r>
                      <a:endParaRPr lang="cs-CZ" sz="1100" dirty="0">
                        <a:effectLst/>
                      </a:endParaRP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Hacked SNS or game profile by peers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67" marR="58767" marT="0" marB="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12968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100" kern="1200" dirty="0" smtClean="0">
                        <a:effectLst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dirty="0" smtClean="0">
                          <a:effectLst/>
                        </a:rPr>
                        <a:t>Relationships - </a:t>
                      </a:r>
                      <a:r>
                        <a:rPr lang="cs-CZ" sz="1100" kern="1200" dirty="0" smtClean="0">
                          <a:effectLst/>
                        </a:rPr>
                        <a:t>Ro</a:t>
                      </a:r>
                      <a:r>
                        <a:rPr lang="en-US" sz="1100" kern="1200" dirty="0" smtClean="0">
                          <a:effectLst/>
                        </a:rPr>
                        <a:t>mantic relationships</a:t>
                      </a:r>
                      <a:endParaRPr lang="cs-CZ" sz="11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Advertisements for dating sites (including sexual or vulgar content) 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67" marR="58767" marT="0" marB="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Reporting fake romantic relationships</a:t>
                      </a:r>
                      <a:endParaRPr lang="cs-CZ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Publishing sexual pictures of previous partner as “revenge”</a:t>
                      </a:r>
                      <a:endParaRPr lang="cs-CZ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Publishing attractive pictures to attract peers</a:t>
                      </a:r>
                      <a:endParaRPr lang="cs-CZ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Meeting online strangers for dating purposes</a:t>
                      </a:r>
                      <a:endParaRPr lang="cs-CZ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8767" marR="58767" marT="0" marB="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78813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dirty="0">
                          <a:effectLst/>
                        </a:rPr>
                        <a:t>Relationships - </a:t>
                      </a:r>
                      <a:endParaRPr lang="cs-CZ" sz="1100" kern="1200" dirty="0">
                        <a:effectLst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dirty="0">
                          <a:effectLst/>
                        </a:rPr>
                        <a:t>Parents</a:t>
                      </a:r>
                      <a:endParaRPr lang="cs-CZ" sz="11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8767" marR="587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Seeing inappropriate content without parents’ permission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67" marR="58767" marT="0" marB="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Parent-child conflicts because of the Internet</a:t>
                      </a:r>
                      <a:endParaRPr lang="cs-CZ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Parents force child to be offline because of addiction</a:t>
                      </a:r>
                      <a:endParaRPr lang="cs-CZ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Posting rude or vulgar comments about parents </a:t>
                      </a:r>
                      <a:endParaRPr lang="cs-CZ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8767" marR="58767" marT="0" marB="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86478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dirty="0">
                          <a:effectLst/>
                        </a:rPr>
                        <a:t>School </a:t>
                      </a:r>
                      <a:endParaRPr lang="cs-CZ" sz="11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8767" marR="587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Untrue information from the Internet used for school assignments</a:t>
                      </a:r>
                      <a:endParaRPr lang="cs-CZ" sz="1100" dirty="0">
                        <a:effectLst/>
                      </a:endParaRP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School problems because of technology (i.e., viruses, slow internet)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67" marR="58767" marT="0" marB="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Offensive comments about  teachers or creating fake profiles of teachers </a:t>
                      </a:r>
                      <a:endParaRPr lang="cs-CZ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School problems after being online too much</a:t>
                      </a:r>
                      <a:endParaRPr lang="cs-CZ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cs-CZ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8767" marR="58767" marT="0" marB="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1513371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Sexuality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67" marR="587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Commercials with sexual content (Youtube, games, web, pop-ups, e-mail)</a:t>
                      </a:r>
                      <a:endParaRPr lang="cs-CZ" sz="1100">
                        <a:effectLst/>
                      </a:endParaRP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Pornographic material</a:t>
                      </a:r>
                      <a:endParaRPr lang="cs-CZ" sz="1100">
                        <a:effectLst/>
                      </a:endParaRP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Sexual pictures or videos on the web (Ask, Chatroulette)</a:t>
                      </a:r>
                      <a:endParaRPr lang="cs-CZ" sz="1100">
                        <a:effectLst/>
                      </a:endParaRP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Watching live pornography </a:t>
                      </a:r>
                      <a:endParaRPr lang="cs-CZ" sz="1100">
                        <a:effectLst/>
                      </a:endParaRP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Viruses put pornography on computers or SNS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67" marR="58767" marT="0" marB="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Sexual communication, requests,  and comments </a:t>
                      </a:r>
                      <a:endParaRPr lang="cs-CZ" sz="1100" dirty="0">
                        <a:effectLst/>
                      </a:endParaRP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Bullying with sexual content</a:t>
                      </a:r>
                      <a:endParaRPr lang="cs-CZ" sz="1100" dirty="0">
                        <a:effectLst/>
                      </a:endParaRP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Intentional publishing of sexual pictures to attract peers in order to get likes</a:t>
                      </a:r>
                      <a:endParaRPr lang="cs-CZ" sz="1100" dirty="0">
                        <a:effectLst/>
                      </a:endParaRP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Shared revenge porn or virtual sex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67" marR="58767" marT="0" marB="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TextovéPole 8"/>
          <p:cNvSpPr txBox="1"/>
          <p:nvPr/>
        </p:nvSpPr>
        <p:spPr>
          <a:xfrm>
            <a:off x="111820" y="6488668"/>
            <a:ext cx="7632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Smahel</a:t>
            </a:r>
            <a:r>
              <a:rPr lang="en-US" dirty="0" smtClean="0"/>
              <a:t>, D., Wright, M. F., &amp; </a:t>
            </a:r>
            <a:r>
              <a:rPr lang="en-US" dirty="0" err="1" smtClean="0"/>
              <a:t>Cernikova</a:t>
            </a:r>
            <a:r>
              <a:rPr lang="en-US" dirty="0" smtClean="0"/>
              <a:t>, M. (2014</a:t>
            </a:r>
            <a:r>
              <a:rPr lang="cs-CZ" dirty="0" smtClean="0"/>
              <a:t>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96312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ulk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7641945"/>
              </p:ext>
            </p:extLst>
          </p:nvPr>
        </p:nvGraphicFramePr>
        <p:xfrm>
          <a:off x="22920" y="68096"/>
          <a:ext cx="9036496" cy="5953192"/>
        </p:xfrm>
        <a:graphic>
          <a:graphicData uri="http://schemas.openxmlformats.org/drawingml/2006/table">
            <a:tbl>
              <a:tblPr firstRow="1" firstCol="1" bandRow="1" bandCol="1">
                <a:tableStyleId>{2A488322-F2BA-4B5B-9748-0D474271808F}</a:tableStyleId>
              </a:tblPr>
              <a:tblGrid>
                <a:gridCol w="1328147"/>
                <a:gridCol w="3689295"/>
                <a:gridCol w="4019054"/>
              </a:tblGrid>
              <a:tr h="758744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cs-CZ" sz="1200" dirty="0" smtClean="0">
                        <a:effectLst/>
                        <a:latin typeface="+mn-lt"/>
                      </a:endParaRP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+mn-lt"/>
                        </a:rPr>
                        <a:t>Context </a:t>
                      </a:r>
                      <a:r>
                        <a:rPr lang="en-US" sz="1200" dirty="0">
                          <a:effectLst/>
                          <a:latin typeface="+mn-lt"/>
                        </a:rPr>
                        <a:t>of development</a:t>
                      </a:r>
                      <a:endParaRPr lang="cs-CZ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8767" marR="587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cs-CZ" sz="1200" dirty="0" smtClean="0">
                        <a:effectLst/>
                        <a:latin typeface="+mn-lt"/>
                      </a:endParaRP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+mn-lt"/>
                        </a:rPr>
                        <a:t>Content</a:t>
                      </a:r>
                      <a:endParaRPr lang="cs-CZ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8767" marR="587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cs-CZ" sz="1200" dirty="0" smtClean="0">
                        <a:effectLst/>
                        <a:latin typeface="+mn-lt"/>
                      </a:endParaRP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+mn-lt"/>
                        </a:rPr>
                        <a:t>Communication</a:t>
                      </a:r>
                      <a:endParaRPr lang="cs-CZ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8767" marR="58767" marT="0" marB="0"/>
                </a:tc>
              </a:tr>
              <a:tr h="2248751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cs-CZ" sz="11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Identity </a:t>
                      </a:r>
                      <a:r>
                        <a:rPr lang="en-US" sz="11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&amp; personal data</a:t>
                      </a:r>
                      <a:endParaRPr lang="cs-CZ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cs-CZ" sz="11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Pop-ups </a:t>
                      </a:r>
                      <a:r>
                        <a:rPr lang="en-US" sz="11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or webpages asking for personal data</a:t>
                      </a:r>
                      <a:endParaRPr lang="cs-CZ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Viruses automatically sending e-mails, or posting stuff or messages on Facebook</a:t>
                      </a:r>
                      <a:endParaRPr lang="cs-CZ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cs-CZ" sz="11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Stolen </a:t>
                      </a:r>
                      <a:r>
                        <a:rPr lang="en-US" sz="11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/ sharing virtual identity (e-mail, SNS profile, avatar)</a:t>
                      </a:r>
                      <a:endParaRPr lang="cs-CZ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Hacked or hijacked account and posting untrue or private information</a:t>
                      </a:r>
                      <a:endParaRPr lang="cs-CZ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Pretending to be someone else (e.g., celebrities, known people, not existing people)</a:t>
                      </a:r>
                      <a:endParaRPr lang="cs-CZ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Lying about personal data</a:t>
                      </a:r>
                      <a:endParaRPr lang="cs-CZ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Sharing personal data (e.g., address, phone number, photos, etc.) or too many private details</a:t>
                      </a:r>
                      <a:endParaRPr lang="cs-CZ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Requests for personal information from strangers</a:t>
                      </a:r>
                      <a:endParaRPr lang="cs-CZ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Meeting online strangers offline</a:t>
                      </a:r>
                      <a:endParaRPr lang="cs-CZ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1518293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+mn-lt"/>
                          <a:ea typeface="Calibri"/>
                          <a:cs typeface="Times New Roman"/>
                        </a:rPr>
                        <a:t>Health &amp; well-being (included addiction)</a:t>
                      </a:r>
                      <a:endParaRPr lang="cs-CZ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Overuse or addiction problems, including headaches, reduced eating, reduced sleeping, losing friends, eye problems </a:t>
                      </a:r>
                      <a:endParaRPr lang="cs-CZ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Seeing pro-anorexia web sites</a:t>
                      </a:r>
                      <a:endParaRPr lang="cs-CZ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Preoccupation by nasty/sexual videos or gaming</a:t>
                      </a:r>
                      <a:endParaRPr lang="cs-CZ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Emotional problems after bullying or bothering contact</a:t>
                      </a:r>
                      <a:endParaRPr lang="cs-CZ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Losing contact with reality </a:t>
                      </a:r>
                      <a:endParaRPr lang="cs-CZ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1427404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Morality</a:t>
                      </a:r>
                      <a:endParaRPr lang="cs-CZ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+mn-lt"/>
                          <a:ea typeface="Calibri"/>
                          <a:cs typeface="Times New Roman"/>
                        </a:rPr>
                        <a:t>Racist content</a:t>
                      </a:r>
                      <a:endParaRPr lang="cs-CZ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+mn-lt"/>
                          <a:ea typeface="Calibri"/>
                          <a:cs typeface="Times New Roman"/>
                        </a:rPr>
                        <a:t>Illegal activities, like downloading programs, movies, and music</a:t>
                      </a:r>
                      <a:endParaRPr lang="cs-CZ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+mn-lt"/>
                          <a:ea typeface="Calibri"/>
                          <a:cs typeface="Times New Roman"/>
                        </a:rPr>
                        <a:t>Videos with violence</a:t>
                      </a:r>
                      <a:endParaRPr lang="cs-CZ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+mn-lt"/>
                          <a:ea typeface="Calibri"/>
                          <a:cs typeface="Times New Roman"/>
                        </a:rPr>
                        <a:t>Finding untrue or false information</a:t>
                      </a:r>
                      <a:endParaRPr lang="cs-CZ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+mn-lt"/>
                          <a:ea typeface="Calibri"/>
                          <a:cs typeface="Times New Roman"/>
                        </a:rPr>
                        <a:t>Commercials telling you to buy, download, or win something</a:t>
                      </a:r>
                      <a:endParaRPr lang="cs-CZ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+mn-lt"/>
                          <a:ea typeface="Calibri"/>
                          <a:cs typeface="Times New Roman"/>
                        </a:rPr>
                        <a:t>Vulgar, nasty, hate websites, images, videos</a:t>
                      </a:r>
                      <a:endParaRPr lang="cs-CZ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Racist messages</a:t>
                      </a:r>
                      <a:endParaRPr lang="cs-CZ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Sharing illegal materials (e.g., programs, movies, music) in P2P networks</a:t>
                      </a:r>
                      <a:endParaRPr lang="cs-CZ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Fake e-mails telling you that you can win something</a:t>
                      </a:r>
                      <a:endParaRPr lang="cs-CZ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Commercial e-mails</a:t>
                      </a:r>
                      <a:endParaRPr lang="cs-CZ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TextovéPole 8"/>
          <p:cNvSpPr txBox="1"/>
          <p:nvPr/>
        </p:nvSpPr>
        <p:spPr>
          <a:xfrm>
            <a:off x="111820" y="6488668"/>
            <a:ext cx="7632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Smahel</a:t>
            </a:r>
            <a:r>
              <a:rPr lang="en-US" dirty="0" smtClean="0"/>
              <a:t>, D., Wright, M. F., &amp; </a:t>
            </a:r>
            <a:r>
              <a:rPr lang="en-US" dirty="0" err="1" smtClean="0"/>
              <a:t>Cernikova</a:t>
            </a:r>
            <a:r>
              <a:rPr lang="en-US" dirty="0" smtClean="0"/>
              <a:t>, M. (2014</a:t>
            </a:r>
            <a:r>
              <a:rPr lang="cs-CZ" dirty="0" smtClean="0"/>
              <a:t>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12410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1"/>
          <p:cNvSpPr>
            <a:spLocks noGrp="1"/>
          </p:cNvSpPr>
          <p:nvPr>
            <p:ph type="title"/>
          </p:nvPr>
        </p:nvSpPr>
        <p:spPr>
          <a:xfrm>
            <a:off x="421481" y="188640"/>
            <a:ext cx="8229600" cy="1008410"/>
          </a:xfrm>
        </p:spPr>
        <p:txBody>
          <a:bodyPr/>
          <a:lstStyle/>
          <a:p>
            <a:r>
              <a:rPr lang="cs-CZ" altLang="cs-CZ" sz="3600" dirty="0" smtClean="0"/>
              <a:t>Klasifikace rizik dle OECD</a:t>
            </a:r>
          </a:p>
        </p:txBody>
      </p:sp>
      <p:pic>
        <p:nvPicPr>
          <p:cNvPr id="614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1412875"/>
            <a:ext cx="9221788" cy="422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Obdélník 3"/>
          <p:cNvSpPr>
            <a:spLocks noChangeArrowheads="1"/>
          </p:cNvSpPr>
          <p:nvPr/>
        </p:nvSpPr>
        <p:spPr bwMode="auto">
          <a:xfrm>
            <a:off x="179388" y="6092825"/>
            <a:ext cx="871378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800" dirty="0" smtClean="0"/>
              <a:t>The </a:t>
            </a:r>
            <a:r>
              <a:rPr lang="en-US" altLang="cs-CZ" sz="1800" dirty="0"/>
              <a:t>Protection of Children Online:</a:t>
            </a:r>
            <a:r>
              <a:rPr lang="cs-CZ" altLang="cs-CZ" sz="1800" dirty="0"/>
              <a:t> </a:t>
            </a:r>
            <a:r>
              <a:rPr lang="en-US" altLang="cs-CZ" sz="1800" dirty="0"/>
              <a:t>Risks Faced by Children Online and Policies to Protect</a:t>
            </a:r>
            <a:r>
              <a:rPr lang="cs-CZ" altLang="cs-CZ" sz="1800" dirty="0"/>
              <a:t> </a:t>
            </a:r>
            <a:r>
              <a:rPr lang="en-US" altLang="cs-CZ" sz="1800" dirty="0"/>
              <a:t>Them</a:t>
            </a:r>
            <a:r>
              <a:rPr lang="cs-CZ" altLang="cs-CZ" sz="1800" dirty="0"/>
              <a:t> </a:t>
            </a:r>
            <a:r>
              <a:rPr lang="cs-CZ" altLang="cs-CZ" sz="1800" dirty="0" smtClean="0"/>
              <a:t>(</a:t>
            </a:r>
            <a:r>
              <a:rPr lang="en-US" sz="1800" i="1" dirty="0" err="1"/>
              <a:t>Organisation</a:t>
            </a:r>
            <a:r>
              <a:rPr lang="en-US" sz="1800" i="1" dirty="0"/>
              <a:t> for Economic Co-operation and Development</a:t>
            </a:r>
            <a:r>
              <a:rPr lang="cs-CZ" altLang="cs-CZ" sz="1800" dirty="0" smtClean="0"/>
              <a:t>,</a:t>
            </a:r>
            <a:r>
              <a:rPr lang="en-US" altLang="cs-CZ" sz="1800" dirty="0" smtClean="0"/>
              <a:t> </a:t>
            </a:r>
            <a:r>
              <a:rPr lang="en-US" altLang="cs-CZ" sz="1800" dirty="0"/>
              <a:t>2011</a:t>
            </a:r>
            <a:r>
              <a:rPr lang="en-US" altLang="cs-CZ" sz="1800" dirty="0" smtClean="0"/>
              <a:t>)</a:t>
            </a:r>
            <a:endParaRPr lang="cs-CZ" altLang="cs-CZ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401216"/>
            <a:ext cx="8229600" cy="1371600"/>
          </a:xfrm>
        </p:spPr>
        <p:txBody>
          <a:bodyPr/>
          <a:lstStyle/>
          <a:p>
            <a:pPr eaLnBrk="1" hangingPunct="1"/>
            <a:r>
              <a:rPr lang="cs-CZ" altLang="cs-CZ" sz="3600" dirty="0" smtClean="0"/>
              <a:t>Pojetí online rizik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899592" y="1916832"/>
            <a:ext cx="8082160" cy="418465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cs-CZ" altLang="cs-CZ" sz="2800" dirty="0" smtClean="0"/>
              <a:t>Online riziko: </a:t>
            </a:r>
            <a:r>
              <a:rPr lang="cs-CZ" altLang="cs-CZ" sz="1600" dirty="0" smtClean="0"/>
              <a:t>v digitálním prostoru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800" dirty="0" smtClean="0"/>
              <a:t>Příbuzné termíny: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2400" dirty="0" smtClean="0"/>
              <a:t>rizikové chování: </a:t>
            </a:r>
            <a:r>
              <a:rPr lang="cs-CZ" altLang="cs-CZ" sz="1600" dirty="0" smtClean="0"/>
              <a:t>nežádoucí fenomén ohrožující zdraví, pozitivní vývoj, před kterým je potřeba chránit (</a:t>
            </a:r>
            <a:r>
              <a:rPr lang="cs-CZ" altLang="cs-CZ" sz="1600" dirty="0" err="1" smtClean="0"/>
              <a:t>Jessor</a:t>
            </a:r>
            <a:r>
              <a:rPr lang="cs-CZ" altLang="cs-CZ" sz="1600" dirty="0" smtClean="0"/>
              <a:t> &amp; </a:t>
            </a:r>
            <a:r>
              <a:rPr lang="cs-CZ" altLang="cs-CZ" sz="1600" dirty="0" err="1" smtClean="0"/>
              <a:t>Jessor</a:t>
            </a:r>
            <a:r>
              <a:rPr lang="cs-CZ" altLang="cs-CZ" sz="1600" dirty="0" smtClean="0"/>
              <a:t>, 1977)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2400" dirty="0" smtClean="0"/>
              <a:t>problémové chování: </a:t>
            </a:r>
            <a:r>
              <a:rPr lang="cs-CZ" altLang="cs-CZ" sz="1600" dirty="0" smtClean="0"/>
              <a:t>porušení uzákoněných a sociálních norem, které doprovázeno sankcemi (</a:t>
            </a:r>
            <a:r>
              <a:rPr lang="cs-CZ" altLang="cs-CZ" sz="1600" dirty="0" err="1" smtClean="0"/>
              <a:t>Jessor</a:t>
            </a:r>
            <a:r>
              <a:rPr lang="cs-CZ" altLang="cs-CZ" sz="1600" dirty="0" smtClean="0"/>
              <a:t> &amp; </a:t>
            </a:r>
            <a:r>
              <a:rPr lang="cs-CZ" altLang="cs-CZ" sz="1600" dirty="0" err="1" smtClean="0"/>
              <a:t>Jessor</a:t>
            </a:r>
            <a:r>
              <a:rPr lang="cs-CZ" altLang="cs-CZ" sz="1600" dirty="0" smtClean="0"/>
              <a:t>, 1977)</a:t>
            </a:r>
            <a:endParaRPr lang="en-US" altLang="cs-CZ" sz="1600" dirty="0" smtClean="0"/>
          </a:p>
          <a:p>
            <a:pPr lvl="1" eaLnBrk="1" hangingPunct="1">
              <a:lnSpc>
                <a:spcPct val="90000"/>
              </a:lnSpc>
            </a:pPr>
            <a:r>
              <a:rPr lang="cs-CZ" altLang="cs-CZ" sz="2400" dirty="0" smtClean="0"/>
              <a:t>a</a:t>
            </a:r>
            <a:r>
              <a:rPr lang="en-US" altLang="cs-CZ" sz="2400" dirty="0" err="1" smtClean="0"/>
              <a:t>ntisoci</a:t>
            </a:r>
            <a:r>
              <a:rPr lang="cs-CZ" altLang="cs-CZ" sz="2400" dirty="0" err="1" smtClean="0"/>
              <a:t>ální</a:t>
            </a:r>
            <a:r>
              <a:rPr lang="cs-CZ" altLang="cs-CZ" sz="2400" dirty="0" smtClean="0"/>
              <a:t> chování: </a:t>
            </a:r>
            <a:r>
              <a:rPr lang="cs-CZ" altLang="cs-CZ" sz="1600" dirty="0" smtClean="0"/>
              <a:t>vývojově dysfunkční chování (delikvence, agrese, vandalismus) (Beranová, Ježek, &amp; Širůček, 2011)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cs-CZ" sz="2400" dirty="0" err="1" smtClean="0"/>
              <a:t>Riskuj</a:t>
            </a:r>
            <a:r>
              <a:rPr lang="cs-CZ" altLang="cs-CZ" sz="2400" dirty="0" err="1" smtClean="0"/>
              <a:t>ící</a:t>
            </a:r>
            <a:r>
              <a:rPr lang="cs-CZ" altLang="cs-CZ" sz="2400" dirty="0" smtClean="0"/>
              <a:t> chování - „risk-</a:t>
            </a:r>
            <a:r>
              <a:rPr lang="cs-CZ" altLang="cs-CZ" sz="2400" dirty="0" err="1" smtClean="0"/>
              <a:t>taking</a:t>
            </a:r>
            <a:r>
              <a:rPr lang="cs-CZ" altLang="cs-CZ" sz="2400" dirty="0" smtClean="0"/>
              <a:t> </a:t>
            </a:r>
            <a:r>
              <a:rPr lang="cs-CZ" altLang="cs-CZ" sz="2400" dirty="0" err="1" smtClean="0"/>
              <a:t>behavior</a:t>
            </a:r>
            <a:r>
              <a:rPr lang="cs-CZ" altLang="cs-CZ" sz="2400" dirty="0" smtClean="0"/>
              <a:t>“: </a:t>
            </a:r>
            <a:r>
              <a:rPr lang="cs-CZ" altLang="cs-CZ" sz="1600" dirty="0" smtClean="0"/>
              <a:t>účast na takovém chování, které může mít neblahé důsledky a které současně může přinášet nějaké zisky (</a:t>
            </a:r>
            <a:r>
              <a:rPr lang="cs-CZ" altLang="cs-CZ" sz="1600" dirty="0" err="1" smtClean="0"/>
              <a:t>Gullone</a:t>
            </a:r>
            <a:r>
              <a:rPr lang="cs-CZ" altLang="cs-CZ" sz="1600" dirty="0" smtClean="0"/>
              <a:t> &amp; More, 2000)</a:t>
            </a:r>
          </a:p>
          <a:p>
            <a:pPr lvl="1" eaLnBrk="1" hangingPunct="1">
              <a:lnSpc>
                <a:spcPct val="90000"/>
              </a:lnSpc>
            </a:pPr>
            <a:endParaRPr lang="cs-CZ" altLang="cs-CZ" sz="2400" dirty="0" smtClean="0"/>
          </a:p>
          <a:p>
            <a:pPr eaLnBrk="1" hangingPunct="1">
              <a:lnSpc>
                <a:spcPct val="90000"/>
              </a:lnSpc>
            </a:pPr>
            <a:r>
              <a:rPr lang="cs-CZ" altLang="cs-CZ" sz="2800" dirty="0" smtClean="0"/>
              <a:t>Riziko a újma (EU </a:t>
            </a:r>
            <a:r>
              <a:rPr lang="cs-CZ" altLang="cs-CZ" sz="2800" dirty="0" err="1" smtClean="0"/>
              <a:t>Kids</a:t>
            </a:r>
            <a:r>
              <a:rPr lang="cs-CZ" altLang="cs-CZ" sz="2800" dirty="0" smtClean="0"/>
              <a:t> Online) 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2400" dirty="0" smtClean="0"/>
              <a:t>Co je rizikové?</a:t>
            </a:r>
          </a:p>
          <a:p>
            <a:pPr eaLnBrk="1" hangingPunct="1">
              <a:lnSpc>
                <a:spcPct val="90000"/>
              </a:lnSpc>
            </a:pPr>
            <a:endParaRPr lang="cs-CZ" altLang="cs-CZ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1258888" y="188640"/>
            <a:ext cx="7313612" cy="1143000"/>
          </a:xfrm>
        </p:spPr>
        <p:txBody>
          <a:bodyPr/>
          <a:lstStyle/>
          <a:p>
            <a:r>
              <a:rPr lang="cs-CZ" dirty="0"/>
              <a:t>Riziko x újma</a:t>
            </a:r>
          </a:p>
        </p:txBody>
      </p:sp>
      <p:pic>
        <p:nvPicPr>
          <p:cNvPr id="9523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5623" y="1544637"/>
            <a:ext cx="8453437" cy="4778375"/>
          </a:xfrm>
          <a:noFill/>
          <a:ln/>
        </p:spPr>
      </p:pic>
      <p:sp>
        <p:nvSpPr>
          <p:cNvPr id="95236" name="Text Box 4"/>
          <p:cNvSpPr txBox="1">
            <a:spLocks noChangeArrowheads="1"/>
          </p:cNvSpPr>
          <p:nvPr/>
        </p:nvSpPr>
        <p:spPr bwMode="auto">
          <a:xfrm>
            <a:off x="322263" y="6308725"/>
            <a:ext cx="1873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/>
              <a:t>EUKO II</a:t>
            </a:r>
          </a:p>
        </p:txBody>
      </p:sp>
      <p:sp>
        <p:nvSpPr>
          <p:cNvPr id="95237" name="Rectangle 5"/>
          <p:cNvSpPr>
            <a:spLocks noChangeArrowheads="1"/>
          </p:cNvSpPr>
          <p:nvPr/>
        </p:nvSpPr>
        <p:spPr bwMode="auto">
          <a:xfrm>
            <a:off x="4284663" y="3933825"/>
            <a:ext cx="4391025" cy="1368425"/>
          </a:xfrm>
          <a:prstGeom prst="rect">
            <a:avLst/>
          </a:prstGeom>
          <a:ln>
            <a:headEnd/>
            <a:tailEnd/>
          </a:ln>
          <a:ex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cs-CZ" sz="2400"/>
              <a:t>Setkání s možným rizikem ještě</a:t>
            </a:r>
          </a:p>
          <a:p>
            <a:pPr algn="ctr"/>
            <a:r>
              <a:rPr lang="cs-CZ" sz="2400"/>
              <a:t> neznamená faktickou újmu</a:t>
            </a:r>
          </a:p>
        </p:txBody>
      </p:sp>
    </p:spTree>
    <p:extLst>
      <p:ext uri="{BB962C8B-B14F-4D97-AF65-F5344CB8AC3E}">
        <p14:creationId xmlns:p14="http://schemas.microsoft.com/office/powerpoint/2010/main" val="2691309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52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52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5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Klasifikace rizik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Je jich mnoho, skoro vždy něco někam nepasuje</a:t>
            </a:r>
          </a:p>
          <a:p>
            <a:r>
              <a:rPr lang="cs-CZ" dirty="0" smtClean="0"/>
              <a:t>Rychlý vývoj internetu i zařízení, prostřednictvím jichž se k němu připojujeme</a:t>
            </a:r>
            <a:endParaRPr lang="cs-CZ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4653136"/>
            <a:ext cx="2419350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59832" y="4371604"/>
            <a:ext cx="3024336" cy="2163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72568" y="4581905"/>
            <a:ext cx="2519912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67083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cs-CZ" altLang="cs-CZ" sz="3200" dirty="0" smtClean="0"/>
              <a:t>EUKO II </a:t>
            </a:r>
            <a:r>
              <a:rPr lang="cs-CZ" altLang="cs-CZ" sz="2000" dirty="0" smtClean="0"/>
              <a:t>(</a:t>
            </a:r>
            <a:r>
              <a:rPr lang="cs-CZ" altLang="cs-CZ" sz="2000" dirty="0" smtClean="0">
                <a:hlinkClick r:id="rId2"/>
              </a:rPr>
              <a:t>http://www.lse.ac.uk/</a:t>
            </a:r>
            <a:r>
              <a:rPr lang="cs-CZ" altLang="cs-CZ" sz="2000" dirty="0" err="1" smtClean="0">
                <a:hlinkClick r:id="rId2"/>
              </a:rPr>
              <a:t>media@lse</a:t>
            </a:r>
            <a:r>
              <a:rPr lang="cs-CZ" altLang="cs-CZ" sz="2000" dirty="0" smtClean="0">
                <a:hlinkClick r:id="rId2"/>
              </a:rPr>
              <a:t>/</a:t>
            </a:r>
            <a:r>
              <a:rPr lang="cs-CZ" altLang="cs-CZ" sz="2000" dirty="0" err="1" smtClean="0">
                <a:hlinkClick r:id="rId2"/>
              </a:rPr>
              <a:t>research</a:t>
            </a:r>
            <a:r>
              <a:rPr lang="cs-CZ" altLang="cs-CZ" sz="2000" dirty="0" smtClean="0">
                <a:hlinkClick r:id="rId2"/>
              </a:rPr>
              <a:t>/</a:t>
            </a:r>
            <a:r>
              <a:rPr lang="cs-CZ" altLang="cs-CZ" sz="2000" dirty="0" err="1" smtClean="0">
                <a:hlinkClick r:id="rId2"/>
              </a:rPr>
              <a:t>EUKidsOnline</a:t>
            </a:r>
            <a:r>
              <a:rPr lang="cs-CZ" altLang="cs-CZ" sz="2000" dirty="0" smtClean="0">
                <a:hlinkClick r:id="rId2"/>
              </a:rPr>
              <a:t>/Home.aspx</a:t>
            </a:r>
            <a:r>
              <a:rPr lang="cs-CZ" altLang="cs-CZ" sz="2000" dirty="0" smtClean="0"/>
              <a:t>)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sz="2800" dirty="0" smtClean="0"/>
              <a:t>Cíl: vytvořit výzkum zaměřený na děti a kontext, srovnatelný napříč státy, zabývající se zkušenostmi dětí s online riziky</a:t>
            </a:r>
          </a:p>
          <a:p>
            <a:pPr eaLnBrk="1" hangingPunct="1"/>
            <a:r>
              <a:rPr lang="cs-CZ" altLang="cs-CZ" sz="2800" dirty="0" err="1" smtClean="0"/>
              <a:t>ftf</a:t>
            </a:r>
            <a:r>
              <a:rPr lang="cs-CZ" altLang="cs-CZ" sz="2800" dirty="0" smtClean="0"/>
              <a:t> šetření dětí (9-16 let) používajících internet a jejich rodičů ve 25 zemích</a:t>
            </a:r>
          </a:p>
          <a:p>
            <a:pPr eaLnBrk="1" hangingPunct="1"/>
            <a:r>
              <a:rPr lang="cs-CZ" altLang="cs-CZ" sz="2800" dirty="0" smtClean="0"/>
              <a:t>25 142 dětí plus jejich rodiče, 2010</a:t>
            </a:r>
          </a:p>
          <a:p>
            <a:pPr eaLnBrk="1" hangingPunct="1"/>
            <a:endParaRPr lang="cs-CZ" alt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Nadpis 1"/>
          <p:cNvSpPr>
            <a:spLocks noGrp="1"/>
          </p:cNvSpPr>
          <p:nvPr>
            <p:ph type="title"/>
          </p:nvPr>
        </p:nvSpPr>
        <p:spPr>
          <a:xfrm>
            <a:off x="684213" y="260648"/>
            <a:ext cx="7786687" cy="768449"/>
          </a:xfrm>
        </p:spPr>
        <p:txBody>
          <a:bodyPr/>
          <a:lstStyle/>
          <a:p>
            <a:r>
              <a:rPr lang="cs-CZ" altLang="cs-CZ" sz="3200" dirty="0" smtClean="0"/>
              <a:t>Implicitní provázanost rizik a příležitostí</a:t>
            </a:r>
          </a:p>
        </p:txBody>
      </p:sp>
      <p:pic>
        <p:nvPicPr>
          <p:cNvPr id="8195" name="Picture 2"/>
          <p:cNvPicPr>
            <a:picLocks noGrp="1" noChangeAspect="1" noChangeArrowheads="1"/>
          </p:cNvPicPr>
          <p:nvPr>
            <p:ph type="tbl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750" y="969963"/>
            <a:ext cx="7993063" cy="5557837"/>
          </a:xfrm>
          <a:noFill/>
        </p:spPr>
      </p:pic>
      <p:sp>
        <p:nvSpPr>
          <p:cNvPr id="8196" name="TextovéPole 3"/>
          <p:cNvSpPr txBox="1">
            <a:spLocks noChangeArrowheads="1"/>
          </p:cNvSpPr>
          <p:nvPr/>
        </p:nvSpPr>
        <p:spPr bwMode="auto">
          <a:xfrm>
            <a:off x="179388" y="6496050"/>
            <a:ext cx="87137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cs-CZ" sz="1800" i="1" dirty="0" smtClean="0"/>
              <a:t>Risks </a:t>
            </a:r>
            <a:r>
              <a:rPr lang="en-GB" altLang="cs-CZ" sz="1800" i="1" dirty="0"/>
              <a:t>and safety on the internet: The perspective of European children</a:t>
            </a:r>
            <a:r>
              <a:rPr lang="cs-CZ" altLang="cs-CZ" sz="1800" dirty="0"/>
              <a:t> (2011)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altLang="cs-CZ" smtClean="0"/>
          </a:p>
        </p:txBody>
      </p:sp>
      <p:pic>
        <p:nvPicPr>
          <p:cNvPr id="921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975" y="-33338"/>
            <a:ext cx="9402763" cy="634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bdélník 1"/>
          <p:cNvSpPr/>
          <p:nvPr/>
        </p:nvSpPr>
        <p:spPr>
          <a:xfrm>
            <a:off x="2771800" y="2960948"/>
            <a:ext cx="3672408" cy="162018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altLang="cs-CZ" sz="2000" dirty="0" smtClean="0"/>
              <a:t>Internetová populace </a:t>
            </a:r>
            <a:endParaRPr lang="cs-CZ" altLang="cs-CZ" sz="2000" dirty="0" smtClean="0"/>
          </a:p>
          <a:p>
            <a:pPr algn="ctr"/>
            <a:r>
              <a:rPr lang="cs-CZ" altLang="cs-CZ" sz="2000" dirty="0" smtClean="0"/>
              <a:t>(EUKO i další výzkumy) </a:t>
            </a:r>
          </a:p>
          <a:p>
            <a:pPr algn="ctr"/>
            <a:r>
              <a:rPr lang="cs-CZ" altLang="cs-CZ" sz="2000" dirty="0" smtClean="0"/>
              <a:t>neznamená </a:t>
            </a:r>
            <a:r>
              <a:rPr lang="cs-CZ" altLang="cs-CZ" sz="2000" dirty="0" smtClean="0"/>
              <a:t>obecnou populaci</a:t>
            </a:r>
            <a:r>
              <a:rPr lang="cs-CZ" altLang="cs-CZ" sz="2000" dirty="0" smtClean="0"/>
              <a:t>!</a:t>
            </a:r>
            <a:endParaRPr lang="cs-CZ" altLang="cs-CZ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Riziko, újma a …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123728" y="1600200"/>
            <a:ext cx="6563072" cy="4876800"/>
          </a:xfrm>
        </p:spPr>
        <p:txBody>
          <a:bodyPr/>
          <a:lstStyle/>
          <a:p>
            <a:r>
              <a:rPr lang="cs-CZ" dirty="0" smtClean="0"/>
              <a:t>Co nás na rizicích zajímá?</a:t>
            </a:r>
          </a:p>
          <a:p>
            <a:endParaRPr lang="cs-CZ" dirty="0"/>
          </a:p>
          <a:p>
            <a:pPr lvl="1"/>
            <a:r>
              <a:rPr lang="cs-CZ" dirty="0" smtClean="0"/>
              <a:t>Ti, kteří se s nimi setkávají x ti, kteří </a:t>
            </a:r>
            <a:r>
              <a:rPr lang="cs-CZ" dirty="0" smtClean="0"/>
              <a:t>ne</a:t>
            </a:r>
          </a:p>
          <a:p>
            <a:pPr lvl="1"/>
            <a:endParaRPr lang="cs-CZ" dirty="0"/>
          </a:p>
          <a:p>
            <a:pPr lvl="1"/>
            <a:endParaRPr lang="cs-CZ" dirty="0" smtClean="0"/>
          </a:p>
          <a:p>
            <a:pPr lvl="1"/>
            <a:r>
              <a:rPr lang="cs-CZ" dirty="0" smtClean="0"/>
              <a:t>Ti, kteří po setkání s rizikem zažívají újmu x ti, kteří </a:t>
            </a:r>
            <a:r>
              <a:rPr lang="cs-CZ" dirty="0" smtClean="0"/>
              <a:t>ne</a:t>
            </a:r>
          </a:p>
          <a:p>
            <a:pPr lvl="1"/>
            <a:endParaRPr lang="cs-CZ" dirty="0"/>
          </a:p>
          <a:p>
            <a:pPr lvl="1"/>
            <a:r>
              <a:rPr lang="cs-CZ" dirty="0" smtClean="0"/>
              <a:t>K </a:t>
            </a:r>
            <a:r>
              <a:rPr lang="cs-CZ" dirty="0" smtClean="0"/>
              <a:t>čemu setkání s rizikem (a újmou) vede?</a:t>
            </a:r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6648" y="2492896"/>
            <a:ext cx="1944216" cy="93610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dirty="0" smtClean="0"/>
              <a:t>Predispozice</a:t>
            </a:r>
          </a:p>
          <a:p>
            <a:r>
              <a:rPr lang="cs-CZ" dirty="0" smtClean="0"/>
              <a:t>- Osobnostní </a:t>
            </a:r>
          </a:p>
          <a:p>
            <a:r>
              <a:rPr lang="cs-CZ" dirty="0" smtClean="0"/>
              <a:t>- Situační</a:t>
            </a:r>
          </a:p>
        </p:txBody>
      </p:sp>
      <p:sp>
        <p:nvSpPr>
          <p:cNvPr id="5" name="Obdélník 4"/>
          <p:cNvSpPr/>
          <p:nvPr/>
        </p:nvSpPr>
        <p:spPr>
          <a:xfrm>
            <a:off x="6648" y="3573016"/>
            <a:ext cx="1944216" cy="864096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dirty="0" err="1" smtClean="0"/>
              <a:t>Resilience</a:t>
            </a:r>
            <a:endParaRPr lang="cs-CZ" dirty="0" smtClean="0"/>
          </a:p>
          <a:p>
            <a:r>
              <a:rPr lang="cs-CZ" dirty="0" err="1" smtClean="0"/>
              <a:t>Coping</a:t>
            </a:r>
            <a:endParaRPr lang="cs-CZ" dirty="0" smtClean="0"/>
          </a:p>
        </p:txBody>
      </p:sp>
      <p:sp>
        <p:nvSpPr>
          <p:cNvPr id="6" name="Obdélník 5"/>
          <p:cNvSpPr/>
          <p:nvPr/>
        </p:nvSpPr>
        <p:spPr>
          <a:xfrm>
            <a:off x="6648" y="4581128"/>
            <a:ext cx="1944216" cy="57606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dirty="0" smtClean="0"/>
              <a:t>Dopady</a:t>
            </a:r>
          </a:p>
        </p:txBody>
      </p:sp>
    </p:spTree>
    <p:extLst>
      <p:ext uri="{BB962C8B-B14F-4D97-AF65-F5344CB8AC3E}">
        <p14:creationId xmlns:p14="http://schemas.microsoft.com/office/powerpoint/2010/main" val="2557461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59" y="188913"/>
            <a:ext cx="8086353" cy="935831"/>
          </a:xfrm>
        </p:spPr>
        <p:txBody>
          <a:bodyPr/>
          <a:lstStyle/>
          <a:p>
            <a:pPr eaLnBrk="1" hangingPunct="1"/>
            <a:r>
              <a:rPr lang="cs-CZ" altLang="cs-CZ" sz="3200" dirty="0" smtClean="0"/>
              <a:t>Jaké faktory ovlivňují výskyt online rizik?</a:t>
            </a:r>
          </a:p>
        </p:txBody>
      </p:sp>
      <p:pic>
        <p:nvPicPr>
          <p:cNvPr id="1229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238325"/>
            <a:ext cx="7080250" cy="4859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TextovéPole 5"/>
          <p:cNvSpPr txBox="1">
            <a:spLocks noChangeArrowheads="1"/>
          </p:cNvSpPr>
          <p:nvPr/>
        </p:nvSpPr>
        <p:spPr bwMode="auto">
          <a:xfrm>
            <a:off x="179388" y="6311900"/>
            <a:ext cx="87137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/>
              <a:t>Zdroj: </a:t>
            </a:r>
            <a:r>
              <a:rPr lang="en-GB" altLang="cs-CZ" sz="1800" i="1"/>
              <a:t>Risks and safety on the internet: The perspective of European children</a:t>
            </a:r>
            <a:r>
              <a:rPr lang="cs-CZ" altLang="cs-CZ" sz="1800"/>
              <a:t> (2011)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260350"/>
            <a:ext cx="8388424" cy="920750"/>
          </a:xfrm>
        </p:spPr>
        <p:txBody>
          <a:bodyPr/>
          <a:lstStyle/>
          <a:p>
            <a:pPr eaLnBrk="1" hangingPunct="1"/>
            <a:r>
              <a:rPr lang="cs-CZ" altLang="cs-CZ" sz="3200" dirty="0" smtClean="0"/>
              <a:t>Vztah mezi online riziky a používáním internetu</a:t>
            </a:r>
          </a:p>
        </p:txBody>
      </p:sp>
      <p:sp>
        <p:nvSpPr>
          <p:cNvPr id="16387" name="Text Box 4"/>
          <p:cNvSpPr txBox="1">
            <a:spLocks noChangeArrowheads="1"/>
          </p:cNvSpPr>
          <p:nvPr/>
        </p:nvSpPr>
        <p:spPr bwMode="auto">
          <a:xfrm>
            <a:off x="468313" y="5949950"/>
            <a:ext cx="15113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1800">
                <a:cs typeface="Arial" charset="0"/>
              </a:rPr>
              <a:t>112</a:t>
            </a:r>
          </a:p>
        </p:txBody>
      </p:sp>
      <p:pic>
        <p:nvPicPr>
          <p:cNvPr id="1638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81100"/>
            <a:ext cx="4695825" cy="522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227138"/>
            <a:ext cx="4695825" cy="526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TextovéPole 8"/>
          <p:cNvSpPr txBox="1">
            <a:spLocks noChangeArrowheads="1"/>
          </p:cNvSpPr>
          <p:nvPr/>
        </p:nvSpPr>
        <p:spPr bwMode="auto">
          <a:xfrm>
            <a:off x="179388" y="6410325"/>
            <a:ext cx="87137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cs-CZ" sz="1800" i="1" dirty="0" smtClean="0"/>
              <a:t>Risks </a:t>
            </a:r>
            <a:r>
              <a:rPr lang="en-GB" altLang="cs-CZ" sz="1800" i="1" dirty="0"/>
              <a:t>and safety on the internet: The perspective of European children</a:t>
            </a:r>
            <a:r>
              <a:rPr lang="cs-CZ" altLang="cs-CZ" sz="1800" dirty="0"/>
              <a:t> (2011)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Internetové problémy nejsou nové problémy</a:t>
            </a:r>
            <a:endParaRPr lang="cs-CZ" dirty="0"/>
          </a:p>
        </p:txBody>
      </p:sp>
      <p:pic>
        <p:nvPicPr>
          <p:cNvPr id="4" name="Zástupný symbol pro obsah 3" descr="Výřez obrazovky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4030249"/>
            <a:ext cx="1667108" cy="2610214"/>
          </a:xfr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52" y="2420888"/>
            <a:ext cx="3200400" cy="421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397593"/>
            <a:ext cx="3304803" cy="2046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0350" y="3079947"/>
            <a:ext cx="3160266" cy="3643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2225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Internetové problémy nejsou nové problémy</a:t>
            </a:r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780928"/>
            <a:ext cx="2525596" cy="3577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Obrázek 2" descr="Výřez obrazovky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1700808"/>
            <a:ext cx="2904138" cy="4135550"/>
          </a:xfrm>
          <a:prstGeom prst="rect">
            <a:avLst/>
          </a:prstGeom>
        </p:spPr>
      </p:pic>
      <p:pic>
        <p:nvPicPr>
          <p:cNvPr id="5" name="Obrázek 4" descr="Výřez obrazovky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3414086"/>
            <a:ext cx="2473356" cy="3443914"/>
          </a:xfrm>
          <a:prstGeom prst="rect">
            <a:avLst/>
          </a:prstGeom>
        </p:spPr>
      </p:pic>
      <p:pic>
        <p:nvPicPr>
          <p:cNvPr id="2053" name="Picture 5" descr="Výsledek obrázku pro online stranger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064436"/>
            <a:ext cx="2476500" cy="2333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0684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Literatura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557338"/>
            <a:ext cx="8424862" cy="482399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altLang="cs-CZ" sz="1400" dirty="0" smtClean="0"/>
              <a:t>Douglas, M., &amp; </a:t>
            </a:r>
            <a:r>
              <a:rPr lang="en-US" altLang="cs-CZ" sz="1400" dirty="0" err="1" smtClean="0"/>
              <a:t>Wildavsky</a:t>
            </a:r>
            <a:r>
              <a:rPr lang="en-US" altLang="cs-CZ" sz="1400" dirty="0" smtClean="0"/>
              <a:t>. A. (1982). Risk and culture. Berkeley: University of California Press.</a:t>
            </a:r>
            <a:endParaRPr lang="cs-CZ" altLang="cs-CZ" sz="1400" dirty="0" smtClean="0"/>
          </a:p>
          <a:p>
            <a:pPr eaLnBrk="1" hangingPunct="1">
              <a:lnSpc>
                <a:spcPct val="80000"/>
              </a:lnSpc>
            </a:pPr>
            <a:r>
              <a:rPr lang="cs-CZ" altLang="cs-CZ" sz="1400" dirty="0" err="1" smtClean="0"/>
              <a:t>Guan</a:t>
            </a:r>
            <a:r>
              <a:rPr lang="cs-CZ" altLang="cs-CZ" sz="1400" dirty="0" smtClean="0"/>
              <a:t>, S.A. </a:t>
            </a:r>
            <a:r>
              <a:rPr lang="en-US" altLang="cs-CZ" sz="1400" dirty="0" smtClean="0">
                <a:cs typeface="Arial" charset="0"/>
              </a:rPr>
              <a:t>&amp;</a:t>
            </a:r>
            <a:r>
              <a:rPr lang="cs-CZ" altLang="cs-CZ" sz="1400" dirty="0" smtClean="0">
                <a:cs typeface="Arial" charset="0"/>
              </a:rPr>
              <a:t> </a:t>
            </a:r>
            <a:r>
              <a:rPr lang="cs-CZ" altLang="cs-CZ" sz="1400" dirty="0" err="1" smtClean="0">
                <a:cs typeface="Arial" charset="0"/>
              </a:rPr>
              <a:t>Subrahmanyam</a:t>
            </a:r>
            <a:r>
              <a:rPr lang="cs-CZ" altLang="cs-CZ" sz="1400" dirty="0" smtClean="0">
                <a:cs typeface="Arial" charset="0"/>
              </a:rPr>
              <a:t>, K. (2009) </a:t>
            </a:r>
            <a:r>
              <a:rPr lang="cs-CZ" altLang="cs-CZ" sz="1400" dirty="0" err="1" smtClean="0"/>
              <a:t>Youth</a:t>
            </a:r>
            <a:r>
              <a:rPr lang="cs-CZ" altLang="cs-CZ" sz="1400" dirty="0" smtClean="0"/>
              <a:t> Internet use: </a:t>
            </a:r>
            <a:r>
              <a:rPr lang="cs-CZ" altLang="cs-CZ" sz="1400" dirty="0" err="1" smtClean="0"/>
              <a:t>risks</a:t>
            </a:r>
            <a:r>
              <a:rPr lang="cs-CZ" altLang="cs-CZ" sz="1400" dirty="0" smtClean="0"/>
              <a:t> and </a:t>
            </a:r>
            <a:r>
              <a:rPr lang="cs-CZ" altLang="cs-CZ" sz="1400" dirty="0" err="1" smtClean="0"/>
              <a:t>opportunities</a:t>
            </a:r>
            <a:r>
              <a:rPr lang="cs-CZ" altLang="cs-CZ" sz="1400" dirty="0" smtClean="0"/>
              <a:t>. </a:t>
            </a:r>
            <a:r>
              <a:rPr lang="cs-CZ" altLang="cs-CZ" sz="1400" i="1" dirty="0" err="1" smtClean="0"/>
              <a:t>Current</a:t>
            </a:r>
            <a:r>
              <a:rPr lang="cs-CZ" altLang="cs-CZ" sz="1400" i="1" dirty="0" smtClean="0"/>
              <a:t> </a:t>
            </a:r>
            <a:r>
              <a:rPr lang="cs-CZ" altLang="cs-CZ" sz="1400" i="1" dirty="0" err="1" smtClean="0"/>
              <a:t>Opinion</a:t>
            </a:r>
            <a:r>
              <a:rPr lang="cs-CZ" altLang="cs-CZ" sz="1400" i="1" dirty="0" smtClean="0"/>
              <a:t> in Psychiatry, 22</a:t>
            </a:r>
            <a:r>
              <a:rPr lang="cs-CZ" altLang="cs-CZ" sz="1400" dirty="0" smtClean="0"/>
              <a:t>, 351–356.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400" dirty="0" err="1" smtClean="0"/>
              <a:t>Hasebrink</a:t>
            </a:r>
            <a:r>
              <a:rPr lang="cs-CZ" altLang="cs-CZ" sz="1400" dirty="0" smtClean="0"/>
              <a:t>, U., </a:t>
            </a:r>
            <a:r>
              <a:rPr lang="cs-CZ" altLang="cs-CZ" sz="1400" dirty="0" err="1" smtClean="0"/>
              <a:t>Görzig</a:t>
            </a:r>
            <a:r>
              <a:rPr lang="cs-CZ" altLang="cs-CZ" sz="1400" dirty="0" smtClean="0"/>
              <a:t>, A., </a:t>
            </a:r>
            <a:r>
              <a:rPr lang="cs-CZ" altLang="cs-CZ" sz="1400" dirty="0" err="1" smtClean="0"/>
              <a:t>Haddon</a:t>
            </a:r>
            <a:r>
              <a:rPr lang="cs-CZ" altLang="cs-CZ" sz="1400" dirty="0" smtClean="0"/>
              <a:t>, L., Kalmus, V. and </a:t>
            </a:r>
            <a:r>
              <a:rPr lang="cs-CZ" altLang="cs-CZ" sz="1400" dirty="0" err="1" smtClean="0"/>
              <a:t>Livingstone</a:t>
            </a:r>
            <a:r>
              <a:rPr lang="cs-CZ" altLang="cs-CZ" sz="1400" dirty="0" smtClean="0"/>
              <a:t>, S. (2011) </a:t>
            </a:r>
            <a:r>
              <a:rPr lang="cs-CZ" altLang="cs-CZ" sz="1400" i="1" dirty="0" err="1" smtClean="0"/>
              <a:t>Patterns</a:t>
            </a:r>
            <a:r>
              <a:rPr lang="cs-CZ" altLang="cs-CZ" sz="1400" i="1" dirty="0" smtClean="0"/>
              <a:t> </a:t>
            </a:r>
            <a:r>
              <a:rPr lang="cs-CZ" altLang="cs-CZ" sz="1400" i="1" dirty="0" err="1" smtClean="0"/>
              <a:t>of</a:t>
            </a:r>
            <a:r>
              <a:rPr lang="cs-CZ" altLang="cs-CZ" sz="1400" i="1" dirty="0" smtClean="0"/>
              <a:t> risk and </a:t>
            </a:r>
            <a:r>
              <a:rPr lang="cs-CZ" altLang="cs-CZ" sz="1400" i="1" dirty="0" err="1" smtClean="0"/>
              <a:t>safety</a:t>
            </a:r>
            <a:r>
              <a:rPr lang="cs-CZ" altLang="cs-CZ" sz="1400" i="1" dirty="0" smtClean="0"/>
              <a:t> online. In-</a:t>
            </a:r>
            <a:r>
              <a:rPr lang="cs-CZ" altLang="cs-CZ" sz="1400" i="1" dirty="0" err="1" smtClean="0"/>
              <a:t>depth</a:t>
            </a:r>
            <a:r>
              <a:rPr lang="cs-CZ" altLang="cs-CZ" sz="1400" i="1" dirty="0" smtClean="0"/>
              <a:t> </a:t>
            </a:r>
            <a:r>
              <a:rPr lang="cs-CZ" altLang="cs-CZ" sz="1400" i="1" dirty="0" err="1" smtClean="0"/>
              <a:t>analyses</a:t>
            </a:r>
            <a:r>
              <a:rPr lang="cs-CZ" altLang="cs-CZ" sz="1400" i="1" dirty="0" smtClean="0"/>
              <a:t> </a:t>
            </a:r>
            <a:r>
              <a:rPr lang="cs-CZ" altLang="cs-CZ" sz="1400" i="1" dirty="0" err="1" smtClean="0"/>
              <a:t>from</a:t>
            </a:r>
            <a:r>
              <a:rPr lang="cs-CZ" altLang="cs-CZ" sz="1400" i="1" dirty="0" smtClean="0"/>
              <a:t> </a:t>
            </a:r>
            <a:r>
              <a:rPr lang="cs-CZ" altLang="cs-CZ" sz="1400" i="1" dirty="0" err="1" smtClean="0"/>
              <a:t>the</a:t>
            </a:r>
            <a:r>
              <a:rPr lang="cs-CZ" altLang="cs-CZ" sz="1400" i="1" dirty="0" smtClean="0"/>
              <a:t> EU </a:t>
            </a:r>
            <a:r>
              <a:rPr lang="cs-CZ" altLang="cs-CZ" sz="1400" i="1" dirty="0" err="1" smtClean="0"/>
              <a:t>Kids</a:t>
            </a:r>
            <a:r>
              <a:rPr lang="cs-CZ" altLang="cs-CZ" sz="1400" i="1" dirty="0" smtClean="0"/>
              <a:t> Online </a:t>
            </a:r>
            <a:r>
              <a:rPr lang="cs-CZ" altLang="cs-CZ" sz="1400" i="1" dirty="0" err="1" smtClean="0"/>
              <a:t>survey</a:t>
            </a:r>
            <a:r>
              <a:rPr lang="cs-CZ" altLang="cs-CZ" sz="1400" i="1" dirty="0" smtClean="0"/>
              <a:t> </a:t>
            </a:r>
            <a:r>
              <a:rPr lang="cs-CZ" altLang="cs-CZ" sz="1400" i="1" dirty="0" err="1" smtClean="0"/>
              <a:t>of</a:t>
            </a:r>
            <a:r>
              <a:rPr lang="cs-CZ" altLang="cs-CZ" sz="1400" i="1" dirty="0" smtClean="0"/>
              <a:t> 9-16 </a:t>
            </a:r>
            <a:r>
              <a:rPr lang="cs-CZ" altLang="cs-CZ" sz="1400" i="1" dirty="0" err="1" smtClean="0"/>
              <a:t>year</a:t>
            </a:r>
            <a:r>
              <a:rPr lang="cs-CZ" altLang="cs-CZ" sz="1400" i="1" dirty="0" smtClean="0"/>
              <a:t> </a:t>
            </a:r>
            <a:r>
              <a:rPr lang="cs-CZ" altLang="cs-CZ" sz="1400" i="1" dirty="0" err="1" smtClean="0"/>
              <a:t>olds</a:t>
            </a:r>
            <a:r>
              <a:rPr lang="cs-CZ" altLang="cs-CZ" sz="1400" i="1" dirty="0" smtClean="0"/>
              <a:t> and </a:t>
            </a:r>
            <a:r>
              <a:rPr lang="cs-CZ" altLang="cs-CZ" sz="1400" i="1" dirty="0" err="1" smtClean="0"/>
              <a:t>their</a:t>
            </a:r>
            <a:r>
              <a:rPr lang="cs-CZ" altLang="cs-CZ" sz="1400" i="1" dirty="0" smtClean="0"/>
              <a:t> </a:t>
            </a:r>
            <a:r>
              <a:rPr lang="cs-CZ" altLang="cs-CZ" sz="1400" i="1" dirty="0" err="1" smtClean="0"/>
              <a:t>parents</a:t>
            </a:r>
            <a:r>
              <a:rPr lang="cs-CZ" altLang="cs-CZ" sz="1400" i="1" dirty="0" smtClean="0"/>
              <a:t> in 25 </a:t>
            </a:r>
            <a:r>
              <a:rPr lang="cs-CZ" altLang="cs-CZ" sz="1400" i="1" dirty="0" err="1" smtClean="0"/>
              <a:t>countries</a:t>
            </a:r>
            <a:r>
              <a:rPr lang="cs-CZ" altLang="cs-CZ" sz="1400" i="1" dirty="0" smtClean="0"/>
              <a:t>. </a:t>
            </a:r>
            <a:r>
              <a:rPr lang="cs-CZ" altLang="cs-CZ" sz="1400" dirty="0" smtClean="0"/>
              <a:t>LSE, London: EU </a:t>
            </a:r>
            <a:r>
              <a:rPr lang="cs-CZ" altLang="cs-CZ" sz="1400" dirty="0" err="1" smtClean="0"/>
              <a:t>Kids</a:t>
            </a:r>
            <a:r>
              <a:rPr lang="cs-CZ" altLang="cs-CZ" sz="1400" dirty="0" smtClean="0"/>
              <a:t> Online.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400" dirty="0" err="1" smtClean="0"/>
              <a:t>Hasebrink</a:t>
            </a:r>
            <a:r>
              <a:rPr lang="cs-CZ" altLang="cs-CZ" sz="1400" dirty="0" smtClean="0"/>
              <a:t>, U., </a:t>
            </a:r>
            <a:r>
              <a:rPr lang="cs-CZ" altLang="cs-CZ" sz="1400" dirty="0" err="1" smtClean="0"/>
              <a:t>Livingstone</a:t>
            </a:r>
            <a:r>
              <a:rPr lang="cs-CZ" altLang="cs-CZ" sz="1400" dirty="0" smtClean="0"/>
              <a:t>, S., </a:t>
            </a:r>
            <a:r>
              <a:rPr lang="cs-CZ" altLang="cs-CZ" sz="1400" dirty="0" err="1" smtClean="0"/>
              <a:t>Haddon</a:t>
            </a:r>
            <a:r>
              <a:rPr lang="cs-CZ" altLang="cs-CZ" sz="1400" dirty="0" smtClean="0"/>
              <a:t>, L. (2008) </a:t>
            </a:r>
            <a:r>
              <a:rPr lang="cs-CZ" altLang="cs-CZ" sz="1400" i="1" dirty="0" err="1" smtClean="0"/>
              <a:t>Comparing</a:t>
            </a:r>
            <a:r>
              <a:rPr lang="cs-CZ" altLang="cs-CZ" sz="1400" i="1" dirty="0" smtClean="0"/>
              <a:t> </a:t>
            </a:r>
            <a:r>
              <a:rPr lang="cs-CZ" altLang="cs-CZ" sz="1400" i="1" dirty="0" err="1" smtClean="0"/>
              <a:t>children’s</a:t>
            </a:r>
            <a:r>
              <a:rPr lang="cs-CZ" altLang="cs-CZ" sz="1400" i="1" dirty="0" smtClean="0"/>
              <a:t> online </a:t>
            </a:r>
            <a:r>
              <a:rPr lang="cs-CZ" altLang="cs-CZ" sz="1400" i="1" dirty="0" err="1" smtClean="0"/>
              <a:t>opportunities</a:t>
            </a:r>
            <a:r>
              <a:rPr lang="cs-CZ" altLang="cs-CZ" sz="1400" i="1" dirty="0" smtClean="0"/>
              <a:t> and </a:t>
            </a:r>
            <a:r>
              <a:rPr lang="cs-CZ" altLang="cs-CZ" sz="1400" i="1" dirty="0" err="1" smtClean="0"/>
              <a:t>risks</a:t>
            </a:r>
            <a:r>
              <a:rPr lang="cs-CZ" altLang="cs-CZ" sz="1400" i="1" dirty="0" smtClean="0"/>
              <a:t> </a:t>
            </a:r>
            <a:r>
              <a:rPr lang="cs-CZ" altLang="cs-CZ" sz="1400" i="1" dirty="0" err="1" smtClean="0"/>
              <a:t>across</a:t>
            </a:r>
            <a:r>
              <a:rPr lang="cs-CZ" altLang="cs-CZ" sz="1400" i="1" dirty="0" smtClean="0"/>
              <a:t> </a:t>
            </a:r>
            <a:r>
              <a:rPr lang="cs-CZ" altLang="cs-CZ" sz="1400" i="1" dirty="0" err="1" smtClean="0"/>
              <a:t>Europe</a:t>
            </a:r>
            <a:r>
              <a:rPr lang="cs-CZ" altLang="cs-CZ" sz="1400" i="1" dirty="0" smtClean="0"/>
              <a:t>: </a:t>
            </a:r>
            <a:r>
              <a:rPr lang="cs-CZ" altLang="cs-CZ" sz="1400" i="1" dirty="0" err="1" smtClean="0"/>
              <a:t>Cross-national</a:t>
            </a:r>
            <a:r>
              <a:rPr lang="cs-CZ" altLang="cs-CZ" sz="1400" i="1" dirty="0" smtClean="0"/>
              <a:t> </a:t>
            </a:r>
            <a:r>
              <a:rPr lang="cs-CZ" altLang="cs-CZ" sz="1400" i="1" dirty="0" err="1" smtClean="0"/>
              <a:t>comparisons</a:t>
            </a:r>
            <a:r>
              <a:rPr lang="cs-CZ" altLang="cs-CZ" sz="1400" i="1" dirty="0" smtClean="0"/>
              <a:t> </a:t>
            </a:r>
            <a:r>
              <a:rPr lang="cs-CZ" altLang="cs-CZ" sz="1400" i="1" dirty="0" err="1" smtClean="0"/>
              <a:t>for</a:t>
            </a:r>
            <a:r>
              <a:rPr lang="cs-CZ" altLang="cs-CZ" sz="1400" i="1" dirty="0" smtClean="0"/>
              <a:t> EU </a:t>
            </a:r>
            <a:r>
              <a:rPr lang="cs-CZ" altLang="cs-CZ" sz="1400" i="1" dirty="0" err="1" smtClean="0"/>
              <a:t>Kids</a:t>
            </a:r>
            <a:r>
              <a:rPr lang="cs-CZ" altLang="cs-CZ" sz="1400" i="1" dirty="0" smtClean="0"/>
              <a:t> Online</a:t>
            </a:r>
            <a:r>
              <a:rPr lang="cs-CZ" altLang="cs-CZ" sz="1400" dirty="0" smtClean="0"/>
              <a:t>. London: EU </a:t>
            </a:r>
            <a:r>
              <a:rPr lang="cs-CZ" altLang="cs-CZ" sz="1400" dirty="0" err="1" smtClean="0"/>
              <a:t>Kids</a:t>
            </a:r>
            <a:r>
              <a:rPr lang="cs-CZ" altLang="cs-CZ" sz="1400" dirty="0" smtClean="0"/>
              <a:t> Online (</a:t>
            </a:r>
            <a:r>
              <a:rPr lang="cs-CZ" altLang="cs-CZ" sz="1400" dirty="0" err="1" smtClean="0"/>
              <a:t>Deliverable</a:t>
            </a:r>
            <a:r>
              <a:rPr lang="cs-CZ" altLang="cs-CZ" sz="1400" dirty="0" smtClean="0"/>
              <a:t> D3.2).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cs-CZ" sz="1400" dirty="0" smtClean="0"/>
              <a:t>Livingstone</a:t>
            </a:r>
            <a:r>
              <a:rPr lang="cs-CZ" altLang="cs-CZ" sz="1400" dirty="0" smtClean="0"/>
              <a:t>, S. </a:t>
            </a:r>
            <a:r>
              <a:rPr lang="en-US" altLang="cs-CZ" sz="1400" dirty="0" smtClean="0">
                <a:cs typeface="Arial" charset="0"/>
              </a:rPr>
              <a:t>&amp;</a:t>
            </a:r>
            <a:r>
              <a:rPr lang="en-US" altLang="cs-CZ" sz="1400" dirty="0" smtClean="0"/>
              <a:t> Haddon</a:t>
            </a:r>
            <a:r>
              <a:rPr lang="cs-CZ" altLang="cs-CZ" sz="1400" dirty="0" smtClean="0"/>
              <a:t>, L. (2009). </a:t>
            </a:r>
            <a:r>
              <a:rPr lang="cs-CZ" altLang="cs-CZ" sz="1400" i="1" dirty="0" smtClean="0"/>
              <a:t>EU </a:t>
            </a:r>
            <a:r>
              <a:rPr lang="cs-CZ" altLang="cs-CZ" sz="1400" i="1" dirty="0" err="1" smtClean="0"/>
              <a:t>Kids</a:t>
            </a:r>
            <a:r>
              <a:rPr lang="cs-CZ" altLang="cs-CZ" sz="1400" i="1" dirty="0" smtClean="0"/>
              <a:t> Online: </a:t>
            </a:r>
            <a:r>
              <a:rPr lang="cs-CZ" altLang="cs-CZ" sz="1400" i="1" dirty="0" err="1" smtClean="0"/>
              <a:t>Final</a:t>
            </a:r>
            <a:r>
              <a:rPr lang="cs-CZ" altLang="cs-CZ" sz="1400" i="1" dirty="0" smtClean="0"/>
              <a:t> report</a:t>
            </a:r>
            <a:r>
              <a:rPr lang="cs-CZ" altLang="cs-CZ" sz="1400" dirty="0" smtClean="0"/>
              <a:t>. LSE, London: EU </a:t>
            </a:r>
            <a:r>
              <a:rPr lang="cs-CZ" altLang="cs-CZ" sz="1400" dirty="0" err="1" smtClean="0"/>
              <a:t>Kids</a:t>
            </a:r>
            <a:r>
              <a:rPr lang="cs-CZ" altLang="cs-CZ" sz="1400" dirty="0" smtClean="0"/>
              <a:t> Online.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cs-CZ" sz="1400" dirty="0" smtClean="0"/>
              <a:t>Lobe, B., Livingstone, S., </a:t>
            </a:r>
            <a:r>
              <a:rPr lang="en-US" altLang="cs-CZ" sz="1400" dirty="0" err="1" smtClean="0"/>
              <a:t>Ólafsson</a:t>
            </a:r>
            <a:r>
              <a:rPr lang="en-US" altLang="cs-CZ" sz="1400" dirty="0" smtClean="0"/>
              <a:t>, K. and </a:t>
            </a:r>
            <a:r>
              <a:rPr lang="en-US" altLang="cs-CZ" sz="1400" dirty="0" err="1" smtClean="0"/>
              <a:t>Vodeb</a:t>
            </a:r>
            <a:r>
              <a:rPr lang="en-US" altLang="cs-CZ" sz="1400" dirty="0" smtClean="0"/>
              <a:t>, H. (2011) Cross-national comparison of risks and safety on the internet:</a:t>
            </a:r>
            <a:r>
              <a:rPr lang="cs-CZ" altLang="cs-CZ" sz="1400" dirty="0" smtClean="0"/>
              <a:t> </a:t>
            </a:r>
            <a:r>
              <a:rPr lang="en-US" altLang="cs-CZ" sz="1400" dirty="0" smtClean="0"/>
              <a:t>Initial analysis from the EU Kids Online survey of European children, London: EU Kids Online, LSE.</a:t>
            </a:r>
            <a:endParaRPr lang="cs-CZ" altLang="cs-CZ" sz="1400" dirty="0" smtClean="0"/>
          </a:p>
          <a:p>
            <a:pPr eaLnBrk="1" hangingPunct="1">
              <a:lnSpc>
                <a:spcPct val="80000"/>
              </a:lnSpc>
            </a:pPr>
            <a:r>
              <a:rPr lang="en-US" altLang="cs-CZ" sz="1400" dirty="0" smtClean="0"/>
              <a:t>OECD (2011), “The Protection of Children Online:</a:t>
            </a:r>
            <a:r>
              <a:rPr lang="cs-CZ" altLang="cs-CZ" sz="1400" dirty="0" smtClean="0"/>
              <a:t> </a:t>
            </a:r>
            <a:r>
              <a:rPr lang="en-US" altLang="cs-CZ" sz="1400" dirty="0" smtClean="0"/>
              <a:t>Risks Faced by Children Online and Policies to Protect</a:t>
            </a:r>
            <a:r>
              <a:rPr lang="cs-CZ" altLang="cs-CZ" sz="1400" dirty="0" smtClean="0"/>
              <a:t> </a:t>
            </a:r>
            <a:r>
              <a:rPr lang="en-US" altLang="cs-CZ" sz="1400" dirty="0" smtClean="0"/>
              <a:t>Them”, OECD Digital Economy Papers, No. 179, OECD</a:t>
            </a:r>
            <a:r>
              <a:rPr lang="cs-CZ" altLang="cs-CZ" sz="1400" dirty="0" smtClean="0"/>
              <a:t> </a:t>
            </a:r>
            <a:r>
              <a:rPr lang="en-US" altLang="cs-CZ" sz="1400" dirty="0" smtClean="0"/>
              <a:t>Publishing.</a:t>
            </a:r>
            <a:r>
              <a:rPr lang="cs-CZ" altLang="cs-CZ" sz="1400" dirty="0" smtClean="0"/>
              <a:t> </a:t>
            </a:r>
            <a:r>
              <a:rPr lang="en-US" altLang="cs-CZ" sz="1400" dirty="0" smtClean="0">
                <a:hlinkClick r:id="rId2"/>
              </a:rPr>
              <a:t>http://dx.doi.org/10.1787/5kgcjf71pl28-en</a:t>
            </a:r>
            <a:endParaRPr lang="cs-CZ" altLang="cs-CZ" sz="1400" dirty="0" smtClean="0"/>
          </a:p>
          <a:p>
            <a:pPr eaLnBrk="1" hangingPunct="1">
              <a:lnSpc>
                <a:spcPct val="80000"/>
              </a:lnSpc>
            </a:pPr>
            <a:r>
              <a:rPr lang="en-US" sz="1400" dirty="0" err="1"/>
              <a:t>Smahel</a:t>
            </a:r>
            <a:r>
              <a:rPr lang="en-US" sz="1400" dirty="0"/>
              <a:t>, D., Wright, M. F., &amp; </a:t>
            </a:r>
            <a:r>
              <a:rPr lang="en-US" sz="1400" dirty="0" err="1"/>
              <a:t>Cernikova</a:t>
            </a:r>
            <a:r>
              <a:rPr lang="en-US" sz="1400" dirty="0"/>
              <a:t>, M. (2014, in press). Classification of online problematic situations in the context of youths’ development. </a:t>
            </a:r>
            <a:r>
              <a:rPr lang="en-US" sz="1400" i="1" dirty="0"/>
              <a:t>Communications: European Journal of Communication Research.</a:t>
            </a:r>
            <a:endParaRPr lang="cs-CZ" altLang="cs-CZ" sz="1400" dirty="0" smtClean="0"/>
          </a:p>
          <a:p>
            <a:pPr eaLnBrk="1" hangingPunct="1">
              <a:lnSpc>
                <a:spcPct val="80000"/>
              </a:lnSpc>
            </a:pPr>
            <a:r>
              <a:rPr lang="cs-CZ" altLang="cs-CZ" sz="1400" dirty="0" err="1" smtClean="0"/>
              <a:t>Valkenburg</a:t>
            </a:r>
            <a:r>
              <a:rPr lang="cs-CZ" altLang="cs-CZ" sz="1400" dirty="0" smtClean="0"/>
              <a:t>, P.M. </a:t>
            </a:r>
            <a:r>
              <a:rPr lang="en-US" altLang="cs-CZ" sz="1400" dirty="0" smtClean="0">
                <a:cs typeface="Arial" charset="0"/>
              </a:rPr>
              <a:t>&amp;</a:t>
            </a:r>
            <a:r>
              <a:rPr lang="cs-CZ" altLang="cs-CZ" sz="1400" dirty="0" smtClean="0">
                <a:cs typeface="Arial" charset="0"/>
              </a:rPr>
              <a:t> </a:t>
            </a:r>
            <a:r>
              <a:rPr lang="cs-CZ" altLang="cs-CZ" sz="1400" dirty="0" err="1" smtClean="0">
                <a:cs typeface="Arial" charset="0"/>
              </a:rPr>
              <a:t>Soeters</a:t>
            </a:r>
            <a:r>
              <a:rPr lang="cs-CZ" altLang="cs-CZ" sz="1400" dirty="0" smtClean="0">
                <a:cs typeface="Arial" charset="0"/>
              </a:rPr>
              <a:t>, K.E. (2001). </a:t>
            </a:r>
            <a:r>
              <a:rPr lang="cs-CZ" altLang="cs-CZ" sz="1400" dirty="0" err="1" smtClean="0"/>
              <a:t>Children's</a:t>
            </a:r>
            <a:r>
              <a:rPr lang="cs-CZ" altLang="cs-CZ" sz="1400" dirty="0" smtClean="0"/>
              <a:t> Positive and Negative </a:t>
            </a:r>
            <a:r>
              <a:rPr lang="cs-CZ" altLang="cs-CZ" sz="1400" dirty="0" err="1" smtClean="0"/>
              <a:t>Experiences</a:t>
            </a:r>
            <a:r>
              <a:rPr lang="cs-CZ" altLang="cs-CZ" sz="1400" dirty="0" smtClean="0"/>
              <a:t> </a:t>
            </a:r>
            <a:r>
              <a:rPr lang="cs-CZ" altLang="cs-CZ" sz="1400" dirty="0" err="1" smtClean="0"/>
              <a:t>With</a:t>
            </a:r>
            <a:r>
              <a:rPr lang="cs-CZ" altLang="cs-CZ" sz="1400" dirty="0" smtClean="0"/>
              <a:t> </a:t>
            </a:r>
            <a:r>
              <a:rPr lang="cs-CZ" altLang="cs-CZ" sz="1400" dirty="0" err="1" smtClean="0"/>
              <a:t>the</a:t>
            </a:r>
            <a:r>
              <a:rPr lang="cs-CZ" altLang="cs-CZ" sz="1400" dirty="0" smtClean="0"/>
              <a:t> Internet: </a:t>
            </a:r>
            <a:r>
              <a:rPr lang="cs-CZ" altLang="cs-CZ" sz="1400" dirty="0" err="1" smtClean="0"/>
              <a:t>An</a:t>
            </a:r>
            <a:r>
              <a:rPr lang="cs-CZ" altLang="cs-CZ" sz="1400" dirty="0" smtClean="0"/>
              <a:t> </a:t>
            </a:r>
            <a:r>
              <a:rPr lang="cs-CZ" altLang="cs-CZ" sz="1400" dirty="0" err="1" smtClean="0"/>
              <a:t>Exploratory</a:t>
            </a:r>
            <a:r>
              <a:rPr lang="cs-CZ" altLang="cs-CZ" sz="1400" dirty="0" smtClean="0"/>
              <a:t> </a:t>
            </a:r>
            <a:r>
              <a:rPr lang="cs-CZ" altLang="cs-CZ" sz="1400" dirty="0" err="1" smtClean="0"/>
              <a:t>Survey</a:t>
            </a:r>
            <a:r>
              <a:rPr lang="cs-CZ" altLang="cs-CZ" sz="1400" dirty="0" smtClean="0"/>
              <a:t>.</a:t>
            </a:r>
            <a:r>
              <a:rPr lang="cs-CZ" altLang="cs-CZ" sz="1400" b="1" dirty="0" smtClean="0"/>
              <a:t> </a:t>
            </a:r>
            <a:r>
              <a:rPr lang="cs-CZ" altLang="cs-CZ" sz="1400" i="1" dirty="0" err="1" smtClean="0"/>
              <a:t>Communication</a:t>
            </a:r>
            <a:r>
              <a:rPr lang="cs-CZ" altLang="cs-CZ" sz="1400" i="1" dirty="0" smtClean="0"/>
              <a:t> </a:t>
            </a:r>
            <a:r>
              <a:rPr lang="cs-CZ" altLang="cs-CZ" sz="1400" i="1" dirty="0" err="1" smtClean="0"/>
              <a:t>Research</a:t>
            </a:r>
            <a:r>
              <a:rPr lang="cs-CZ" altLang="cs-CZ" sz="1400" i="1" dirty="0" smtClean="0"/>
              <a:t>, 28</a:t>
            </a:r>
            <a:r>
              <a:rPr lang="cs-CZ" altLang="cs-CZ" sz="1400" dirty="0" smtClean="0"/>
              <a:t>, 652-675.</a:t>
            </a:r>
          </a:p>
          <a:p>
            <a:pPr eaLnBrk="1" hangingPunct="1">
              <a:lnSpc>
                <a:spcPct val="80000"/>
              </a:lnSpc>
            </a:pPr>
            <a:endParaRPr lang="cs-CZ" altLang="cs-CZ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O co se můžeme na internetu bát</a:t>
            </a: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dirty="0" smtClean="0"/>
              <a:t>O sebe</a:t>
            </a:r>
          </a:p>
          <a:p>
            <a:pPr eaLnBrk="1" hangingPunct="1"/>
            <a:endParaRPr lang="cs-CZ" altLang="cs-CZ" dirty="0" smtClean="0"/>
          </a:p>
          <a:p>
            <a:pPr eaLnBrk="1" hangingPunct="1"/>
            <a:endParaRPr lang="cs-CZ" altLang="cs-CZ" dirty="0" smtClean="0"/>
          </a:p>
          <a:p>
            <a:pPr eaLnBrk="1" hangingPunct="1"/>
            <a:endParaRPr lang="cs-CZ" altLang="cs-CZ" dirty="0" smtClean="0"/>
          </a:p>
          <a:p>
            <a:pPr eaLnBrk="1" hangingPunct="1"/>
            <a:endParaRPr lang="cs-CZ" altLang="cs-CZ" dirty="0" smtClean="0"/>
          </a:p>
          <a:p>
            <a:pPr eaLnBrk="1" hangingPunct="1"/>
            <a:endParaRPr lang="cs-CZ" altLang="cs-CZ" dirty="0" smtClean="0"/>
          </a:p>
          <a:p>
            <a:pPr eaLnBrk="1" hangingPunct="1"/>
            <a:endParaRPr lang="cs-CZ" altLang="cs-CZ" dirty="0" smtClean="0"/>
          </a:p>
          <a:p>
            <a:pPr eaLnBrk="1" hangingPunct="1"/>
            <a:endParaRPr lang="cs-CZ" altLang="cs-CZ" dirty="0" smtClean="0"/>
          </a:p>
        </p:txBody>
      </p:sp>
      <p:sp>
        <p:nvSpPr>
          <p:cNvPr id="4" name="Zaoblený obdélník 3"/>
          <p:cNvSpPr/>
          <p:nvPr/>
        </p:nvSpPr>
        <p:spPr>
          <a:xfrm>
            <a:off x="2011363" y="2492375"/>
            <a:ext cx="3249612" cy="720725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>
                <a:solidFill>
                  <a:srgbClr val="FFFFFF"/>
                </a:solidFill>
              </a:rPr>
              <a:t>své zdraví, svoji psychickou pohodu</a:t>
            </a:r>
          </a:p>
        </p:txBody>
      </p:sp>
      <p:sp>
        <p:nvSpPr>
          <p:cNvPr id="7" name="Zaoblený obdélník 6"/>
          <p:cNvSpPr/>
          <p:nvPr/>
        </p:nvSpPr>
        <p:spPr>
          <a:xfrm>
            <a:off x="5867400" y="1628775"/>
            <a:ext cx="3025775" cy="4104481"/>
          </a:xfrm>
          <a:prstGeom prst="roundRect">
            <a:avLst/>
          </a:prstGeom>
          <a:solidFill>
            <a:srgbClr val="FFCC99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5750" indent="-285750">
              <a:buFont typeface="Wingdings" pitchFamily="2" charset="2"/>
              <a:buChar char="Ø"/>
              <a:defRPr/>
            </a:pPr>
            <a:endParaRPr lang="cs-CZ" dirty="0">
              <a:solidFill>
                <a:srgbClr val="000000"/>
              </a:solidFill>
            </a:endParaRPr>
          </a:p>
          <a:p>
            <a:pPr marL="285750" indent="-285750">
              <a:buFont typeface="Wingdings" pitchFamily="2" charset="2"/>
              <a:buChar char="Ø"/>
              <a:defRPr/>
            </a:pPr>
            <a:endParaRPr lang="cs-CZ" dirty="0">
              <a:solidFill>
                <a:srgbClr val="000000"/>
              </a:solidFill>
            </a:endParaRPr>
          </a:p>
          <a:p>
            <a:pPr marL="285750" indent="-285750">
              <a:buFont typeface="Wingdings" pitchFamily="2" charset="2"/>
              <a:buChar char="Ø"/>
              <a:defRPr/>
            </a:pPr>
            <a:r>
              <a:rPr lang="cs-CZ" dirty="0" err="1">
                <a:solidFill>
                  <a:srgbClr val="000000"/>
                </a:solidFill>
              </a:rPr>
              <a:t>Kyberšikana</a:t>
            </a:r>
            <a:r>
              <a:rPr lang="cs-CZ" dirty="0">
                <a:solidFill>
                  <a:srgbClr val="000000"/>
                </a:solidFill>
              </a:rPr>
              <a:t>/online obtěžování</a:t>
            </a:r>
          </a:p>
          <a:p>
            <a:pPr marL="285750" indent="-285750">
              <a:buFont typeface="Wingdings" pitchFamily="2" charset="2"/>
              <a:buChar char="Ø"/>
              <a:defRPr/>
            </a:pPr>
            <a:r>
              <a:rPr lang="cs-CZ" dirty="0">
                <a:solidFill>
                  <a:srgbClr val="000000"/>
                </a:solidFill>
              </a:rPr>
              <a:t>Interakce s neznámými</a:t>
            </a:r>
          </a:p>
          <a:p>
            <a:pPr marL="285750" indent="-285750">
              <a:buFont typeface="Wingdings" pitchFamily="2" charset="2"/>
              <a:buChar char="Ø"/>
              <a:defRPr/>
            </a:pPr>
            <a:r>
              <a:rPr lang="cs-CZ" dirty="0" err="1">
                <a:solidFill>
                  <a:srgbClr val="000000"/>
                </a:solidFill>
              </a:rPr>
              <a:t>Kyberstalking</a:t>
            </a:r>
            <a:endParaRPr lang="cs-CZ" dirty="0">
              <a:solidFill>
                <a:srgbClr val="000000"/>
              </a:solidFill>
            </a:endParaRPr>
          </a:p>
          <a:p>
            <a:pPr marL="285750" indent="-285750">
              <a:buFont typeface="Wingdings" pitchFamily="2" charset="2"/>
              <a:buChar char="Ø"/>
              <a:defRPr/>
            </a:pPr>
            <a:r>
              <a:rPr lang="cs-CZ" dirty="0">
                <a:solidFill>
                  <a:srgbClr val="000000"/>
                </a:solidFill>
              </a:rPr>
              <a:t>Zdravotní problémy spojené s dlouhodobým používáním PC</a:t>
            </a:r>
          </a:p>
          <a:p>
            <a:pPr marL="285750" indent="-285750">
              <a:buFont typeface="Wingdings" pitchFamily="2" charset="2"/>
              <a:buChar char="Ø"/>
              <a:defRPr/>
            </a:pPr>
            <a:r>
              <a:rPr lang="cs-CZ" dirty="0">
                <a:solidFill>
                  <a:srgbClr val="000000"/>
                </a:solidFill>
              </a:rPr>
              <a:t>Závadný (nepříjemný) obsah</a:t>
            </a:r>
          </a:p>
          <a:p>
            <a:pPr marL="285750" indent="-285750">
              <a:buFont typeface="Wingdings" pitchFamily="2" charset="2"/>
              <a:buChar char="Ø"/>
              <a:defRPr/>
            </a:pPr>
            <a:r>
              <a:rPr lang="cs-CZ" dirty="0">
                <a:solidFill>
                  <a:srgbClr val="000000"/>
                </a:solidFill>
              </a:rPr>
              <a:t>Závislost</a:t>
            </a:r>
          </a:p>
          <a:p>
            <a:pPr marL="285750" indent="-285750">
              <a:buFont typeface="Wingdings" pitchFamily="2" charset="2"/>
              <a:buChar char="Ø"/>
              <a:defRPr/>
            </a:pPr>
            <a:endParaRPr lang="cs-CZ" dirty="0">
              <a:solidFill>
                <a:srgbClr val="000000"/>
              </a:solidFill>
            </a:endParaRPr>
          </a:p>
          <a:p>
            <a:pPr>
              <a:defRPr/>
            </a:pPr>
            <a:endParaRPr 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8366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O co se můžeme na internetu bát</a:t>
            </a:r>
          </a:p>
        </p:txBody>
      </p:sp>
      <p:sp>
        <p:nvSpPr>
          <p:cNvPr id="6147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cs-CZ" altLang="cs-CZ" dirty="0" smtClean="0"/>
          </a:p>
          <a:p>
            <a:pPr eaLnBrk="1" hangingPunct="1"/>
            <a:endParaRPr lang="cs-CZ" altLang="cs-CZ" dirty="0" smtClean="0"/>
          </a:p>
          <a:p>
            <a:pPr eaLnBrk="1" hangingPunct="1"/>
            <a:endParaRPr lang="cs-CZ" altLang="cs-CZ" dirty="0" smtClean="0"/>
          </a:p>
          <a:p>
            <a:pPr eaLnBrk="1" hangingPunct="1"/>
            <a:r>
              <a:rPr lang="cs-CZ" altLang="cs-CZ" dirty="0" smtClean="0"/>
              <a:t>O své vlastnictví</a:t>
            </a:r>
          </a:p>
          <a:p>
            <a:pPr eaLnBrk="1" hangingPunct="1"/>
            <a:endParaRPr lang="cs-CZ" altLang="cs-CZ" dirty="0" smtClean="0"/>
          </a:p>
          <a:p>
            <a:pPr eaLnBrk="1" hangingPunct="1"/>
            <a:endParaRPr lang="cs-CZ" altLang="cs-CZ" dirty="0" smtClean="0"/>
          </a:p>
          <a:p>
            <a:pPr eaLnBrk="1" hangingPunct="1"/>
            <a:endParaRPr lang="cs-CZ" altLang="cs-CZ" dirty="0" smtClean="0"/>
          </a:p>
          <a:p>
            <a:pPr eaLnBrk="1" hangingPunct="1"/>
            <a:endParaRPr lang="cs-CZ" altLang="cs-CZ" dirty="0" smtClean="0"/>
          </a:p>
          <a:p>
            <a:pPr eaLnBrk="1" hangingPunct="1"/>
            <a:endParaRPr lang="cs-CZ" altLang="cs-CZ" dirty="0" smtClean="0"/>
          </a:p>
          <a:p>
            <a:pPr eaLnBrk="1" hangingPunct="1"/>
            <a:endParaRPr lang="cs-CZ" altLang="cs-CZ" dirty="0" smtClean="0"/>
          </a:p>
        </p:txBody>
      </p:sp>
      <p:sp>
        <p:nvSpPr>
          <p:cNvPr id="5" name="Zaoblený obdélník 4"/>
          <p:cNvSpPr/>
          <p:nvPr/>
        </p:nvSpPr>
        <p:spPr>
          <a:xfrm>
            <a:off x="2014538" y="4076700"/>
            <a:ext cx="3249612" cy="865188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>
                <a:solidFill>
                  <a:srgbClr val="FFFFFF"/>
                </a:solidFill>
              </a:rPr>
              <a:t>peníze, majetek, osobní údaje</a:t>
            </a:r>
          </a:p>
        </p:txBody>
      </p:sp>
      <p:sp>
        <p:nvSpPr>
          <p:cNvPr id="7" name="Zaoblený obdélník 6"/>
          <p:cNvSpPr/>
          <p:nvPr/>
        </p:nvSpPr>
        <p:spPr>
          <a:xfrm>
            <a:off x="5867400" y="2276873"/>
            <a:ext cx="3025775" cy="3600400"/>
          </a:xfrm>
          <a:prstGeom prst="roundRect">
            <a:avLst/>
          </a:prstGeom>
          <a:solidFill>
            <a:srgbClr val="FFCC99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5750" indent="-285750">
              <a:buFont typeface="Wingdings" pitchFamily="2" charset="2"/>
              <a:buChar char="Ø"/>
              <a:defRPr/>
            </a:pPr>
            <a:endParaRPr lang="cs-CZ" dirty="0">
              <a:solidFill>
                <a:srgbClr val="000000"/>
              </a:solidFill>
            </a:endParaRPr>
          </a:p>
          <a:p>
            <a:pPr marL="285750" indent="-285750">
              <a:buFont typeface="Wingdings" pitchFamily="2" charset="2"/>
              <a:buChar char="Ø"/>
              <a:defRPr/>
            </a:pPr>
            <a:r>
              <a:rPr lang="cs-CZ" dirty="0">
                <a:solidFill>
                  <a:srgbClr val="000000"/>
                </a:solidFill>
              </a:rPr>
              <a:t>Počítač: </a:t>
            </a:r>
            <a:r>
              <a:rPr lang="cs-CZ" dirty="0" err="1">
                <a:solidFill>
                  <a:srgbClr val="000000"/>
                </a:solidFill>
              </a:rPr>
              <a:t>Malware</a:t>
            </a:r>
            <a:endParaRPr lang="cs-CZ" dirty="0">
              <a:solidFill>
                <a:srgbClr val="000000"/>
              </a:solidFill>
            </a:endParaRPr>
          </a:p>
          <a:p>
            <a:pPr marL="285750" indent="-285750">
              <a:buFont typeface="Wingdings" pitchFamily="2" charset="2"/>
              <a:buChar char="Ø"/>
              <a:defRPr/>
            </a:pPr>
            <a:r>
              <a:rPr lang="cs-CZ" dirty="0">
                <a:solidFill>
                  <a:srgbClr val="000000"/>
                </a:solidFill>
              </a:rPr>
              <a:t>Peníze: podvodné emaily, </a:t>
            </a:r>
            <a:r>
              <a:rPr lang="cs-CZ" dirty="0" err="1">
                <a:solidFill>
                  <a:srgbClr val="000000"/>
                </a:solidFill>
              </a:rPr>
              <a:t>phishing</a:t>
            </a:r>
            <a:r>
              <a:rPr lang="cs-CZ" dirty="0">
                <a:solidFill>
                  <a:srgbClr val="000000"/>
                </a:solidFill>
              </a:rPr>
              <a:t>, pochybné loterie/výhry, nedůvěryhodné </a:t>
            </a:r>
            <a:r>
              <a:rPr lang="cs-CZ" dirty="0" err="1">
                <a:solidFill>
                  <a:srgbClr val="000000"/>
                </a:solidFill>
              </a:rPr>
              <a:t>eshopy</a:t>
            </a:r>
            <a:endParaRPr lang="cs-CZ" dirty="0">
              <a:solidFill>
                <a:srgbClr val="000000"/>
              </a:solidFill>
            </a:endParaRPr>
          </a:p>
          <a:p>
            <a:pPr marL="285750" indent="-285750">
              <a:buFont typeface="Wingdings" pitchFamily="2" charset="2"/>
              <a:buChar char="Ø"/>
              <a:defRPr/>
            </a:pPr>
            <a:r>
              <a:rPr lang="cs-CZ" dirty="0">
                <a:solidFill>
                  <a:srgbClr val="000000"/>
                </a:solidFill>
              </a:rPr>
              <a:t>Krádeže identity</a:t>
            </a:r>
          </a:p>
          <a:p>
            <a:pPr marL="285750" indent="-285750">
              <a:buFont typeface="Wingdings" pitchFamily="2" charset="2"/>
              <a:buChar char="Ø"/>
              <a:defRPr/>
            </a:pPr>
            <a:r>
              <a:rPr lang="cs-CZ" dirty="0">
                <a:solidFill>
                  <a:srgbClr val="000000"/>
                </a:solidFill>
              </a:rPr>
              <a:t>Porušování autorských práv</a:t>
            </a:r>
          </a:p>
          <a:p>
            <a:pPr marL="285750" indent="-285750">
              <a:buFont typeface="Wingdings" pitchFamily="2" charset="2"/>
              <a:buChar char="Ø"/>
              <a:defRPr/>
            </a:pPr>
            <a:r>
              <a:rPr lang="cs-CZ" dirty="0">
                <a:solidFill>
                  <a:srgbClr val="000000"/>
                </a:solidFill>
              </a:rPr>
              <a:t>(Skrytý) marketing</a:t>
            </a:r>
          </a:p>
          <a:p>
            <a:pPr marL="285750" indent="-285750">
              <a:buFont typeface="Wingdings" pitchFamily="2" charset="2"/>
              <a:buChar char="Ø"/>
              <a:defRPr/>
            </a:pPr>
            <a:r>
              <a:rPr lang="cs-CZ" dirty="0">
                <a:solidFill>
                  <a:srgbClr val="000000"/>
                </a:solidFill>
              </a:rPr>
              <a:t>Spamy</a:t>
            </a:r>
          </a:p>
          <a:p>
            <a:pPr>
              <a:defRPr/>
            </a:pPr>
            <a:endParaRPr 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6259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O co se můžeme na internetu bát</a:t>
            </a:r>
          </a:p>
        </p:txBody>
      </p:sp>
      <p:sp>
        <p:nvSpPr>
          <p:cNvPr id="7171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cs-CZ" altLang="cs-CZ" smtClean="0"/>
          </a:p>
          <a:p>
            <a:pPr eaLnBrk="1" hangingPunct="1"/>
            <a:endParaRPr lang="cs-CZ" altLang="cs-CZ" smtClean="0"/>
          </a:p>
          <a:p>
            <a:pPr eaLnBrk="1" hangingPunct="1"/>
            <a:endParaRPr lang="cs-CZ" altLang="cs-CZ" smtClean="0"/>
          </a:p>
          <a:p>
            <a:pPr eaLnBrk="1" hangingPunct="1"/>
            <a:endParaRPr lang="cs-CZ" altLang="cs-CZ" smtClean="0"/>
          </a:p>
          <a:p>
            <a:pPr eaLnBrk="1" hangingPunct="1"/>
            <a:endParaRPr lang="cs-CZ" altLang="cs-CZ" smtClean="0"/>
          </a:p>
          <a:p>
            <a:pPr eaLnBrk="1" hangingPunct="1"/>
            <a:endParaRPr lang="cs-CZ" altLang="cs-CZ" smtClean="0"/>
          </a:p>
          <a:p>
            <a:pPr eaLnBrk="1" hangingPunct="1"/>
            <a:r>
              <a:rPr lang="cs-CZ" altLang="cs-CZ" smtClean="0"/>
              <a:t>O ostatní</a:t>
            </a:r>
          </a:p>
          <a:p>
            <a:pPr eaLnBrk="1" hangingPunct="1"/>
            <a:endParaRPr lang="cs-CZ" altLang="cs-CZ" smtClean="0"/>
          </a:p>
          <a:p>
            <a:pPr eaLnBrk="1" hangingPunct="1"/>
            <a:endParaRPr lang="cs-CZ" altLang="cs-CZ" smtClean="0"/>
          </a:p>
          <a:p>
            <a:pPr eaLnBrk="1" hangingPunct="1"/>
            <a:endParaRPr lang="cs-CZ" altLang="cs-CZ" smtClean="0"/>
          </a:p>
        </p:txBody>
      </p:sp>
      <p:sp>
        <p:nvSpPr>
          <p:cNvPr id="6" name="Zaoblený obdélník 5"/>
          <p:cNvSpPr/>
          <p:nvPr/>
        </p:nvSpPr>
        <p:spPr>
          <a:xfrm>
            <a:off x="2011363" y="5661025"/>
            <a:ext cx="3249612" cy="936625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>
                <a:solidFill>
                  <a:srgbClr val="FFFFFF"/>
                </a:solidFill>
              </a:rPr>
              <a:t>jejich zdraví, jejich psychickou pohodu, jejich vlastnictví</a:t>
            </a:r>
          </a:p>
        </p:txBody>
      </p:sp>
      <p:sp>
        <p:nvSpPr>
          <p:cNvPr id="7" name="Zaoblený obdélník 6"/>
          <p:cNvSpPr/>
          <p:nvPr/>
        </p:nvSpPr>
        <p:spPr>
          <a:xfrm>
            <a:off x="5867400" y="4581128"/>
            <a:ext cx="3025775" cy="2016200"/>
          </a:xfrm>
          <a:prstGeom prst="roundRect">
            <a:avLst/>
          </a:prstGeom>
          <a:solidFill>
            <a:srgbClr val="FFCC99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5750" indent="-285750">
              <a:buFont typeface="Wingdings" pitchFamily="2" charset="2"/>
              <a:buChar char="Ø"/>
              <a:defRPr/>
            </a:pPr>
            <a:endParaRPr lang="cs-CZ" dirty="0">
              <a:solidFill>
                <a:srgbClr val="000000"/>
              </a:solidFill>
            </a:endParaRPr>
          </a:p>
          <a:p>
            <a:pPr marL="285750" indent="-285750">
              <a:buFont typeface="Wingdings" pitchFamily="2" charset="2"/>
              <a:buChar char="Ø"/>
              <a:defRPr/>
            </a:pPr>
            <a:endParaRPr lang="cs-CZ" dirty="0">
              <a:solidFill>
                <a:srgbClr val="000000"/>
              </a:solidFill>
            </a:endParaRPr>
          </a:p>
          <a:p>
            <a:pPr marL="285750" indent="-285750">
              <a:buFont typeface="Wingdings" pitchFamily="2" charset="2"/>
              <a:buChar char="Ø"/>
              <a:defRPr/>
            </a:pPr>
            <a:r>
              <a:rPr lang="cs-CZ" dirty="0">
                <a:solidFill>
                  <a:srgbClr val="000000"/>
                </a:solidFill>
              </a:rPr>
              <a:t>Můžeme být svědky výše uvedených chování, která ohrožují někoho jiného</a:t>
            </a:r>
          </a:p>
          <a:p>
            <a:pPr marL="285750" indent="-285750">
              <a:buFont typeface="Wingdings" pitchFamily="2" charset="2"/>
              <a:buChar char="Ø"/>
              <a:defRPr/>
            </a:pPr>
            <a:endParaRPr lang="cs-CZ" dirty="0">
              <a:solidFill>
                <a:srgbClr val="000000"/>
              </a:solidFill>
            </a:endParaRPr>
          </a:p>
          <a:p>
            <a:pPr>
              <a:defRPr/>
            </a:pPr>
            <a:endParaRPr 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3843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Různí lidé čelí různým rizikům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1370013" y="1628775"/>
            <a:ext cx="7313612" cy="504031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altLang="cs-CZ" sz="2100" i="1" dirty="0" smtClean="0"/>
              <a:t>Uvědomit si, kdo je ohrožený a čím – závisí na tom, co kdo na internetu dělá</a:t>
            </a:r>
          </a:p>
          <a:p>
            <a:pPr eaLnBrk="1" hangingPunct="1">
              <a:lnSpc>
                <a:spcPct val="80000"/>
              </a:lnSpc>
            </a:pPr>
            <a:endParaRPr lang="cs-CZ" altLang="cs-CZ" sz="2100" i="1" dirty="0" smtClean="0"/>
          </a:p>
        </p:txBody>
      </p:sp>
      <p:pic>
        <p:nvPicPr>
          <p:cNvPr id="24578" name="Picture 2" descr="http://www.nacch.com/_Media/chf-cartoon-kids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488925"/>
            <a:ext cx="8136904" cy="1396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479002922"/>
              </p:ext>
            </p:extLst>
          </p:nvPr>
        </p:nvGraphicFramePr>
        <p:xfrm>
          <a:off x="1284312" y="2017147"/>
          <a:ext cx="6744072" cy="35000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6082" name="Picture 2" descr="http://idata.over-blog.com/3/23/47/72/post-it.gi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92022">
            <a:off x="3619375" y="3059538"/>
            <a:ext cx="1567780" cy="1528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084" name="Picture 4" descr="http://quizsoup.com/images/orange/postit-profile.gif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73707">
            <a:off x="5358553" y="2414840"/>
            <a:ext cx="2852013" cy="2852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4014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Různí lidé čelí různým rizikům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1370013" y="1628775"/>
            <a:ext cx="7313612" cy="504031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altLang="cs-CZ" sz="2100" i="1" dirty="0" smtClean="0"/>
              <a:t>Uvědomit si, kdo je ohrožený a čím – závisí na tom, co kdo na internetu dělá</a:t>
            </a:r>
          </a:p>
          <a:p>
            <a:pPr eaLnBrk="1" hangingPunct="1">
              <a:lnSpc>
                <a:spcPct val="80000"/>
              </a:lnSpc>
            </a:pPr>
            <a:endParaRPr lang="cs-CZ" altLang="cs-CZ" sz="2100" i="1" dirty="0" smtClean="0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434388905"/>
              </p:ext>
            </p:extLst>
          </p:nvPr>
        </p:nvGraphicFramePr>
        <p:xfrm>
          <a:off x="1284312" y="2017147"/>
          <a:ext cx="6744072" cy="35000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701936"/>
            <a:ext cx="4305473" cy="215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http://idata.over-blog.com/3/23/47/72/post-it.gif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31646">
            <a:off x="3430279" y="2894146"/>
            <a:ext cx="1660034" cy="1618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://quizsoup.com/images/orange/postit-profile.gif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32165">
            <a:off x="5358553" y="2414840"/>
            <a:ext cx="2852013" cy="2852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1549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581128"/>
            <a:ext cx="2992460" cy="2276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Různí lidé čelí různým rizikům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1370013" y="1628775"/>
            <a:ext cx="7313612" cy="504031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altLang="cs-CZ" sz="2100" i="1" dirty="0" smtClean="0"/>
              <a:t>Uvědomit si, kdo je ohrožený a čím – závisí na tom, co kdo na internetu dělá</a:t>
            </a:r>
          </a:p>
          <a:p>
            <a:pPr eaLnBrk="1" hangingPunct="1">
              <a:lnSpc>
                <a:spcPct val="80000"/>
              </a:lnSpc>
            </a:pPr>
            <a:endParaRPr lang="cs-CZ" altLang="cs-CZ" sz="2100" i="1" dirty="0" smtClean="0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197803856"/>
              </p:ext>
            </p:extLst>
          </p:nvPr>
        </p:nvGraphicFramePr>
        <p:xfrm>
          <a:off x="1284312" y="2017147"/>
          <a:ext cx="6744072" cy="35000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4" descr="http://quizsoup.com/images/orange/postit-profile.gif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73707">
            <a:off x="5238777" y="2414841"/>
            <a:ext cx="2852013" cy="2852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idata.over-blog.com/3/23/47/72/post-it.gi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50599">
            <a:off x="3570867" y="2938444"/>
            <a:ext cx="1569161" cy="1529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8202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 smtClean="0"/>
              <a:t>Naše role v dění na internetu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dirty="0" smtClean="0">
                <a:solidFill>
                  <a:schemeClr val="tx2"/>
                </a:solidFill>
              </a:rPr>
              <a:t>Pasivní příjemce obsahů </a:t>
            </a:r>
          </a:p>
          <a:p>
            <a:pPr lvl="1" eaLnBrk="1" hangingPunct="1"/>
            <a:r>
              <a:rPr lang="cs-CZ" altLang="cs-CZ" dirty="0" smtClean="0"/>
              <a:t>např. příjemce e-mailů, čtenář online zpravodajství</a:t>
            </a:r>
          </a:p>
          <a:p>
            <a:pPr eaLnBrk="1" hangingPunct="1"/>
            <a:r>
              <a:rPr lang="cs-CZ" altLang="cs-CZ" dirty="0" smtClean="0">
                <a:solidFill>
                  <a:schemeClr val="tx2"/>
                </a:solidFill>
              </a:rPr>
              <a:t>Účastník online interakce s dalšími osobami </a:t>
            </a:r>
          </a:p>
          <a:p>
            <a:pPr lvl="1" eaLnBrk="1" hangingPunct="1"/>
            <a:r>
              <a:rPr lang="cs-CZ" altLang="cs-CZ" dirty="0" smtClean="0"/>
              <a:t>např. chaty, diskuzní fóra</a:t>
            </a:r>
          </a:p>
          <a:p>
            <a:pPr eaLnBrk="1" hangingPunct="1"/>
            <a:r>
              <a:rPr lang="cs-CZ" altLang="cs-CZ" dirty="0" smtClean="0">
                <a:solidFill>
                  <a:schemeClr val="tx2"/>
                </a:solidFill>
              </a:rPr>
              <a:t>Iniciátor chování</a:t>
            </a:r>
          </a:p>
          <a:p>
            <a:pPr lvl="1" eaLnBrk="1" hangingPunct="1"/>
            <a:r>
              <a:rPr lang="cs-CZ" altLang="cs-CZ" dirty="0" smtClean="0"/>
              <a:t>např. hraní her, psaní blogu, stahování…  </a:t>
            </a:r>
          </a:p>
          <a:p>
            <a:pPr eaLnBrk="1" hangingPunct="1"/>
            <a:endParaRPr lang="cs-CZ" altLang="cs-CZ" dirty="0" smtClean="0"/>
          </a:p>
        </p:txBody>
      </p:sp>
    </p:spTree>
    <p:extLst>
      <p:ext uri="{BB962C8B-B14F-4D97-AF65-F5344CB8AC3E}">
        <p14:creationId xmlns:p14="http://schemas.microsoft.com/office/powerpoint/2010/main" val="1701805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řehlednost">
  <a:themeElements>
    <a:clrScheme name="Přehlednost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řehlednos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6608</TotalTime>
  <Words>1725</Words>
  <Application>Microsoft Office PowerPoint</Application>
  <PresentationFormat>Předvádění na obrazovce (4:3)</PresentationFormat>
  <Paragraphs>262</Paragraphs>
  <Slides>28</Slides>
  <Notes>6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28</vt:i4>
      </vt:variant>
    </vt:vector>
  </HeadingPairs>
  <TitlesOfParts>
    <vt:vector size="29" baseType="lpstr">
      <vt:lpstr>Přehlednost</vt:lpstr>
      <vt:lpstr>Rizika a příležitosti internetu - úvod</vt:lpstr>
      <vt:lpstr>Klasifikace rizik</vt:lpstr>
      <vt:lpstr>O co se můžeme na internetu bát</vt:lpstr>
      <vt:lpstr>O co se můžeme na internetu bát</vt:lpstr>
      <vt:lpstr>O co se můžeme na internetu bát</vt:lpstr>
      <vt:lpstr>Různí lidé čelí různým rizikům</vt:lpstr>
      <vt:lpstr>Různí lidé čelí různým rizikům</vt:lpstr>
      <vt:lpstr>Různí lidé čelí různým rizikům</vt:lpstr>
      <vt:lpstr>Naše role v dění na internetu</vt:lpstr>
      <vt:lpstr>Naše role v dění na internetu</vt:lpstr>
      <vt:lpstr>Naše role v dění na internetu</vt:lpstr>
      <vt:lpstr>Model rizik - EUKO</vt:lpstr>
      <vt:lpstr>Prezentace aplikace PowerPoint</vt:lpstr>
      <vt:lpstr>Prezentace aplikace PowerPoint</vt:lpstr>
      <vt:lpstr>Prezentace aplikace PowerPoint</vt:lpstr>
      <vt:lpstr>Prezentace aplikace PowerPoint</vt:lpstr>
      <vt:lpstr>Klasifikace rizik dle OECD</vt:lpstr>
      <vt:lpstr>Pojetí online rizik</vt:lpstr>
      <vt:lpstr>Riziko x újma</vt:lpstr>
      <vt:lpstr>EUKO II (http://www.lse.ac.uk/media@lse/research/EUKidsOnline/Home.aspx)</vt:lpstr>
      <vt:lpstr>Implicitní provázanost rizik a příležitostí</vt:lpstr>
      <vt:lpstr>Prezentace aplikace PowerPoint</vt:lpstr>
      <vt:lpstr>Riziko, újma a …</vt:lpstr>
      <vt:lpstr>Jaké faktory ovlivňují výskyt online rizik?</vt:lpstr>
      <vt:lpstr>Vztah mezi online riziky a používáním internetu</vt:lpstr>
      <vt:lpstr>Internetové problémy nejsou nové problémy</vt:lpstr>
      <vt:lpstr>Internetové problémy nejsou nové problémy</vt:lpstr>
      <vt:lpstr>Literatura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Risks &amp; Opportunities</dc:title>
  <dc:creator>Lenka</dc:creator>
  <cp:lastModifiedBy>LD</cp:lastModifiedBy>
  <cp:revision>234</cp:revision>
  <dcterms:created xsi:type="dcterms:W3CDTF">2011-08-29T08:17:17Z</dcterms:created>
  <dcterms:modified xsi:type="dcterms:W3CDTF">2016-09-21T11:19:17Z</dcterms:modified>
</cp:coreProperties>
</file>