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2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9" r:id="rId3"/>
  </p:sldMasterIdLst>
  <p:notesMasterIdLst>
    <p:notesMasterId r:id="rId49"/>
  </p:notesMasterIdLst>
  <p:handoutMasterIdLst>
    <p:handoutMasterId r:id="rId50"/>
  </p:handoutMasterIdLst>
  <p:sldIdLst>
    <p:sldId id="375" r:id="rId4"/>
    <p:sldId id="259" r:id="rId5"/>
    <p:sldId id="344" r:id="rId6"/>
    <p:sldId id="414" r:id="rId7"/>
    <p:sldId id="346" r:id="rId8"/>
    <p:sldId id="415" r:id="rId9"/>
    <p:sldId id="416" r:id="rId10"/>
    <p:sldId id="417" r:id="rId11"/>
    <p:sldId id="418" r:id="rId12"/>
    <p:sldId id="441" r:id="rId13"/>
    <p:sldId id="442" r:id="rId14"/>
    <p:sldId id="443" r:id="rId15"/>
    <p:sldId id="444" r:id="rId16"/>
    <p:sldId id="445" r:id="rId17"/>
    <p:sldId id="389" r:id="rId18"/>
    <p:sldId id="390" r:id="rId19"/>
    <p:sldId id="391" r:id="rId20"/>
    <p:sldId id="392" r:id="rId21"/>
    <p:sldId id="394" r:id="rId22"/>
    <p:sldId id="393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23" r:id="rId34"/>
    <p:sldId id="424" r:id="rId35"/>
    <p:sldId id="425" r:id="rId36"/>
    <p:sldId id="426" r:id="rId37"/>
    <p:sldId id="427" r:id="rId38"/>
    <p:sldId id="428" r:id="rId39"/>
    <p:sldId id="429" r:id="rId40"/>
    <p:sldId id="430" r:id="rId41"/>
    <p:sldId id="431" r:id="rId42"/>
    <p:sldId id="432" r:id="rId43"/>
    <p:sldId id="433" r:id="rId44"/>
    <p:sldId id="434" r:id="rId45"/>
    <p:sldId id="438" r:id="rId46"/>
    <p:sldId id="439" r:id="rId47"/>
    <p:sldId id="440" r:id="rId4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00"/>
    <a:srgbClr val="00B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1830" autoAdjust="0"/>
  </p:normalViewPr>
  <p:slideViewPr>
    <p:cSldViewPr>
      <p:cViewPr varScale="1">
        <p:scale>
          <a:sx n="107" d="100"/>
          <a:sy n="107" d="100"/>
        </p:scale>
        <p:origin x="4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9BD433A-1640-42AC-94BF-301916009A31}" type="slidenum">
              <a:rPr lang="ru-RU" altLang="cs-CZ" sz="1200"/>
              <a:pPr algn="r" eaLnBrk="1" hangingPunct="1"/>
              <a:t>1</a:t>
            </a:fld>
            <a:endParaRPr lang="ru-RU" altLang="cs-CZ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1786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BFDC8D1-9719-4D2E-9F78-18DDEFFEA290}" type="slidenum">
              <a:rPr lang="ru-RU" altLang="cs-CZ" sz="1200"/>
              <a:pPr algn="r" eaLnBrk="1" hangingPunct="1"/>
              <a:t>3</a:t>
            </a:fld>
            <a:endParaRPr lang="ru-RU" altLang="cs-CZ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2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CE05B7A-89AE-48B1-9277-467E38B2CF28}" type="slidenum">
              <a:rPr lang="ru-RU" altLang="cs-CZ" sz="1200" smtClean="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cs-CZ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2219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5B9E308-1104-4019-84A8-15E04E7BFF25}" type="slidenum">
              <a:rPr lang="ru-RU" altLang="cs-CZ" sz="1200" smtClean="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altLang="cs-CZ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1563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blogs.adobe.com/digitalpublishing/supported-device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index.php?sekce=31&amp;podsekce=9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MvfpkSp1Ok&amp;feature=youtu.b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z.elsevier.com/node/301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&amp;ukol=2&amp;subukol=1&amp;id=53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docs.google.com/a/apps.fss.muni.cz/file/d/0B6l5SlM5Ig7LOVotWG1MVmJRMEtESFpSeVVNektuZw/preview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mazancov@fss.muni.cz" TargetMode="External"/><Relationship Id="rId4" Type="http://schemas.openxmlformats.org/officeDocument/2006/relationships/hyperlink" Target="mailto:infozdroje@fss.muni.c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b.muni.cz/kuk/animace/eiz/discovery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flipV="1">
            <a:off x="0" y="-46038"/>
            <a:ext cx="9144000" cy="46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5738" y="2133600"/>
            <a:ext cx="8929687" cy="1584325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b="1" dirty="0" smtClean="0">
                <a:solidFill>
                  <a:schemeClr val="bg1"/>
                </a:solidFill>
              </a:rPr>
              <a:t>Základy práce s informačními zdroji </a:t>
            </a:r>
            <a:r>
              <a:rPr lang="cs-CZ" altLang="cs-CZ" sz="4000" b="1" dirty="0" smtClean="0">
                <a:solidFill>
                  <a:schemeClr val="bg1"/>
                </a:solidFill>
              </a:rPr>
              <a:t/>
            </a:r>
            <a:br>
              <a:rPr lang="cs-CZ" altLang="cs-CZ" sz="4000" b="1" dirty="0" smtClean="0">
                <a:solidFill>
                  <a:schemeClr val="bg1"/>
                </a:solidFill>
              </a:rPr>
            </a:br>
            <a:r>
              <a:rPr lang="cs-CZ" altLang="cs-CZ" sz="3000" b="1" dirty="0" smtClean="0">
                <a:solidFill>
                  <a:schemeClr val="bg1"/>
                </a:solidFill>
              </a:rPr>
              <a:t>ZUR443</a:t>
            </a:r>
            <a:endParaRPr lang="uk-UA" alt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4475" y="5062538"/>
            <a:ext cx="4319588" cy="1441450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cs-CZ" altLang="cs-CZ" sz="2000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buFontTx/>
              <a:buNone/>
            </a:pPr>
            <a:endParaRPr lang="cs-CZ" altLang="cs-CZ" sz="2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Mgr. Dana Mazancová, </a:t>
            </a:r>
            <a:r>
              <a:rPr lang="cs-CZ" altLang="cs-CZ" sz="2800" b="1" dirty="0" err="1" smtClean="0">
                <a:solidFill>
                  <a:schemeClr val="bg1"/>
                </a:solidFill>
                <a:latin typeface="Calibri" pitchFamily="34" charset="0"/>
              </a:rPr>
              <a:t>DiS</a:t>
            </a: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4644008" y="5976938"/>
            <a:ext cx="4193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cs-CZ" altLang="cs-CZ" sz="2800" b="1" dirty="0">
                <a:solidFill>
                  <a:schemeClr val="bg1"/>
                </a:solidFill>
                <a:latin typeface="Calibri" pitchFamily="34" charset="0"/>
              </a:rPr>
              <a:t>Brno, </a:t>
            </a: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9. listopadu 2016</a:t>
            </a:r>
            <a:endParaRPr lang="cs-CZ" altLang="cs-CZ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786812" cy="508000"/>
          </a:xfrm>
        </p:spPr>
        <p:txBody>
          <a:bodyPr>
            <a:noAutofit/>
          </a:bodyPr>
          <a:lstStyle/>
          <a:p>
            <a:r>
              <a:rPr lang="cs-CZ" altLang="cs-CZ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</a:p>
        </p:txBody>
      </p:sp>
      <p:pic>
        <p:nvPicPr>
          <p:cNvPr id="56323" name="Obrázek 5" descr="soc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5188"/>
            <a:ext cx="914400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667625" cy="5784861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899592" y="3284984"/>
            <a:ext cx="6552728" cy="7858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03034" y="4110930"/>
            <a:ext cx="579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dirty="0">
                <a:solidFill>
                  <a:srgbClr val="CC3300"/>
                </a:solidFill>
              </a:rPr>
              <a:t>Zadání </a:t>
            </a:r>
            <a:r>
              <a:rPr lang="cs-CZ" altLang="cs-CZ" b="1" dirty="0" smtClean="0">
                <a:solidFill>
                  <a:srgbClr val="CC3300"/>
                </a:solidFill>
              </a:rPr>
              <a:t>údajů o časopisu/knize (titul, téma nebo ISSN/ISBN)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9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35396" y="151217"/>
            <a:ext cx="9414792" cy="508000"/>
          </a:xfrm>
        </p:spPr>
        <p:txBody>
          <a:bodyPr>
            <a:noAutofit/>
          </a:bodyPr>
          <a:lstStyle/>
          <a:p>
            <a:r>
              <a:rPr lang="cs-CZ" altLang="cs-CZ" sz="2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</a:t>
            </a:r>
            <a:r>
              <a:rPr lang="cs-CZ" altLang="cs-CZ" sz="2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 - ukázka časopis</a:t>
            </a:r>
            <a:endParaRPr lang="cs-CZ" altLang="cs-CZ" sz="23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6323" name="Obrázek 5" descr="soc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5188"/>
            <a:ext cx="914400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7541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915816" y="2967495"/>
            <a:ext cx="3744416" cy="103756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58000" y="3140277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dirty="0" smtClean="0">
                <a:solidFill>
                  <a:srgbClr val="CC3300"/>
                </a:solidFill>
              </a:rPr>
              <a:t>Seznam vyhledaných výsledků</a:t>
            </a:r>
            <a:endParaRPr lang="cs-CZ" dirty="0"/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347864" y="6177620"/>
            <a:ext cx="5796136" cy="25052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146150"/>
            <a:ext cx="9584779" cy="508000"/>
          </a:xfrm>
        </p:spPr>
        <p:txBody>
          <a:bodyPr>
            <a:noAutofit/>
          </a:bodyPr>
          <a:lstStyle/>
          <a:p>
            <a:r>
              <a:rPr lang="cs-CZ" altLang="cs-CZ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</a:t>
            </a:r>
            <a:r>
              <a:rPr lang="cs-CZ" altLang="cs-CZ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 - ukázka časopis II.</a:t>
            </a:r>
            <a:endParaRPr lang="cs-CZ" altLang="cs-CZ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347" name="Text Box 7"/>
          <p:cNvSpPr txBox="1">
            <a:spLocks noChangeArrowheads="1"/>
          </p:cNvSpPr>
          <p:nvPr/>
        </p:nvSpPr>
        <p:spPr bwMode="auto">
          <a:xfrm>
            <a:off x="6659563" y="1196975"/>
            <a:ext cx="248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57348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7349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6084888" y="9117013"/>
            <a:ext cx="2700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" y="836712"/>
            <a:ext cx="8267700" cy="602128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580237" y="422108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dirty="0" smtClean="0">
                <a:solidFill>
                  <a:srgbClr val="CC3300"/>
                </a:solidFill>
              </a:rPr>
              <a:t>Plné texty </a:t>
            </a:r>
            <a:r>
              <a:rPr lang="cs-CZ" altLang="cs-CZ" b="1" dirty="0" smtClean="0">
                <a:solidFill>
                  <a:srgbClr val="CC3300"/>
                </a:solidFill>
              </a:rPr>
              <a:t>časopisu (</a:t>
            </a:r>
            <a:r>
              <a:rPr lang="cs-CZ" altLang="cs-CZ" b="1" dirty="0" err="1" smtClean="0">
                <a:solidFill>
                  <a:srgbClr val="CC3300"/>
                </a:solidFill>
              </a:rPr>
              <a:t>prolinkování</a:t>
            </a:r>
            <a:r>
              <a:rPr lang="cs-CZ" altLang="cs-CZ" b="1" dirty="0" smtClean="0">
                <a:solidFill>
                  <a:srgbClr val="CC3300"/>
                </a:solidFill>
              </a:rPr>
              <a:t> do databáze </a:t>
            </a:r>
            <a:r>
              <a:rPr lang="cs-CZ" altLang="cs-CZ" b="1" dirty="0" err="1" smtClean="0">
                <a:solidFill>
                  <a:srgbClr val="CC3300"/>
                </a:solidFill>
              </a:rPr>
              <a:t>Taylor</a:t>
            </a:r>
            <a:r>
              <a:rPr lang="en-US" altLang="cs-CZ" b="1" dirty="0" smtClean="0">
                <a:solidFill>
                  <a:srgbClr val="CC3300"/>
                </a:solidFill>
              </a:rPr>
              <a:t>&amp;</a:t>
            </a:r>
            <a:r>
              <a:rPr lang="cs-CZ" altLang="cs-CZ" b="1" dirty="0" smtClean="0">
                <a:solidFill>
                  <a:srgbClr val="CC3300"/>
                </a:solidFill>
              </a:rPr>
              <a:t>Francis)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3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876" y="157984"/>
            <a:ext cx="9505752" cy="642937"/>
          </a:xfrm>
        </p:spPr>
        <p:txBody>
          <a:bodyPr>
            <a:noAutofit/>
          </a:bodyPr>
          <a:lstStyle/>
          <a:p>
            <a:r>
              <a:rPr lang="cs-CZ" altLang="cs-C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MU– ukázka kniha</a:t>
            </a:r>
          </a:p>
        </p:txBody>
      </p:sp>
      <p:sp>
        <p:nvSpPr>
          <p:cNvPr id="58371" name="Text Box 7"/>
          <p:cNvSpPr txBox="1">
            <a:spLocks noChangeArrowheads="1"/>
          </p:cNvSpPr>
          <p:nvPr/>
        </p:nvSpPr>
        <p:spPr bwMode="auto">
          <a:xfrm>
            <a:off x="6659563" y="1196975"/>
            <a:ext cx="248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58372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8373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6084888" y="9117013"/>
            <a:ext cx="2700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8375" name="TextovéPole 10"/>
          <p:cNvSpPr txBox="1">
            <a:spLocks noChangeArrowheads="1"/>
          </p:cNvSpPr>
          <p:nvPr/>
        </p:nvSpPr>
        <p:spPr bwMode="auto">
          <a:xfrm>
            <a:off x="4786313" y="2571750"/>
            <a:ext cx="3500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630"/>
            <a:ext cx="9144000" cy="577237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331640" y="1196974"/>
            <a:ext cx="4824536" cy="9358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07504" y="4149080"/>
            <a:ext cx="1728192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411760" y="5805264"/>
            <a:ext cx="3600400" cy="556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6850" y="188640"/>
            <a:ext cx="8750300" cy="1214438"/>
          </a:xfrm>
        </p:spPr>
        <p:txBody>
          <a:bodyPr>
            <a:noAutofit/>
          </a:bodyPr>
          <a:lstStyle/>
          <a:p>
            <a:r>
              <a:rPr lang="cs-CZ" altLang="cs-CZ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 na MU - ukázka </a:t>
            </a:r>
            <a:r>
              <a:rPr lang="cs-CZ" altLang="cs-CZ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kniha II. </a:t>
            </a:r>
            <a:r>
              <a:rPr lang="cs-CZ" altLang="cs-CZ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altLang="cs-CZ" sz="25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prolinkování</a:t>
            </a:r>
            <a:r>
              <a:rPr lang="cs-CZ" altLang="cs-CZ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databáze EBSCO </a:t>
            </a:r>
            <a:r>
              <a:rPr lang="cs-CZ" altLang="cs-CZ" sz="25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eBook</a:t>
            </a:r>
            <a:r>
              <a:rPr lang="cs-CZ" altLang="cs-CZ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2468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36912"/>
            <a:ext cx="18097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1628775"/>
            <a:ext cx="8281987" cy="2881313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chemeClr val="bg1"/>
                </a:solidFill>
              </a:rPr>
              <a:t>Elektronické knihy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700213"/>
            <a:ext cx="7777163" cy="292100"/>
          </a:xfrm>
        </p:spPr>
        <p:txBody>
          <a:bodyPr/>
          <a:lstStyle/>
          <a:p>
            <a:r>
              <a:rPr lang="cs-CZ" altLang="cs-CZ" sz="3200" smtClean="0"/>
              <a:t>EBSCO eBook Academic Collection</a:t>
            </a:r>
            <a:br>
              <a:rPr lang="cs-CZ" altLang="cs-CZ" sz="3200" smtClean="0"/>
            </a:br>
            <a:endParaRPr lang="cs-CZ" altLang="cs-CZ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420938"/>
            <a:ext cx="8712200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dirty="0" smtClean="0">
                <a:latin typeface="Calibri" pitchFamily="34" charset="0"/>
              </a:rPr>
              <a:t>Multioborová kolekce e-</a:t>
            </a:r>
            <a:r>
              <a:rPr lang="cs-CZ" altLang="cs-CZ" dirty="0" err="1" smtClean="0">
                <a:latin typeface="Calibri" pitchFamily="34" charset="0"/>
              </a:rPr>
              <a:t>books</a:t>
            </a:r>
            <a:r>
              <a:rPr lang="cs-CZ" altLang="cs-CZ" dirty="0" smtClean="0">
                <a:latin typeface="Calibri" pitchFamily="34" charset="0"/>
              </a:rPr>
              <a:t> pro MU na rok </a:t>
            </a:r>
            <a:r>
              <a:rPr lang="cs-CZ" altLang="cs-CZ" dirty="0" smtClean="0">
                <a:latin typeface="Calibri" pitchFamily="34" charset="0"/>
              </a:rPr>
              <a:t>2016</a:t>
            </a:r>
            <a:endParaRPr lang="cs-CZ" altLang="cs-CZ" dirty="0" smtClean="0">
              <a:latin typeface="Calibri" pitchFamily="34" charset="0"/>
            </a:endParaRPr>
          </a:p>
          <a:p>
            <a:pPr lvl="1"/>
            <a:r>
              <a:rPr lang="cs-CZ" altLang="cs-CZ" sz="3000" b="1" dirty="0" smtClean="0">
                <a:latin typeface="Calibri" pitchFamily="34" charset="0"/>
              </a:rPr>
              <a:t>Více než 138.000 e-knih</a:t>
            </a:r>
          </a:p>
          <a:p>
            <a:pPr lvl="1"/>
            <a:r>
              <a:rPr lang="cs-CZ" altLang="cs-CZ" sz="3000" dirty="0" smtClean="0">
                <a:latin typeface="Calibri" pitchFamily="34" charset="0"/>
              </a:rPr>
              <a:t>Ukládání do složky (pro trvalé uložení je zapotřebí si založit účet v </a:t>
            </a:r>
            <a:r>
              <a:rPr lang="cs-CZ" altLang="cs-CZ" sz="3000" dirty="0" err="1" smtClean="0">
                <a:latin typeface="Calibri" pitchFamily="34" charset="0"/>
              </a:rPr>
              <a:t>db</a:t>
            </a:r>
            <a:r>
              <a:rPr lang="cs-CZ" altLang="cs-CZ" sz="3000" dirty="0" smtClean="0">
                <a:latin typeface="Calibri" pitchFamily="34" charset="0"/>
              </a:rPr>
              <a:t> EBSCO)</a:t>
            </a:r>
          </a:p>
          <a:p>
            <a:pPr lvl="1"/>
            <a:r>
              <a:rPr lang="cs-CZ" altLang="cs-CZ" sz="3000" dirty="0" err="1" smtClean="0">
                <a:latin typeface="Calibri" pitchFamily="34" charset="0"/>
              </a:rPr>
              <a:t>Offline</a:t>
            </a:r>
            <a:r>
              <a:rPr lang="cs-CZ" altLang="cs-CZ" sz="3000" dirty="0" smtClean="0">
                <a:latin typeface="Calibri" pitchFamily="34" charset="0"/>
              </a:rPr>
              <a:t> čtení přes Adobe Digital </a:t>
            </a:r>
            <a:r>
              <a:rPr lang="cs-CZ" altLang="cs-CZ" sz="3000" dirty="0" err="1" smtClean="0">
                <a:latin typeface="Calibri" pitchFamily="34" charset="0"/>
              </a:rPr>
              <a:t>Editions</a:t>
            </a:r>
            <a:endParaRPr lang="cs-CZ" altLang="cs-CZ" sz="3000" dirty="0" smtClean="0">
              <a:latin typeface="Calibri" pitchFamily="34" charset="0"/>
            </a:endParaRPr>
          </a:p>
          <a:p>
            <a:pPr lvl="1"/>
            <a:r>
              <a:rPr lang="cs-CZ" altLang="cs-CZ" sz="3000" dirty="0" smtClean="0">
                <a:latin typeface="Calibri" pitchFamily="34" charset="0"/>
              </a:rPr>
              <a:t>Sdílení s dalšími uživateli</a:t>
            </a:r>
          </a:p>
          <a:p>
            <a:pPr lvl="1"/>
            <a:r>
              <a:rPr lang="cs-CZ" altLang="cs-CZ" sz="3000" dirty="0" smtClean="0">
                <a:latin typeface="Calibri" pitchFamily="34" charset="0"/>
              </a:rPr>
              <a:t>Import do Citace.com a </a:t>
            </a:r>
            <a:r>
              <a:rPr lang="cs-CZ" altLang="cs-CZ" sz="3000" dirty="0" err="1" smtClean="0">
                <a:latin typeface="Calibri" pitchFamily="34" charset="0"/>
              </a:rPr>
              <a:t>EndNote</a:t>
            </a:r>
            <a:r>
              <a:rPr lang="cs-CZ" altLang="cs-CZ" sz="3000" dirty="0" smtClean="0">
                <a:latin typeface="Calibri" pitchFamily="34" charset="0"/>
              </a:rPr>
              <a:t> Web</a:t>
            </a:r>
          </a:p>
          <a:p>
            <a:pPr lvl="1">
              <a:buFont typeface="Wingdings" pitchFamily="2" charset="2"/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4033"/>
            <a:ext cx="9144000" cy="519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 idx="4294967295"/>
          </p:nvPr>
        </p:nvSpPr>
        <p:spPr>
          <a:xfrm>
            <a:off x="323850" y="1412875"/>
            <a:ext cx="8591550" cy="508000"/>
          </a:xfrm>
        </p:spPr>
        <p:txBody>
          <a:bodyPr/>
          <a:lstStyle/>
          <a:p>
            <a:r>
              <a:rPr lang="cs-CZ" altLang="cs-CZ" sz="3200" smtClean="0"/>
              <a:t>Výpůjčka e-knih - Adobe Digital Editions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2420938"/>
            <a:ext cx="7777163" cy="41767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Ke stažení (vypůjčení) e-knih je potřebné nainstalovat do počítače  </a:t>
            </a:r>
            <a:r>
              <a:rPr lang="cs-CZ" altLang="cs-CZ" smtClean="0">
                <a:latin typeface="Calibri" pitchFamily="34" charset="0"/>
                <a:hlinkClick r:id="rId3"/>
              </a:rPr>
              <a:t>Adobe® Digital Editions</a:t>
            </a:r>
            <a:r>
              <a:rPr lang="cs-CZ" altLang="cs-CZ" smtClean="0">
                <a:latin typeface="Calibri" pitchFamily="34" charset="0"/>
              </a:rPr>
              <a:t> a aktivovat AdobeID </a:t>
            </a:r>
          </a:p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E-knihy lze stáhnout do kteréhokoliv </a:t>
            </a:r>
            <a:r>
              <a:rPr lang="cs-CZ" altLang="cs-CZ" smtClean="0">
                <a:latin typeface="Calibri" pitchFamily="34" charset="0"/>
                <a:hlinkClick r:id="rId4"/>
              </a:rPr>
              <a:t>zařízení, které podporuje Adobe® Digital Editions</a:t>
            </a:r>
            <a:r>
              <a:rPr lang="cs-CZ" altLang="cs-CZ" b="1" smtClean="0">
                <a:latin typeface="Calibri" pitchFamily="34" charset="0"/>
              </a:rPr>
              <a:t> </a:t>
            </a:r>
            <a:endParaRPr lang="cs-CZ" altLang="cs-CZ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Možnost číst knihy na zařízení s OS Android (android market) a iPad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 idx="4294967295"/>
          </p:nvPr>
        </p:nvSpPr>
        <p:spPr>
          <a:xfrm>
            <a:off x="107950" y="115888"/>
            <a:ext cx="7777163" cy="508000"/>
          </a:xfrm>
        </p:spPr>
        <p:txBody>
          <a:bodyPr/>
          <a:lstStyle/>
          <a:p>
            <a:r>
              <a:rPr lang="cs-CZ" altLang="cs-CZ" smtClean="0"/>
              <a:t>Adobe Digital Editions</a:t>
            </a:r>
          </a:p>
        </p:txBody>
      </p:sp>
      <p:pic>
        <p:nvPicPr>
          <p:cNvPr id="65539" name="Obrázek 4" descr="ADE verze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412776"/>
            <a:ext cx="874846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  <a:endParaRPr lang="cs-CZ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 smtClean="0"/>
              <a:t> hodnocení úkolů a diskuse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 smtClean="0"/>
              <a:t> EBSCO </a:t>
            </a:r>
            <a:r>
              <a:rPr lang="cs-CZ" altLang="cs-CZ" sz="2800" dirty="0" err="1"/>
              <a:t>Discovery</a:t>
            </a:r>
            <a:r>
              <a:rPr lang="cs-CZ" altLang="cs-CZ" sz="2800" dirty="0"/>
              <a:t> </a:t>
            </a:r>
            <a:r>
              <a:rPr lang="cs-CZ" altLang="cs-CZ" sz="2800" dirty="0" err="1"/>
              <a:t>Service</a:t>
            </a:r>
            <a:r>
              <a:rPr lang="cs-CZ" altLang="cs-CZ" sz="2800" dirty="0"/>
              <a:t> a další nadstavbové </a:t>
            </a:r>
            <a:r>
              <a:rPr lang="cs-CZ" altLang="cs-CZ" sz="2800" dirty="0" smtClean="0"/>
              <a:t>nástroje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 smtClean="0"/>
              <a:t> licencované databáze elektronických knih</a:t>
            </a:r>
          </a:p>
          <a:p>
            <a:pPr marL="800100" lvl="1" indent="-342900">
              <a:lnSpc>
                <a:spcPct val="150000"/>
              </a:lnSpc>
            </a:pPr>
            <a:endParaRPr lang="cs-CZ" altLang="cs-CZ" sz="2500" dirty="0"/>
          </a:p>
          <a:p>
            <a:pPr lvl="1">
              <a:lnSpc>
                <a:spcPct val="150000"/>
              </a:lnSpc>
            </a:pPr>
            <a:endParaRPr lang="cs-CZ" altLang="cs-CZ" sz="25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 idx="4294967295"/>
          </p:nvPr>
        </p:nvSpPr>
        <p:spPr>
          <a:xfrm>
            <a:off x="179388" y="404813"/>
            <a:ext cx="8669337" cy="508000"/>
          </a:xfrm>
        </p:spPr>
        <p:txBody>
          <a:bodyPr/>
          <a:lstStyle/>
          <a:p>
            <a:r>
              <a:rPr lang="cs-CZ" altLang="cs-CZ" sz="3200" smtClean="0"/>
              <a:t>Adobe Digital Editions - otevřená kniha</a:t>
            </a:r>
          </a:p>
        </p:txBody>
      </p:sp>
      <p:pic>
        <p:nvPicPr>
          <p:cNvPr id="64515" name="Obrázek 4" descr="ADE verze 2 otevrena kniha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357313"/>
            <a:ext cx="82153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Taylor </a:t>
            </a:r>
            <a:r>
              <a:rPr lang="en-US" altLang="cs-CZ" sz="3200" smtClean="0"/>
              <a:t>&amp; Francis</a:t>
            </a:r>
            <a:endParaRPr lang="cs-CZ" altLang="cs-CZ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492375"/>
            <a:ext cx="7777162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Odborné e-knihy zaměřené na žurnalistiku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9563"/>
            <a:ext cx="91440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eReading.cz – trvalá výpůjčka e-knih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349500"/>
            <a:ext cx="8280400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České odborné e-knihy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Seznam dostupných českých eknih a návod na využití služby naleznete na stránkách </a:t>
            </a:r>
            <a:r>
              <a:rPr lang="cs-CZ" altLang="cs-CZ" sz="2600" smtClean="0">
                <a:latin typeface="Calibri" pitchFamily="34" charset="0"/>
                <a:hlinkClick r:id="rId3"/>
              </a:rPr>
              <a:t>knihovny FSS</a:t>
            </a:r>
            <a:endParaRPr lang="cs-CZ" altLang="cs-CZ" sz="2600" smtClean="0">
              <a:latin typeface="Calibri" pitchFamily="34" charset="0"/>
            </a:endParaRPr>
          </a:p>
          <a:p>
            <a:pPr lvl="1"/>
            <a:r>
              <a:rPr lang="cs-CZ" altLang="cs-CZ" sz="2600" smtClean="0">
                <a:latin typeface="Calibri" pitchFamily="34" charset="0"/>
              </a:rPr>
              <a:t>Podmínka pro využití je registrace čtenáře na portálu eReading.cz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Podporované formáty knih: pdf, kindle, epub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Obrázek 3" descr="erea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5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Gale Virtual Reference Library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492375"/>
            <a:ext cx="7777162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Knihy převážně encyklopedického charakteru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Cca 40 e-knih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550"/>
            <a:ext cx="91440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989138"/>
            <a:ext cx="8281988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chemeClr val="bg1"/>
                </a:solidFill>
              </a:rPr>
              <a:t>Shrnutí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916113"/>
            <a:ext cx="8497888" cy="6215062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dirty="0" smtClean="0">
                <a:latin typeface="Calibri" pitchFamily="34" charset="0"/>
              </a:rPr>
              <a:t>Umožňuje vyhledávat ve více zdrojích současně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8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b="1" dirty="0" smtClean="0">
                <a:latin typeface="Calibri" pitchFamily="34" charset="0"/>
              </a:rPr>
              <a:t>Seznam dostupných časopisů a knih </a:t>
            </a:r>
            <a:r>
              <a:rPr lang="cs-CZ" altLang="cs-CZ" sz="2800" b="1" dirty="0" smtClean="0">
                <a:latin typeface="Calibri" pitchFamily="34" charset="0"/>
              </a:rPr>
              <a:t>na MU</a:t>
            </a:r>
            <a:r>
              <a:rPr lang="cs-CZ" altLang="cs-CZ" sz="2800" dirty="0" smtClean="0">
                <a:latin typeface="Calibri" pitchFamily="34" charset="0"/>
              </a:rPr>
              <a:t>- </a:t>
            </a:r>
            <a:r>
              <a:rPr lang="cs-CZ" altLang="cs-CZ" sz="2800" dirty="0" smtClean="0">
                <a:latin typeface="Calibri" pitchFamily="34" charset="0"/>
              </a:rPr>
              <a:t>ověření, zda MU má přístup k zadanému titulu časopisu nebo knihy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8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b="1" dirty="0" smtClean="0">
                <a:latin typeface="Calibri" pitchFamily="34" charset="0"/>
              </a:rPr>
              <a:t>EBSCO </a:t>
            </a:r>
            <a:r>
              <a:rPr lang="cs-CZ" altLang="cs-CZ" sz="2800" b="1" dirty="0" smtClean="0">
                <a:latin typeface="Calibri" pitchFamily="34" charset="0"/>
              </a:rPr>
              <a:t>Full Text </a:t>
            </a:r>
            <a:r>
              <a:rPr lang="cs-CZ" altLang="cs-CZ" sz="2800" b="1" dirty="0" err="1" smtClean="0">
                <a:latin typeface="Calibri" pitchFamily="34" charset="0"/>
              </a:rPr>
              <a:t>Finder</a:t>
            </a:r>
            <a:r>
              <a:rPr lang="cs-CZ" altLang="cs-CZ" sz="2800" b="1" dirty="0" smtClean="0">
                <a:latin typeface="Calibri" pitchFamily="34" charset="0"/>
              </a:rPr>
              <a:t> </a:t>
            </a:r>
            <a:r>
              <a:rPr lang="cs-CZ" altLang="cs-CZ" sz="2800" dirty="0">
                <a:latin typeface="Calibri" pitchFamily="34" charset="0"/>
              </a:rPr>
              <a:t>-</a:t>
            </a:r>
            <a:r>
              <a:rPr lang="cs-CZ" altLang="cs-CZ" sz="2800" dirty="0" smtClean="0">
                <a:latin typeface="Calibri" pitchFamily="34" charset="0"/>
              </a:rPr>
              <a:t> </a:t>
            </a:r>
            <a:r>
              <a:rPr lang="cs-CZ" altLang="cs-CZ" sz="2800" dirty="0" smtClean="0">
                <a:latin typeface="Calibri" pitchFamily="34" charset="0"/>
              </a:rPr>
              <a:t>umožňuje </a:t>
            </a:r>
            <a:r>
              <a:rPr lang="cs-CZ" altLang="cs-CZ" sz="2800" dirty="0" err="1" smtClean="0">
                <a:latin typeface="Calibri" pitchFamily="34" charset="0"/>
              </a:rPr>
              <a:t>prolinkování</a:t>
            </a:r>
            <a:r>
              <a:rPr lang="cs-CZ" altLang="cs-CZ" sz="2800" dirty="0" smtClean="0">
                <a:latin typeface="Calibri" pitchFamily="34" charset="0"/>
              </a:rPr>
              <a:t> k plnému textu</a:t>
            </a:r>
          </a:p>
          <a:p>
            <a:pPr lvl="1">
              <a:buFont typeface="Wingdings" pitchFamily="2" charset="2"/>
              <a:buNone/>
            </a:pPr>
            <a:endParaRPr lang="cs-CZ" altLang="cs-CZ" b="1" dirty="0" smtClean="0"/>
          </a:p>
          <a:p>
            <a:pPr lvl="1">
              <a:buFont typeface="Wingdings" pitchFamily="2" charset="2"/>
              <a:buNone/>
            </a:pPr>
            <a:endParaRPr lang="cs-CZ" altLang="cs-CZ" i="1" dirty="0" smtClean="0"/>
          </a:p>
          <a:p>
            <a:pPr lvl="1">
              <a:buFont typeface="Wingdings" pitchFamily="2" charset="2"/>
              <a:buNone/>
            </a:pPr>
            <a:endParaRPr lang="cs-CZ" altLang="cs-CZ" sz="1500" b="1" i="1" dirty="0" smtClean="0"/>
          </a:p>
          <a:p>
            <a:pPr lvl="1">
              <a:buFont typeface="Wingdings" pitchFamily="2" charset="2"/>
              <a:buNone/>
            </a:pPr>
            <a:endParaRPr lang="cs-CZ" altLang="cs-CZ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468313" y="1196975"/>
            <a:ext cx="68405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3000" b="1" dirty="0">
                <a:solidFill>
                  <a:srgbClr val="111111"/>
                </a:solidFill>
              </a:rPr>
              <a:t>EBSCO </a:t>
            </a:r>
            <a:r>
              <a:rPr lang="cs-CZ" altLang="cs-CZ" sz="3000" b="1" dirty="0" err="1">
                <a:solidFill>
                  <a:srgbClr val="111111"/>
                </a:solidFill>
              </a:rPr>
              <a:t>Discovery</a:t>
            </a:r>
            <a:r>
              <a:rPr lang="cs-CZ" altLang="cs-CZ" sz="3000" b="1" dirty="0">
                <a:solidFill>
                  <a:srgbClr val="111111"/>
                </a:solidFill>
              </a:rPr>
              <a:t> </a:t>
            </a:r>
            <a:r>
              <a:rPr lang="cs-CZ" altLang="cs-CZ" sz="3000" b="1" dirty="0" err="1">
                <a:solidFill>
                  <a:srgbClr val="111111"/>
                </a:solidFill>
              </a:rPr>
              <a:t>Service</a:t>
            </a:r>
            <a:endParaRPr lang="cs-CZ" altLang="cs-CZ" sz="3000" b="1" dirty="0">
              <a:solidFill>
                <a:srgbClr val="11111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11111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567737" cy="62150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dirty="0" smtClean="0">
                <a:latin typeface="Calibri" pitchFamily="34" charset="0"/>
              </a:rPr>
              <a:t>EBSCO </a:t>
            </a:r>
            <a:r>
              <a:rPr lang="cs-CZ" altLang="cs-CZ" sz="2600" b="1" dirty="0" err="1" smtClean="0">
                <a:latin typeface="Calibri" pitchFamily="34" charset="0"/>
              </a:rPr>
              <a:t>eBook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cs-CZ" altLang="cs-CZ" sz="2600" b="1" dirty="0" err="1" smtClean="0">
                <a:latin typeface="Calibri" pitchFamily="34" charset="0"/>
              </a:rPr>
              <a:t>Academic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cs-CZ" altLang="cs-CZ" sz="2600" b="1" dirty="0" err="1" smtClean="0">
                <a:latin typeface="Calibri" pitchFamily="34" charset="0"/>
              </a:rPr>
              <a:t>Collection</a:t>
            </a:r>
            <a:endParaRPr lang="cs-CZ" altLang="cs-CZ" sz="2600" b="1" dirty="0" smtClean="0">
              <a:latin typeface="Calibri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2600" dirty="0" smtClean="0">
                <a:latin typeface="Calibri" pitchFamily="34" charset="0"/>
              </a:rPr>
              <a:t>Multioborová databáze, více jak 138.000 e-knih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6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dirty="0" err="1" smtClean="0">
                <a:latin typeface="Calibri" pitchFamily="34" charset="0"/>
              </a:rPr>
              <a:t>Taylor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en-US" altLang="cs-CZ" sz="2600" b="1" dirty="0" smtClean="0">
                <a:latin typeface="Calibri" pitchFamily="34" charset="0"/>
              </a:rPr>
              <a:t>&amp;</a:t>
            </a:r>
            <a:r>
              <a:rPr lang="cs-CZ" altLang="cs-CZ" sz="2600" b="1" dirty="0" smtClean="0">
                <a:latin typeface="Calibri" pitchFamily="34" charset="0"/>
              </a:rPr>
              <a:t> Francis</a:t>
            </a:r>
          </a:p>
          <a:p>
            <a:pPr lvl="1">
              <a:lnSpc>
                <a:spcPct val="130000"/>
              </a:lnSpc>
            </a:pPr>
            <a:r>
              <a:rPr lang="cs-CZ" altLang="cs-CZ" sz="2600" dirty="0" smtClean="0">
                <a:latin typeface="Calibri" pitchFamily="34" charset="0"/>
              </a:rPr>
              <a:t>E-knihy zaměřené na mediální studia a žurnalistiku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6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dirty="0" err="1" smtClean="0">
                <a:latin typeface="Calibri" pitchFamily="34" charset="0"/>
              </a:rPr>
              <a:t>Sage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cs-CZ" altLang="cs-CZ" sz="2600" b="1" dirty="0" err="1" smtClean="0">
                <a:latin typeface="Calibri" pitchFamily="34" charset="0"/>
              </a:rPr>
              <a:t>Knowledge</a:t>
            </a:r>
            <a:endParaRPr lang="cs-CZ" altLang="cs-CZ" sz="2600" b="1" dirty="0" smtClean="0">
              <a:latin typeface="Calibri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2600" dirty="0" smtClean="0">
                <a:latin typeface="Calibri" pitchFamily="34" charset="0"/>
              </a:rPr>
              <a:t>Více než 800 e-knih od vydavatele </a:t>
            </a:r>
            <a:r>
              <a:rPr lang="cs-CZ" altLang="cs-CZ" sz="2600" dirty="0" err="1" smtClean="0">
                <a:latin typeface="Calibri" pitchFamily="34" charset="0"/>
              </a:rPr>
              <a:t>Sage</a:t>
            </a:r>
            <a:r>
              <a:rPr lang="cs-CZ" altLang="cs-CZ" sz="2600" dirty="0" smtClean="0">
                <a:latin typeface="Calibri" pitchFamily="34" charset="0"/>
              </a:rPr>
              <a:t> </a:t>
            </a:r>
            <a:r>
              <a:rPr lang="cs-CZ" altLang="cs-CZ" sz="2600" dirty="0" err="1" smtClean="0">
                <a:latin typeface="Calibri" pitchFamily="34" charset="0"/>
              </a:rPr>
              <a:t>Publications</a:t>
            </a:r>
            <a:endParaRPr lang="cs-CZ" altLang="cs-CZ" sz="2600" dirty="0" smtClean="0">
              <a:latin typeface="Calibri" pitchFamily="34" charset="0"/>
            </a:endParaRP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2200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dirty="0" smtClean="0"/>
          </a:p>
          <a:p>
            <a:pPr lvl="1">
              <a:buFont typeface="Wingdings" pitchFamily="2" charset="2"/>
              <a:buNone/>
            </a:pPr>
            <a:endParaRPr lang="cs-CZ" altLang="cs-CZ" sz="2200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dirty="0" smtClean="0"/>
          </a:p>
          <a:p>
            <a:pPr lvl="1"/>
            <a:endParaRPr lang="cs-CZ" altLang="cs-CZ" sz="22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2" descr="ED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4038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ovéPole 3"/>
          <p:cNvSpPr txBox="1">
            <a:spLocks noChangeArrowheads="1"/>
          </p:cNvSpPr>
          <p:nvPr/>
        </p:nvSpPr>
        <p:spPr bwMode="auto">
          <a:xfrm>
            <a:off x="2124075" y="5589588"/>
            <a:ext cx="5643563" cy="86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5000" b="1" dirty="0">
                <a:latin typeface="Calibri" panose="020F0502020204030204" pitchFamily="34" charset="0"/>
              </a:rPr>
              <a:t>discovery.muni.cz</a:t>
            </a:r>
          </a:p>
        </p:txBody>
      </p:sp>
    </p:spTree>
    <p:extLst>
      <p:ext uri="{BB962C8B-B14F-4D97-AF65-F5344CB8AC3E}">
        <p14:creationId xmlns:p14="http://schemas.microsoft.com/office/powerpoint/2010/main" val="30223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7929562" cy="6215062"/>
          </a:xfrm>
        </p:spPr>
        <p:txBody>
          <a:bodyPr/>
          <a:lstStyle/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2200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400" b="1" dirty="0" smtClean="0"/>
              <a:t>Gale </a:t>
            </a:r>
            <a:r>
              <a:rPr lang="cs-CZ" altLang="cs-CZ" sz="2400" b="1" dirty="0" err="1" smtClean="0"/>
              <a:t>Virtual</a:t>
            </a:r>
            <a:r>
              <a:rPr lang="cs-CZ" altLang="cs-CZ" sz="2400" b="1" dirty="0" smtClean="0"/>
              <a:t> Reference </a:t>
            </a:r>
            <a:r>
              <a:rPr lang="cs-CZ" altLang="cs-CZ" sz="2400" b="1" dirty="0" err="1" smtClean="0"/>
              <a:t>Library</a:t>
            </a:r>
            <a:endParaRPr lang="cs-CZ" altLang="cs-CZ" sz="2400" b="1" dirty="0" smtClean="0"/>
          </a:p>
          <a:p>
            <a:pPr lvl="1">
              <a:lnSpc>
                <a:spcPct val="130000"/>
              </a:lnSpc>
            </a:pPr>
            <a:r>
              <a:rPr lang="cs-CZ" altLang="cs-CZ" dirty="0" smtClean="0"/>
              <a:t>Multioborová databáze, cca 40 e-knih</a:t>
            </a: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400" b="1" dirty="0" smtClean="0"/>
              <a:t>eReading.cz</a:t>
            </a:r>
          </a:p>
          <a:p>
            <a:pPr lvl="1">
              <a:lnSpc>
                <a:spcPct val="130000"/>
              </a:lnSpc>
            </a:pPr>
            <a:r>
              <a:rPr lang="cs-CZ" altLang="cs-CZ" dirty="0" smtClean="0"/>
              <a:t>e-knihy v češtině</a:t>
            </a:r>
          </a:p>
          <a:p>
            <a:pPr lvl="1">
              <a:buFont typeface="Wingdings" pitchFamily="2" charset="2"/>
              <a:buNone/>
            </a:pPr>
            <a:endParaRPr lang="cs-CZ" altLang="cs-CZ" sz="2200" b="1" dirty="0" smtClean="0"/>
          </a:p>
          <a:p>
            <a:pPr lvl="1">
              <a:buFont typeface="Wingdings" pitchFamily="2" charset="2"/>
              <a:buNone/>
            </a:pPr>
            <a:endParaRPr lang="cs-CZ" altLang="cs-CZ" sz="2200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dirty="0" smtClean="0"/>
          </a:p>
          <a:p>
            <a:pPr lvl="1"/>
            <a:endParaRPr lang="cs-CZ" altLang="cs-CZ" sz="22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692150"/>
            <a:ext cx="7416800" cy="55181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marL="0" indent="0" algn="just" eaLnBrk="1" hangingPunct="1">
              <a:lnSpc>
                <a:spcPct val="130000"/>
              </a:lnSpc>
              <a:buFontTx/>
              <a:buNone/>
              <a:defRPr/>
            </a:pPr>
            <a:r>
              <a:rPr lang="cs-CZ" altLang="cs-CZ" sz="2800" b="1" i="1" dirty="0">
                <a:latin typeface="Calibri" panose="020F0502020204030204" pitchFamily="34" charset="0"/>
              </a:rPr>
              <a:t>"</a:t>
            </a:r>
            <a:r>
              <a:rPr lang="cs-CZ" altLang="cs-CZ" sz="2800" b="1" i="1" dirty="0" smtClean="0">
                <a:latin typeface="Calibri" panose="020F0502020204030204" pitchFamily="34" charset="0"/>
              </a:rPr>
              <a:t>Univerzity se stále více podobají komerčním podnikům, a těm se vyplatí umět zanalyzovat dopad jejich vědecké výkonnosti. Vyhodnocovací nástroje se pro tento účel postupně stávají nepostradatelnými."</a:t>
            </a:r>
          </a:p>
          <a:p>
            <a:pPr eaLnBrk="1" hangingPunct="1">
              <a:lnSpc>
                <a:spcPct val="130000"/>
              </a:lnSpc>
              <a:defRPr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r>
              <a:rPr lang="cs-CZ" altLang="cs-CZ" sz="2800" dirty="0" smtClean="0">
                <a:latin typeface="Calibri" panose="020F0502020204030204" pitchFamily="34" charset="0"/>
              </a:rPr>
              <a:t>                                                           </a:t>
            </a:r>
            <a:r>
              <a:rPr lang="cs-CZ" altLang="cs-CZ" sz="2800" b="1" i="1" dirty="0" smtClean="0">
                <a:latin typeface="Calibri" panose="020F0502020204030204" pitchFamily="34" charset="0"/>
              </a:rPr>
              <a:t>Donald </a:t>
            </a:r>
            <a:r>
              <a:rPr lang="cs-CZ" altLang="cs-CZ" sz="2800" b="1" i="1" dirty="0" err="1" smtClean="0">
                <a:latin typeface="Calibri" panose="020F0502020204030204" pitchFamily="34" charset="0"/>
              </a:rPr>
              <a:t>Dingwell</a:t>
            </a:r>
            <a:endParaRPr lang="cs-CZ" altLang="cs-CZ" sz="2800" b="1" i="1" dirty="0" smtClean="0">
              <a:latin typeface="Calibri" panose="020F0502020204030204" pitchFamily="34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979613" y="765175"/>
            <a:ext cx="5689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 sz="3200" b="1"/>
          </a:p>
          <a:p>
            <a:pPr eaLnBrk="1" hangingPunct="1">
              <a:spcBef>
                <a:spcPct val="50000"/>
              </a:spcBef>
            </a:pPr>
            <a:endParaRPr lang="cs-CZ" altLang="cs-CZ" sz="3200" b="1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cs-CZ" altLang="cs-CZ" sz="3200" b="1">
              <a:latin typeface="Tahoma" panose="020B0604030504040204" pitchFamily="34" charset="0"/>
            </a:endParaRPr>
          </a:p>
        </p:txBody>
      </p:sp>
      <p:sp>
        <p:nvSpPr>
          <p:cNvPr id="36868" name="TextovéPole 1"/>
          <p:cNvSpPr txBox="1">
            <a:spLocks noChangeArrowheads="1"/>
          </p:cNvSpPr>
          <p:nvPr/>
        </p:nvSpPr>
        <p:spPr bwMode="auto">
          <a:xfrm>
            <a:off x="2843213" y="6283325"/>
            <a:ext cx="698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i="1"/>
              <a:t>Zdroj: Měření vědecké výkonnosti: H-index v SciVerse Scopus se představuje</a:t>
            </a:r>
          </a:p>
        </p:txBody>
      </p:sp>
    </p:spTree>
    <p:extLst>
      <p:ext uri="{BB962C8B-B14F-4D97-AF65-F5344CB8AC3E}">
        <p14:creationId xmlns:p14="http://schemas.microsoft.com/office/powerpoint/2010/main" val="25706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3538" y="1254125"/>
            <a:ext cx="7777162" cy="62150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Obor měřící: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cs-CZ" altLang="cs-CZ" sz="2800" dirty="0">
                <a:latin typeface="Calibri" panose="020F0502020204030204" pitchFamily="34" charset="0"/>
              </a:rPr>
              <a:t>v</a:t>
            </a:r>
            <a:r>
              <a:rPr lang="cs-CZ" altLang="cs-CZ" sz="2800" dirty="0" smtClean="0">
                <a:latin typeface="Calibri" panose="020F0502020204030204" pitchFamily="34" charset="0"/>
              </a:rPr>
              <a:t>ědeckou výkonnost výzkumníka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cs-CZ" altLang="cs-CZ" sz="2800" dirty="0">
                <a:latin typeface="Calibri" panose="020F0502020204030204" pitchFamily="34" charset="0"/>
              </a:rPr>
              <a:t>s</a:t>
            </a:r>
            <a:r>
              <a:rPr lang="cs-CZ" altLang="cs-CZ" sz="2800" dirty="0" smtClean="0">
                <a:latin typeface="Calibri" panose="020F0502020204030204" pitchFamily="34" charset="0"/>
              </a:rPr>
              <a:t>oubor vybraných článků, časopisu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cs-CZ" altLang="cs-CZ" sz="2800" dirty="0">
                <a:latin typeface="Calibri" panose="020F0502020204030204" pitchFamily="34" charset="0"/>
              </a:rPr>
              <a:t>c</a:t>
            </a:r>
            <a:r>
              <a:rPr lang="cs-CZ" altLang="cs-CZ" sz="2800" dirty="0" smtClean="0">
                <a:latin typeface="Calibri" panose="020F0502020204030204" pitchFamily="34" charset="0"/>
              </a:rPr>
              <a:t>elé instituce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cs-CZ" altLang="cs-CZ" sz="28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endParaRPr lang="cs-CZ" altLang="cs-CZ" b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b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  <a:p>
            <a:pPr lvl="1"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3534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50000"/>
              </a:spcBef>
            </a:pPr>
            <a:r>
              <a:rPr lang="cs-CZ" altLang="cs-CZ" sz="3200" b="1">
                <a:latin typeface="Tahoma" panose="020B0604030504040204" pitchFamily="34" charset="0"/>
              </a:rPr>
              <a:t>Bibliometrie - </a:t>
            </a:r>
            <a:r>
              <a:rPr lang="cs-CZ" altLang="cs-CZ" sz="3200"/>
              <a:t>též </a:t>
            </a:r>
            <a:r>
              <a:rPr lang="cs-CZ" altLang="cs-CZ" sz="3200" b="1"/>
              <a:t>RPM (Research Performance Measurement)</a:t>
            </a:r>
          </a:p>
        </p:txBody>
      </p:sp>
    </p:spTree>
    <p:extLst>
      <p:ext uri="{BB962C8B-B14F-4D97-AF65-F5344CB8AC3E}">
        <p14:creationId xmlns:p14="http://schemas.microsoft.com/office/powerpoint/2010/main" val="245183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3538" y="1254125"/>
            <a:ext cx="7777162" cy="62150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endParaRPr lang="cs-CZ" altLang="cs-CZ" b="1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 smtClean="0">
                <a:latin typeface="Calibri" panose="020F0502020204030204" pitchFamily="34" charset="0"/>
              </a:rPr>
              <a:t>Web </a:t>
            </a:r>
            <a:r>
              <a:rPr lang="cs-CZ" altLang="cs-CZ" sz="2800" b="1" dirty="0" err="1" smtClean="0">
                <a:latin typeface="Calibri" panose="020F0502020204030204" pitchFamily="34" charset="0"/>
              </a:rPr>
              <a:t>of</a:t>
            </a:r>
            <a:r>
              <a:rPr lang="cs-CZ" altLang="cs-CZ" sz="2800" b="1" dirty="0" smtClean="0">
                <a:latin typeface="Calibri" panose="020F0502020204030204" pitchFamily="34" charset="0"/>
              </a:rPr>
              <a:t> Science </a:t>
            </a:r>
            <a:r>
              <a:rPr lang="cs-CZ" altLang="cs-CZ" sz="2800" i="1" dirty="0">
                <a:latin typeface="Calibri" panose="020F0502020204030204" pitchFamily="34" charset="0"/>
                <a:cs typeface="Times New Roman" panose="02020603050405020304" pitchFamily="18" charset="0"/>
              </a:rPr>
              <a:t>→ ISI →</a:t>
            </a:r>
            <a:r>
              <a:rPr lang="cs-CZ" altLang="cs-CZ" sz="28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800" i="1" dirty="0" smtClean="0">
                <a:latin typeface="Calibri" panose="020F0502020204030204" pitchFamily="34" charset="0"/>
              </a:rPr>
              <a:t>Thomson </a:t>
            </a:r>
            <a:r>
              <a:rPr lang="cs-CZ" altLang="cs-CZ" sz="2800" i="1" dirty="0" smtClean="0">
                <a:latin typeface="Calibri" panose="020F0502020204030204" pitchFamily="34" charset="0"/>
              </a:rPr>
              <a:t>Reuters </a:t>
            </a:r>
            <a:r>
              <a:rPr lang="cs-CZ" altLang="cs-CZ" sz="28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altLang="cs-CZ" sz="2800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Clarivate</a:t>
            </a:r>
            <a:r>
              <a:rPr lang="cs-CZ" altLang="cs-CZ" sz="28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800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Analytics</a:t>
            </a:r>
            <a:endParaRPr lang="cs-CZ" altLang="cs-CZ" sz="2800" i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endParaRPr lang="cs-CZ" altLang="cs-CZ" sz="2800" b="1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 err="1" smtClean="0">
                <a:latin typeface="Calibri" panose="020F0502020204030204" pitchFamily="34" charset="0"/>
              </a:rPr>
              <a:t>Scopus</a:t>
            </a:r>
            <a:r>
              <a:rPr lang="cs-CZ" altLang="cs-CZ" sz="28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i="1" dirty="0" err="1" smtClean="0">
                <a:latin typeface="Calibri" panose="020F0502020204030204" pitchFamily="34" charset="0"/>
              </a:rPr>
              <a:t>Elsevier</a:t>
            </a:r>
            <a:endParaRPr lang="cs-CZ" altLang="cs-CZ" sz="28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cs-CZ" altLang="cs-CZ" b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568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anose="020B0604030504040204" pitchFamily="34" charset="0"/>
              </a:rPr>
              <a:t>Producenti databází</a:t>
            </a:r>
          </a:p>
        </p:txBody>
      </p:sp>
    </p:spTree>
    <p:extLst>
      <p:ext uri="{BB962C8B-B14F-4D97-AF65-F5344CB8AC3E}">
        <p14:creationId xmlns:p14="http://schemas.microsoft.com/office/powerpoint/2010/main" val="186377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8316913" cy="61658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600" dirty="0" smtClean="0">
                <a:latin typeface="Calibri" panose="020F0502020204030204" pitchFamily="34" charset="0"/>
              </a:rPr>
              <a:t>Producent firma </a:t>
            </a:r>
            <a:r>
              <a:rPr lang="cs-CZ" altLang="cs-CZ" sz="2600" dirty="0" err="1" smtClean="0">
                <a:latin typeface="Calibri" panose="020F0502020204030204" pitchFamily="34" charset="0"/>
              </a:rPr>
              <a:t>Clarivate</a:t>
            </a:r>
            <a:r>
              <a:rPr lang="cs-CZ" altLang="cs-CZ" sz="2600" dirty="0" smtClean="0">
                <a:latin typeface="Calibri" panose="020F0502020204030204" pitchFamily="34" charset="0"/>
              </a:rPr>
              <a:t> </a:t>
            </a:r>
            <a:r>
              <a:rPr lang="cs-CZ" altLang="cs-CZ" sz="2600" dirty="0" err="1" smtClean="0">
                <a:latin typeface="Calibri" panose="020F0502020204030204" pitchFamily="34" charset="0"/>
              </a:rPr>
              <a:t>Analytics</a:t>
            </a:r>
            <a:endParaRPr lang="cs-CZ" altLang="cs-CZ" sz="26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600" dirty="0" smtClean="0">
                <a:latin typeface="Calibri" panose="020F0502020204030204" pitchFamily="34" charset="0"/>
              </a:rPr>
              <a:t>Sledování citovanosti vědeckých článků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600" dirty="0" smtClean="0">
                <a:latin typeface="Calibri" panose="020F0502020204030204" pitchFamily="34" charset="0"/>
              </a:rPr>
              <a:t>Pravidelně aktualizované bibliografické údaje (včetně abstraktů) o článcích z více jak 8.000 předních světových vědeckých a odborných časopisů ze všech oblastí vědy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600" dirty="0" err="1" smtClean="0">
                <a:latin typeface="Calibri" panose="020F0502020204030204" pitchFamily="34" charset="0"/>
              </a:rPr>
              <a:t>Restrospektiva</a:t>
            </a:r>
            <a:r>
              <a:rPr lang="cs-CZ" altLang="cs-CZ" sz="2600" dirty="0" smtClean="0">
                <a:latin typeface="Calibri" panose="020F0502020204030204" pitchFamily="34" charset="0"/>
              </a:rPr>
              <a:t> více jak 60 let (k dispozici data od r. 1945)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42900" y="1196975"/>
            <a:ext cx="568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anose="020B0604030504040204" pitchFamily="34" charset="0"/>
              </a:rPr>
              <a:t>Web of Science</a:t>
            </a:r>
          </a:p>
        </p:txBody>
      </p:sp>
      <p:pic>
        <p:nvPicPr>
          <p:cNvPr id="39940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328738"/>
            <a:ext cx="2857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3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557338"/>
            <a:ext cx="8316913" cy="58054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citační rejstříky, konferenční příspěvky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Science Citation Index Expanded - 1945 - současnost</a:t>
            </a:r>
          </a:p>
          <a:p>
            <a:pPr lvl="1"/>
            <a:r>
              <a:rPr lang="cs-CZ" altLang="cs-CZ" b="1" smtClean="0">
                <a:latin typeface="Calibri" panose="020F0502020204030204" pitchFamily="34" charset="0"/>
              </a:rPr>
              <a:t>Social Sciences Citation Index - 1977 -současnost 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Arts &amp; Humanities Citation Index - 1977- současnost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Conference Proceedings Citation Index- Science– 1990 - současnost</a:t>
            </a:r>
          </a:p>
          <a:p>
            <a:pPr lvl="1"/>
            <a:r>
              <a:rPr lang="cs-CZ" altLang="cs-CZ" b="1" smtClean="0">
                <a:latin typeface="Calibri" panose="020F0502020204030204" pitchFamily="34" charset="0"/>
              </a:rPr>
              <a:t>Conference Proceedings Citation Index- Social Science &amp; Humanities– 1990 – současnost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b="1" smtClean="0"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b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55588" y="1301750"/>
            <a:ext cx="568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anose="020B0604030504040204" pitchFamily="34" charset="0"/>
              </a:rPr>
              <a:t>Web of Science</a:t>
            </a:r>
          </a:p>
        </p:txBody>
      </p:sp>
    </p:spTree>
    <p:extLst>
      <p:ext uri="{BB962C8B-B14F-4D97-AF65-F5344CB8AC3E}">
        <p14:creationId xmlns:p14="http://schemas.microsoft.com/office/powerpoint/2010/main" val="237333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84313"/>
            <a:ext cx="8316912" cy="55181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800" smtClean="0">
                <a:latin typeface="Calibri" panose="020F0502020204030204" pitchFamily="34" charset="0"/>
              </a:rPr>
              <a:t>Součást WoK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800" smtClean="0">
                <a:latin typeface="Calibri" panose="020F0502020204030204" pitchFamily="34" charset="0"/>
              </a:rPr>
              <a:t>Měření kvality excerpovaných časopisů pomocí tzv. </a:t>
            </a:r>
            <a:r>
              <a:rPr lang="cs-CZ" altLang="cs-CZ" sz="2800" b="1" smtClean="0">
                <a:latin typeface="Calibri" panose="020F0502020204030204" pitchFamily="34" charset="0"/>
              </a:rPr>
              <a:t>impact faktoru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800" i="1" smtClean="0">
                <a:latin typeface="Calibri" panose="020F0502020204030204" pitchFamily="34" charset="0"/>
              </a:rPr>
              <a:t>Impact faktor </a:t>
            </a:r>
            <a:r>
              <a:rPr lang="en-US" altLang="cs-CZ" sz="2800" smtClean="0">
                <a:latin typeface="Calibri" panose="020F0502020204030204" pitchFamily="34" charset="0"/>
              </a:rPr>
              <a:t>=</a:t>
            </a:r>
            <a:r>
              <a:rPr lang="cs-CZ" altLang="cs-CZ" sz="2800" smtClean="0">
                <a:latin typeface="Calibri" panose="020F0502020204030204" pitchFamily="34" charset="0"/>
              </a:rPr>
              <a:t> míra frekvence citací průměrného článku daného časopisu za dané časové období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800" smtClean="0">
                <a:latin typeface="Calibri" panose="020F0502020204030204" pitchFamily="34" charset="0"/>
              </a:rPr>
              <a:t>IF lze využít jako základ pro odhad prestiže odborných časopisů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cs-CZ" altLang="cs-CZ" smtClean="0"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68300" y="1268413"/>
            <a:ext cx="568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anose="020B0604030504040204" pitchFamily="34" charset="0"/>
              </a:rPr>
              <a:t>Journal Citation Reports</a:t>
            </a:r>
          </a:p>
        </p:txBody>
      </p:sp>
    </p:spTree>
    <p:extLst>
      <p:ext uri="{BB962C8B-B14F-4D97-AF65-F5344CB8AC3E}">
        <p14:creationId xmlns:p14="http://schemas.microsoft.com/office/powerpoint/2010/main" val="11984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44663"/>
            <a:ext cx="8316913" cy="55181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Krátký </a:t>
            </a:r>
            <a:r>
              <a:rPr lang="cs-CZ" altLang="cs-CZ" smtClean="0">
                <a:latin typeface="Calibri" panose="020F0502020204030204" pitchFamily="34" charset="0"/>
                <a:hlinkClick r:id="rId3"/>
              </a:rPr>
              <a:t>tutoriál</a:t>
            </a:r>
            <a:r>
              <a:rPr lang="cs-CZ" altLang="cs-CZ" smtClean="0">
                <a:latin typeface="Calibri" panose="020F0502020204030204" pitchFamily="34" charset="0"/>
              </a:rPr>
              <a:t> v češtině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cs-CZ" altLang="cs-CZ" smtClean="0"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23850" y="1455738"/>
            <a:ext cx="568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anose="020B0604030504040204" pitchFamily="34" charset="0"/>
              </a:rPr>
              <a:t>Web of Science</a:t>
            </a:r>
          </a:p>
        </p:txBody>
      </p:sp>
    </p:spTree>
    <p:extLst>
      <p:ext uri="{BB962C8B-B14F-4D97-AF65-F5344CB8AC3E}">
        <p14:creationId xmlns:p14="http://schemas.microsoft.com/office/powerpoint/2010/main" val="9821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3688" y="1412875"/>
            <a:ext cx="8821737" cy="55181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Producent fy Elsevier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V současnosti největší citační a abstraktová databáze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informace o článcích ze 16.000 vybraných peer-reviewed vědeckých časopisů ze všech vědních oblastí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zaměření na Evropu (včetně vybraných časopisů z České republiky) 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Dále obsahuje přes 23 miliónů záznamů o patentech, záznamy článků ve sbornících konferencí, službu "Articles in Press" pro 3000 časopisů atd. 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93688" y="1268413"/>
            <a:ext cx="568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anose="020B0604030504040204" pitchFamily="34" charset="0"/>
              </a:rPr>
              <a:t>Scopus</a:t>
            </a:r>
          </a:p>
        </p:txBody>
      </p:sp>
      <p:pic>
        <p:nvPicPr>
          <p:cNvPr id="4403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408113"/>
            <a:ext cx="9620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46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268413"/>
            <a:ext cx="8316913" cy="55181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Metrika pro měření "prestiže" časopisů: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endParaRPr lang="cs-CZ" altLang="cs-CZ" sz="2200" b="1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  <a:defRPr/>
            </a:pPr>
            <a:r>
              <a:rPr lang="cs-CZ" altLang="cs-CZ" sz="2200" dirty="0" smtClean="0">
                <a:latin typeface="Calibri" panose="020F0502020204030204" pitchFamily="34" charset="0"/>
              </a:rPr>
              <a:t>SJR (</a:t>
            </a:r>
            <a:r>
              <a:rPr lang="cs-CZ" altLang="cs-CZ" sz="2200" dirty="0" err="1" smtClean="0">
                <a:latin typeface="Calibri" panose="020F0502020204030204" pitchFamily="34" charset="0"/>
              </a:rPr>
              <a:t>SCImago</a:t>
            </a:r>
            <a:r>
              <a:rPr lang="cs-CZ" altLang="cs-CZ" sz="2200" dirty="0" smtClean="0">
                <a:latin typeface="Calibri" panose="020F0502020204030204" pitchFamily="34" charset="0"/>
              </a:rPr>
              <a:t> </a:t>
            </a:r>
            <a:r>
              <a:rPr lang="cs-CZ" altLang="cs-CZ" sz="2200" dirty="0" err="1" smtClean="0">
                <a:latin typeface="Calibri" panose="020F0502020204030204" pitchFamily="34" charset="0"/>
              </a:rPr>
              <a:t>Journal</a:t>
            </a:r>
            <a:r>
              <a:rPr lang="cs-CZ" altLang="cs-CZ" sz="2200" dirty="0" smtClean="0">
                <a:latin typeface="Calibri" panose="020F0502020204030204" pitchFamily="34" charset="0"/>
              </a:rPr>
              <a:t> Rank) – hodnota indikátoru pro daný časopis (do hodnoty se promítá vědecký obor, kvalita a renomé </a:t>
            </a:r>
            <a:r>
              <a:rPr lang="cs-CZ" altLang="cs-CZ" sz="2200" dirty="0" err="1" smtClean="0">
                <a:latin typeface="Calibri" panose="020F0502020204030204" pitchFamily="34" charset="0"/>
              </a:rPr>
              <a:t>časop</a:t>
            </a:r>
            <a:r>
              <a:rPr lang="cs-CZ" altLang="cs-CZ" sz="2200" dirty="0" smtClean="0">
                <a:latin typeface="Calibri" panose="020F0502020204030204" pitchFamily="34" charset="0"/>
              </a:rPr>
              <a:t>.)</a:t>
            </a:r>
          </a:p>
          <a:p>
            <a:pPr marL="709613" lvl="1" indent="0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cs-CZ" altLang="cs-CZ" sz="2200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  <a:defRPr/>
            </a:pPr>
            <a:r>
              <a:rPr lang="cs-CZ" altLang="cs-CZ" sz="2200" dirty="0" smtClean="0">
                <a:latin typeface="Calibri" panose="020F0502020204030204" pitchFamily="34" charset="0"/>
              </a:rPr>
              <a:t>SNIP (Source-</a:t>
            </a:r>
            <a:r>
              <a:rPr lang="cs-CZ" altLang="cs-CZ" sz="2200" dirty="0" err="1" smtClean="0">
                <a:latin typeface="Calibri" panose="020F0502020204030204" pitchFamily="34" charset="0"/>
              </a:rPr>
              <a:t>Normalized</a:t>
            </a:r>
            <a:r>
              <a:rPr lang="cs-CZ" altLang="cs-CZ" sz="2200" dirty="0" smtClean="0">
                <a:latin typeface="Calibri" panose="020F0502020204030204" pitchFamily="34" charset="0"/>
              </a:rPr>
              <a:t> </a:t>
            </a:r>
            <a:r>
              <a:rPr lang="cs-CZ" altLang="cs-CZ" sz="2200" dirty="0" err="1" smtClean="0">
                <a:latin typeface="Calibri" panose="020F0502020204030204" pitchFamily="34" charset="0"/>
              </a:rPr>
              <a:t>Impact</a:t>
            </a:r>
            <a:r>
              <a:rPr lang="cs-CZ" altLang="cs-CZ" sz="2200" dirty="0" smtClean="0">
                <a:latin typeface="Calibri" panose="020F0502020204030204" pitchFamily="34" charset="0"/>
              </a:rPr>
              <a:t> per </a:t>
            </a:r>
            <a:r>
              <a:rPr lang="cs-CZ" altLang="cs-CZ" sz="2200" dirty="0" err="1" smtClean="0">
                <a:latin typeface="Calibri" panose="020F0502020204030204" pitchFamily="34" charset="0"/>
              </a:rPr>
              <a:t>Paper</a:t>
            </a:r>
            <a:r>
              <a:rPr lang="cs-CZ" altLang="cs-CZ" sz="2200" dirty="0" smtClean="0">
                <a:latin typeface="Calibri" panose="020F0502020204030204" pitchFamily="34" charset="0"/>
              </a:rPr>
              <a:t>) – měří kontextuální citační dopad na základě celkového počtu citací v jednotlivých věd. obor.)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cs-CZ" altLang="cs-CZ" sz="2200" dirty="0" smtClean="0"/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cs-CZ" altLang="cs-CZ" sz="2200" dirty="0" smtClean="0"/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cs-CZ" altLang="cs-CZ" b="1" dirty="0" smtClean="0"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  <a:p>
            <a:pPr lvl="1"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568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anose="020B0604030504040204" pitchFamily="34" charset="0"/>
              </a:rPr>
              <a:t>Indikátory SJR, SNIP</a:t>
            </a:r>
          </a:p>
        </p:txBody>
      </p:sp>
    </p:spTree>
    <p:extLst>
      <p:ext uri="{BB962C8B-B14F-4D97-AF65-F5344CB8AC3E}">
        <p14:creationId xmlns:p14="http://schemas.microsoft.com/office/powerpoint/2010/main" val="3678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8039" y="1988840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Na základě jednoho vyhledávacího  dotazu umožňuje </a:t>
            </a:r>
          </a:p>
          <a:p>
            <a:r>
              <a:rPr lang="cs-CZ" altLang="cs-CZ" sz="2800" dirty="0" smtClean="0">
                <a:latin typeface="Calibri" panose="020F0502020204030204" pitchFamily="34" charset="0"/>
              </a:rPr>
              <a:t>     prohledávat více zdrojů současně v rámci jednoho   </a:t>
            </a:r>
          </a:p>
          <a:p>
            <a:r>
              <a:rPr lang="cs-CZ" altLang="cs-CZ" sz="2800" dirty="0" smtClean="0">
                <a:latin typeface="Calibri" panose="020F0502020204030204" pitchFamily="34" charset="0"/>
              </a:rPr>
              <a:t>     rozhraní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Podpora vzdáleného přístupu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Producent fa EBSCO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12474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03313"/>
            <a:ext cx="8316913" cy="55181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Pro výpočet používá </a:t>
            </a:r>
            <a:r>
              <a:rPr lang="cs-CZ" altLang="cs-CZ" b="1" dirty="0" smtClean="0">
                <a:latin typeface="Calibri" panose="020F0502020204030204" pitchFamily="34" charset="0"/>
              </a:rPr>
              <a:t>h-index (</a:t>
            </a:r>
            <a:r>
              <a:rPr lang="cs-CZ" altLang="cs-CZ" b="1" dirty="0" err="1" smtClean="0">
                <a:latin typeface="Calibri" panose="020F0502020204030204" pitchFamily="34" charset="0"/>
              </a:rPr>
              <a:t>highly</a:t>
            </a:r>
            <a:r>
              <a:rPr lang="cs-CZ" altLang="cs-CZ" b="1" dirty="0" smtClean="0"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cited</a:t>
            </a:r>
            <a:r>
              <a:rPr lang="cs-CZ" altLang="cs-CZ" b="1" dirty="0" smtClean="0">
                <a:latin typeface="Calibri" panose="020F0502020204030204" pitchFamily="34" charset="0"/>
              </a:rPr>
              <a:t> index – index vysoké citovanosti)</a:t>
            </a:r>
          </a:p>
          <a:p>
            <a:pPr lvl="1">
              <a:lnSpc>
                <a:spcPct val="130000"/>
              </a:lnSpc>
              <a:defRPr/>
            </a:pPr>
            <a:r>
              <a:rPr lang="cs-CZ" altLang="cs-CZ" sz="2200" dirty="0" smtClean="0">
                <a:latin typeface="Calibri" panose="020F0502020204030204" pitchFamily="34" charset="0"/>
              </a:rPr>
              <a:t>2006- vyvinut prof. Hirschem z Kalifornské univerzity v San Diegu</a:t>
            </a:r>
          </a:p>
          <a:p>
            <a:pPr lvl="1">
              <a:lnSpc>
                <a:spcPct val="130000"/>
              </a:lnSpc>
              <a:defRPr/>
            </a:pPr>
            <a:r>
              <a:rPr lang="cs-CZ" altLang="cs-CZ" sz="2200" dirty="0" smtClean="0">
                <a:latin typeface="Calibri" panose="020F0502020204030204" pitchFamily="34" charset="0"/>
              </a:rPr>
              <a:t>Výpočet dopadu a kvantity vědecké výkonnosti jednotlivých badatelů</a:t>
            </a:r>
          </a:p>
          <a:p>
            <a:pPr lvl="1">
              <a:lnSpc>
                <a:spcPct val="130000"/>
              </a:lnSpc>
              <a:defRPr/>
            </a:pPr>
            <a:r>
              <a:rPr lang="cs-CZ" altLang="cs-CZ" sz="2200" i="1" dirty="0" smtClean="0">
                <a:latin typeface="Calibri" panose="020F0502020204030204" pitchFamily="34" charset="0"/>
              </a:rPr>
              <a:t>Výpočet – vědec má index h, pokud h-počet jeho publikací získaly každá alespoň h-počet citací, zatímco ostatní práce mají každá méně než h citací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cs-CZ" altLang="cs-CZ" sz="2200" dirty="0" smtClean="0"/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cs-CZ" altLang="cs-CZ" b="1" dirty="0" smtClean="0"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  <a:p>
            <a:pPr lvl="1"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39725" y="1127125"/>
            <a:ext cx="568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anose="020B0604030504040204" pitchFamily="34" charset="0"/>
              </a:rPr>
              <a:t>H-index</a:t>
            </a:r>
          </a:p>
        </p:txBody>
      </p:sp>
    </p:spTree>
    <p:extLst>
      <p:ext uri="{BB962C8B-B14F-4D97-AF65-F5344CB8AC3E}">
        <p14:creationId xmlns:p14="http://schemas.microsoft.com/office/powerpoint/2010/main" val="6320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84313"/>
            <a:ext cx="8316912" cy="55181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  <a:hlinkClick r:id="rId3"/>
              </a:rPr>
              <a:t>Uživatelské příručky</a:t>
            </a:r>
            <a:endParaRPr lang="cs-CZ" altLang="cs-CZ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cs-CZ" altLang="cs-CZ" smtClean="0"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568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anose="020B0604030504040204" pitchFamily="34" charset="0"/>
              </a:rPr>
              <a:t>Scopus</a:t>
            </a:r>
          </a:p>
        </p:txBody>
      </p:sp>
    </p:spTree>
    <p:extLst>
      <p:ext uri="{BB962C8B-B14F-4D97-AF65-F5344CB8AC3E}">
        <p14:creationId xmlns:p14="http://schemas.microsoft.com/office/powerpoint/2010/main" val="349395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844675"/>
            <a:ext cx="8137525" cy="55181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b="1" i="1" smtClean="0">
                <a:latin typeface="Calibri" panose="020F0502020204030204" pitchFamily="34" charset="0"/>
              </a:rPr>
              <a:t>Impact factor </a:t>
            </a:r>
            <a:r>
              <a:rPr lang="cs-CZ" altLang="cs-CZ" smtClean="0">
                <a:latin typeface="Calibri" panose="020F0502020204030204" pitchFamily="34" charset="0"/>
              </a:rPr>
              <a:t>se zakládá na evaluaci časopisů, </a:t>
            </a:r>
            <a:r>
              <a:rPr lang="cs-CZ" altLang="cs-CZ" b="1" i="1" smtClean="0">
                <a:latin typeface="Calibri" panose="020F0502020204030204" pitchFamily="34" charset="0"/>
              </a:rPr>
              <a:t>h-index</a:t>
            </a:r>
            <a:r>
              <a:rPr lang="cs-CZ" altLang="cs-CZ" smtClean="0">
                <a:latin typeface="Calibri" panose="020F0502020204030204" pitchFamily="34" charset="0"/>
              </a:rPr>
              <a:t> je založen na celkové práci konkrétního výzkumníka a nepřihlíží k vlivu vnějších faktorů (např. redakční strategie)</a:t>
            </a:r>
            <a:endParaRPr lang="cs-CZ" altLang="cs-CZ" b="1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568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anose="020B0604030504040204" pitchFamily="34" charset="0"/>
              </a:rPr>
              <a:t>Impact factor x h-index</a:t>
            </a:r>
          </a:p>
        </p:txBody>
      </p:sp>
    </p:spTree>
    <p:extLst>
      <p:ext uri="{BB962C8B-B14F-4D97-AF65-F5344CB8AC3E}">
        <p14:creationId xmlns:p14="http://schemas.microsoft.com/office/powerpoint/2010/main" val="41861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836712"/>
            <a:ext cx="8497887" cy="6863135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None/>
            </a:pPr>
            <a:r>
              <a:rPr lang="cs-CZ" altLang="cs-CZ" sz="3200" b="1" dirty="0" smtClean="0">
                <a:latin typeface="Calibri" panose="020F0502020204030204" pitchFamily="34" charset="0"/>
              </a:rPr>
              <a:t>Shrnutí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3200" b="1" dirty="0" smtClean="0">
                <a:latin typeface="Calibri" panose="020F0502020204030204" pitchFamily="34" charset="0"/>
              </a:rPr>
              <a:t>Web </a:t>
            </a:r>
            <a:r>
              <a:rPr lang="cs-CZ" altLang="cs-CZ" sz="3200" b="1" dirty="0" err="1" smtClean="0">
                <a:latin typeface="Calibri" panose="020F0502020204030204" pitchFamily="34" charset="0"/>
              </a:rPr>
              <a:t>of</a:t>
            </a:r>
            <a:r>
              <a:rPr lang="cs-CZ" altLang="cs-CZ" sz="32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3200" b="1" dirty="0" err="1" smtClean="0">
                <a:latin typeface="Calibri" panose="020F0502020204030204" pitchFamily="34" charset="0"/>
              </a:rPr>
              <a:t>Knowledge</a:t>
            </a:r>
            <a:endParaRPr lang="cs-CZ" altLang="cs-CZ" sz="3200" b="1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dirty="0" smtClean="0">
                <a:latin typeface="Calibri" panose="020F0502020204030204" pitchFamily="34" charset="0"/>
              </a:rPr>
              <a:t>Thomson Reuters</a:t>
            </a:r>
          </a:p>
          <a:p>
            <a:pPr lvl="1">
              <a:lnSpc>
                <a:spcPct val="130000"/>
              </a:lnSpc>
            </a:pPr>
            <a:r>
              <a:rPr lang="cs-CZ" altLang="cs-CZ" dirty="0" smtClean="0">
                <a:latin typeface="Calibri" panose="020F0502020204030204" pitchFamily="34" charset="0"/>
              </a:rPr>
              <a:t>"Delší" historie</a:t>
            </a:r>
          </a:p>
          <a:p>
            <a:pPr lvl="1">
              <a:lnSpc>
                <a:spcPct val="130000"/>
              </a:lnSpc>
            </a:pPr>
            <a:r>
              <a:rPr lang="cs-CZ" altLang="cs-CZ" dirty="0" err="1" smtClean="0">
                <a:latin typeface="Calibri" panose="020F0502020204030204" pitchFamily="34" charset="0"/>
              </a:rPr>
              <a:t>Journal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Citation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Reports</a:t>
            </a:r>
            <a:r>
              <a:rPr lang="cs-CZ" altLang="cs-CZ" dirty="0" smtClean="0">
                <a:latin typeface="Calibri" panose="020F0502020204030204" pitchFamily="34" charset="0"/>
              </a:rPr>
              <a:t>, </a:t>
            </a:r>
            <a:r>
              <a:rPr lang="cs-CZ" altLang="cs-CZ" dirty="0" err="1" smtClean="0">
                <a:latin typeface="Calibri" panose="020F0502020204030204" pitchFamily="34" charset="0"/>
              </a:rPr>
              <a:t>Impact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factor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cs-CZ" altLang="cs-CZ" sz="22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3200" b="1" dirty="0" err="1" smtClean="0">
                <a:latin typeface="Calibri" panose="020F0502020204030204" pitchFamily="34" charset="0"/>
              </a:rPr>
              <a:t>Scopus</a:t>
            </a:r>
            <a:endParaRPr lang="cs-CZ" altLang="cs-CZ" sz="3200" b="1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dirty="0" err="1" smtClean="0">
                <a:latin typeface="Calibri" panose="020F0502020204030204" pitchFamily="34" charset="0"/>
              </a:rPr>
              <a:t>Elsevier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dirty="0" smtClean="0">
                <a:latin typeface="Calibri" panose="020F0502020204030204" pitchFamily="34" charset="0"/>
              </a:rPr>
              <a:t>Zaměření na Evropu (i časopisy z ČR)</a:t>
            </a:r>
          </a:p>
          <a:p>
            <a:pPr lvl="1">
              <a:lnSpc>
                <a:spcPct val="130000"/>
              </a:lnSpc>
            </a:pPr>
            <a:r>
              <a:rPr lang="cs-CZ" altLang="cs-CZ" dirty="0" smtClean="0">
                <a:latin typeface="Calibri" panose="020F0502020204030204" pitchFamily="34" charset="0"/>
              </a:rPr>
              <a:t>Jiné metriky – h index, SNIP, SJR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cs-CZ" altLang="cs-CZ" sz="2200" dirty="0" smtClean="0"/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cs-CZ" altLang="cs-CZ" sz="2200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200" b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200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200" dirty="0" smtClean="0"/>
          </a:p>
          <a:p>
            <a:pPr lvl="1"/>
            <a:endParaRPr lang="cs-CZ" altLang="cs-CZ" sz="22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7906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5450" y="1484313"/>
            <a:ext cx="7777163" cy="508000"/>
          </a:xfrm>
        </p:spPr>
        <p:txBody>
          <a:bodyPr/>
          <a:lstStyle/>
          <a:p>
            <a:r>
              <a:rPr lang="cs-CZ" altLang="cs-CZ" sz="3200" smtClean="0"/>
              <a:t>Literatura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628775"/>
            <a:ext cx="7993062" cy="41767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latin typeface="Calibri" panose="020F0502020204030204" pitchFamily="34" charset="0"/>
              </a:rPr>
              <a:t>Návod eReading.cz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[online]</a:t>
            </a:r>
            <a:r>
              <a:rPr lang="cs-CZ" altLang="cs-CZ" sz="2400" dirty="0" smtClean="0">
                <a:latin typeface="Calibri" panose="020F0502020204030204" pitchFamily="34" charset="0"/>
              </a:rPr>
              <a:t>.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[cit. 08-04-2014]. Dostupný z: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hlinkClick r:id="rId3"/>
              </a:rPr>
              <a:t>http://knihovna.fss.muni.cz/ezdroje.php?podsekce=&amp;</a:t>
            </a:r>
            <a:r>
              <a:rPr lang="cs-CZ" altLang="cs-CZ" sz="2400" dirty="0" smtClean="0">
                <a:latin typeface="Calibri" panose="020F0502020204030204" pitchFamily="34" charset="0"/>
                <a:hlinkClick r:id="rId3"/>
              </a:rPr>
              <a:t>ukol=2&amp;subukol=1&amp;id=53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latin typeface="Calibri" panose="020F0502020204030204" pitchFamily="34" charset="0"/>
              </a:rPr>
              <a:t>Informace z portálu ezdroje.muni.cz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latin typeface="Calibri" panose="020F0502020204030204" pitchFamily="34" charset="0"/>
              </a:rPr>
              <a:t>Měření vědecké výkonnosti: H-index v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SciVerse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Scopus</a:t>
            </a:r>
            <a:r>
              <a:rPr lang="cs-CZ" altLang="cs-CZ" sz="2400" dirty="0" smtClean="0">
                <a:latin typeface="Calibri" panose="020F0502020204030204" pitchFamily="34" charset="0"/>
              </a:rPr>
              <a:t> se představuje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[online]</a:t>
            </a:r>
            <a:r>
              <a:rPr lang="cs-CZ" altLang="cs-CZ" sz="2400" dirty="0" smtClean="0">
                <a:latin typeface="Calibri" panose="020F0502020204030204" pitchFamily="34" charset="0"/>
              </a:rPr>
              <a:t>.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[cit. 08-04-2014]. Dostupný z: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hlinkClick r:id="rId4"/>
              </a:rPr>
              <a:t>https://docs.google.com/a/apps.fss.muni.cz/file/d/0B6l5SlM5Ig7LOVotWG1MVmJRMEtESFpSeVVNektuZw/preview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defRPr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8338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1547813" y="1700213"/>
            <a:ext cx="63992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4429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4000" b="1">
                <a:latin typeface="Calibri" panose="020F0502020204030204" pitchFamily="34" charset="0"/>
              </a:rPr>
              <a:t>Děkuji Vám za pozornost</a:t>
            </a:r>
          </a:p>
          <a:p>
            <a:pPr algn="ctr" eaLnBrk="1" hangingPunct="1">
              <a:buFontTx/>
              <a:buNone/>
            </a:pPr>
            <a:endParaRPr lang="en-US" altLang="cs-CZ" b="1"/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4356100" y="5445125"/>
            <a:ext cx="4176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altLang="cs-CZ" sz="2400" b="1">
              <a:latin typeface="Verdana" panose="020B0604030504040204" pitchFamily="34" charset="0"/>
            </a:endParaRPr>
          </a:p>
          <a:p>
            <a:pPr algn="r" eaLnBrk="1" hangingPunct="1"/>
            <a:endParaRPr lang="cs-CZ" altLang="cs-CZ" sz="2400" b="1">
              <a:latin typeface="Verdan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2606" y="2924944"/>
            <a:ext cx="8429625" cy="32162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altLang="cs-CZ" sz="3500" b="1" dirty="0" err="1">
                <a:latin typeface="Calibri" panose="020F0502020204030204" pitchFamily="34" charset="0"/>
                <a:hlinkClick r:id="rId4"/>
              </a:rPr>
              <a:t>infozdroje</a:t>
            </a:r>
            <a:r>
              <a:rPr lang="en-US" altLang="cs-CZ" sz="3500" b="1" dirty="0">
                <a:latin typeface="Calibri" panose="020F0502020204030204" pitchFamily="34" charset="0"/>
                <a:hlinkClick r:id="rId4"/>
              </a:rPr>
              <a:t>@</a:t>
            </a:r>
            <a:r>
              <a:rPr lang="cs-CZ" altLang="cs-CZ" sz="3500" b="1" dirty="0">
                <a:latin typeface="Calibri" panose="020F0502020204030204" pitchFamily="34" charset="0"/>
                <a:hlinkClick r:id="rId4"/>
              </a:rPr>
              <a:t>fss.muni.cz</a:t>
            </a:r>
            <a:endParaRPr lang="cs-CZ" altLang="cs-CZ" sz="3500" b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cs-CZ" sz="3000" b="1" dirty="0" smtClean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cs-CZ" sz="3000" b="1" dirty="0" smtClean="0">
                <a:latin typeface="Calibri" panose="020F0502020204030204" pitchFamily="34" charset="0"/>
              </a:rPr>
              <a:t>Dana </a:t>
            </a:r>
            <a:r>
              <a:rPr lang="cs-CZ" sz="3000" b="1" dirty="0">
                <a:latin typeface="Calibri" panose="020F0502020204030204" pitchFamily="34" charset="0"/>
              </a:rPr>
              <a:t>Mazancová</a:t>
            </a:r>
          </a:p>
          <a:p>
            <a:pPr algn="ctr" eaLnBrk="1" hangingPunct="1">
              <a:defRPr/>
            </a:pPr>
            <a:r>
              <a:rPr lang="cs-CZ" sz="3000" b="1" dirty="0">
                <a:latin typeface="Calibri" panose="020F0502020204030204" pitchFamily="34" charset="0"/>
                <a:hlinkClick r:id="rId5"/>
              </a:rPr>
              <a:t>mazancov@fss.muni.cz</a:t>
            </a:r>
            <a:endParaRPr lang="cs-CZ" sz="3000" b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cs-CZ" sz="3000" b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cs-CZ" sz="2400" b="1" dirty="0">
              <a:latin typeface="+mn-lt"/>
            </a:endParaRPr>
          </a:p>
          <a:p>
            <a:pPr algn="ctr" eaLnBrk="1" hangingPunct="1">
              <a:defRPr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34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332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Umožňuje prohledávání:</a:t>
            </a:r>
          </a:p>
          <a:p>
            <a:pPr lvl="1">
              <a:spcBef>
                <a:spcPts val="1020"/>
              </a:spcBef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Souborného katalogu knihoven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Univerzitních databází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Databází elektronických 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Závěrečných prací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Volně dostupných zdrojů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Můžete využít např. tento </a:t>
            </a:r>
            <a:r>
              <a:rPr lang="cs-CZ" altLang="cs-CZ" sz="3200" dirty="0" smtClean="0">
                <a:latin typeface="Calibri" panose="020F0502020204030204" pitchFamily="34" charset="0"/>
                <a:hlinkClick r:id="rId3"/>
              </a:rPr>
              <a:t>interaktivní tutoriál</a:t>
            </a:r>
            <a:endParaRPr lang="cs-CZ" altLang="cs-CZ" sz="3200" dirty="0" smtClean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Více informací o EDS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Pokud v databázi není obsažen plný text dokumentu, tak je prostřednictvím této služby nabídnuto jeho dohledání v jiném zdroji (databázi, katalogu, vyhledávači)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Text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Finder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Umožňuje zjistit, zda má MU přístup k elektronické verzi zadaného časopisu nebo knihy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32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 Je propojen s technologií A-to-Z Link </a:t>
            </a:r>
            <a:r>
              <a:rPr lang="cs-CZ" altLang="cs-CZ" sz="3200" dirty="0" err="1" smtClean="0">
                <a:latin typeface="Calibri" panose="020F0502020204030204" pitchFamily="34" charset="0"/>
              </a:rPr>
              <a:t>Resolver</a:t>
            </a:r>
            <a:r>
              <a:rPr lang="cs-CZ" altLang="cs-CZ" sz="3200" dirty="0" smtClean="0">
                <a:latin typeface="Calibri" panose="020F0502020204030204" pitchFamily="34" charset="0"/>
              </a:rPr>
              <a:t> (EBSCO </a:t>
            </a:r>
            <a:r>
              <a:rPr lang="cs-CZ" altLang="cs-CZ" sz="3200" dirty="0" smtClean="0">
                <a:latin typeface="Calibri" panose="020F0502020204030204" pitchFamily="34" charset="0"/>
              </a:rPr>
              <a:t>Full Text </a:t>
            </a:r>
            <a:r>
              <a:rPr lang="cs-CZ" altLang="cs-CZ" sz="3200" dirty="0" err="1" smtClean="0">
                <a:latin typeface="Calibri" panose="020F0502020204030204" pitchFamily="34" charset="0"/>
              </a:rPr>
              <a:t>Finder</a:t>
            </a:r>
            <a:r>
              <a:rPr lang="cs-CZ" altLang="cs-CZ" sz="3200" dirty="0" smtClean="0">
                <a:latin typeface="Calibri" panose="020F0502020204030204" pitchFamily="34" charset="0"/>
              </a:rPr>
              <a:t>)</a:t>
            </a:r>
            <a:endParaRPr lang="en-US" altLang="cs-CZ" sz="3200" dirty="0" smtClean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0840" y="1412776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MU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</TotalTime>
  <Words>995</Words>
  <Application>Microsoft Office PowerPoint</Application>
  <PresentationFormat>Předvádění na obrazovce (4:3)</PresentationFormat>
  <Paragraphs>265</Paragraphs>
  <Slides>45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45</vt:i4>
      </vt:variant>
    </vt:vector>
  </HeadingPairs>
  <TitlesOfParts>
    <vt:vector size="54" baseType="lpstr">
      <vt:lpstr>Arial</vt:lpstr>
      <vt:lpstr>Calibri</vt:lpstr>
      <vt:lpstr>Tahoma</vt:lpstr>
      <vt:lpstr>Times New Roman</vt:lpstr>
      <vt:lpstr>Verdana</vt:lpstr>
      <vt:lpstr>Wingdings</vt:lpstr>
      <vt:lpstr>Motiv systému Office</vt:lpstr>
      <vt:lpstr>template</vt:lpstr>
      <vt:lpstr>4_Motiv systému Office</vt:lpstr>
      <vt:lpstr>Základy práce s informačními zdroji  ZUR443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Seznam dostupných časopisů a knih na MU</vt:lpstr>
      <vt:lpstr>Seznam dostupných časopisů a knih na MU - ukázka časopis</vt:lpstr>
      <vt:lpstr>Seznam dostupných časopisů a knih na MU - ukázka časopis II.</vt:lpstr>
      <vt:lpstr>Seznam dostupných časopisů a knih na MU– ukázka kniha</vt:lpstr>
      <vt:lpstr>Seznam dostupných časopisů a knih  na MU - ukázka kniha II. - prolinkování do databáze EBSCO eBook AC</vt:lpstr>
      <vt:lpstr>Elektronické knihy</vt:lpstr>
      <vt:lpstr>EBSCO eBook Academic Collection </vt:lpstr>
      <vt:lpstr>Prezentace aplikace PowerPoint</vt:lpstr>
      <vt:lpstr>Výpůjčka e-knih - Adobe Digital Editions</vt:lpstr>
      <vt:lpstr>Adobe Digital Editions</vt:lpstr>
      <vt:lpstr>Adobe Digital Editions - otevřená kniha</vt:lpstr>
      <vt:lpstr>Taylor &amp; Francis</vt:lpstr>
      <vt:lpstr>Prezentace aplikace PowerPoint</vt:lpstr>
      <vt:lpstr>eReading.cz – trvalá výpůjčka e-knih</vt:lpstr>
      <vt:lpstr>Prezentace aplikace PowerPoint</vt:lpstr>
      <vt:lpstr>Gale Virtual Reference Library</vt:lpstr>
      <vt:lpstr>Prezentace aplikace PowerPoint</vt:lpstr>
      <vt:lpstr>Shrnutí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  <vt:lpstr>Prezentace aplikace PowerPoint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Dana Mazancová</cp:lastModifiedBy>
  <cp:revision>134</cp:revision>
  <cp:lastPrinted>2015-10-27T10:38:28Z</cp:lastPrinted>
  <dcterms:created xsi:type="dcterms:W3CDTF">2015-08-18T07:57:33Z</dcterms:created>
  <dcterms:modified xsi:type="dcterms:W3CDTF">2016-11-08T13:49:04Z</dcterms:modified>
</cp:coreProperties>
</file>