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48" r:id="rId2"/>
    <p:sldId id="421" r:id="rId3"/>
    <p:sldId id="511" r:id="rId4"/>
    <p:sldId id="512" r:id="rId5"/>
    <p:sldId id="510" r:id="rId6"/>
    <p:sldId id="520" r:id="rId7"/>
    <p:sldId id="514" r:id="rId8"/>
    <p:sldId id="515" r:id="rId9"/>
    <p:sldId id="517" r:id="rId10"/>
    <p:sldId id="518" r:id="rId11"/>
    <p:sldId id="539" r:id="rId12"/>
    <p:sldId id="516" r:id="rId13"/>
    <p:sldId id="519" r:id="rId14"/>
    <p:sldId id="522" r:id="rId15"/>
    <p:sldId id="523" r:id="rId16"/>
    <p:sldId id="521" r:id="rId17"/>
    <p:sldId id="524" r:id="rId18"/>
    <p:sldId id="525" r:id="rId19"/>
    <p:sldId id="526" r:id="rId20"/>
    <p:sldId id="527" r:id="rId21"/>
    <p:sldId id="495" r:id="rId22"/>
    <p:sldId id="528" r:id="rId23"/>
    <p:sldId id="535" r:id="rId24"/>
    <p:sldId id="546" r:id="rId25"/>
    <p:sldId id="536" r:id="rId26"/>
    <p:sldId id="537" r:id="rId27"/>
    <p:sldId id="533" r:id="rId28"/>
    <p:sldId id="534" r:id="rId29"/>
    <p:sldId id="530" r:id="rId30"/>
    <p:sldId id="538" r:id="rId31"/>
    <p:sldId id="532" r:id="rId32"/>
    <p:sldId id="552" r:id="rId33"/>
    <p:sldId id="551" r:id="rId34"/>
    <p:sldId id="550" r:id="rId35"/>
    <p:sldId id="540" r:id="rId36"/>
    <p:sldId id="545" r:id="rId37"/>
    <p:sldId id="531" r:id="rId38"/>
    <p:sldId id="542" r:id="rId39"/>
    <p:sldId id="541" r:id="rId40"/>
    <p:sldId id="543" r:id="rId41"/>
    <p:sldId id="547" r:id="rId42"/>
    <p:sldId id="549" r:id="rId43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9933"/>
    <a:srgbClr val="FFCC66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/>
            <a:t>Citační manažer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/>
            <a:t>Získávání citací</a:t>
          </a:r>
        </a:p>
        <a:p>
          <a:r>
            <a:rPr lang="cs-CZ" sz="1400" b="1" dirty="0"/>
            <a:t>ručně, DB, katalogy,…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Správa citací</a:t>
          </a:r>
        </a:p>
        <a:p>
          <a:r>
            <a:rPr lang="cs-CZ" sz="1400" b="1" dirty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Export citací</a:t>
          </a:r>
        </a:p>
        <a:p>
          <a:r>
            <a:rPr lang="cs-CZ" sz="1400" b="1" dirty="0"/>
            <a:t>podpora citačních stylů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</dgm:pt>
    <dgm:pt modelId="{2943B8DD-A306-405F-9C7E-20FE17401623}" type="pres">
      <dgm:prSet presAssocID="{B70C7C94-3A3A-4333-B389-3B5FF190AD2E}" presName="connTx" presStyleLbl="parChTrans1D2" presStyleIdx="0" presStyleCnt="3"/>
      <dgm:spPr/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</dgm:pt>
    <dgm:pt modelId="{5684999E-63D8-4329-A764-67FB8FEA91BB}" type="pres">
      <dgm:prSet presAssocID="{EFD7459F-8354-4104-9E8D-5E911CEE554E}" presName="connTx" presStyleLbl="parChTrans1D2" presStyleIdx="1" presStyleCnt="3"/>
      <dgm:spPr/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</dgm:pt>
    <dgm:pt modelId="{1F65FF0B-BC93-42C4-B937-89FED927F81E}" type="pres">
      <dgm:prSet presAssocID="{6ACC875E-B893-4E29-AB7B-CD1CD1624A10}" presName="connTx" presStyleLbl="parChTrans1D2" presStyleIdx="2" presStyleCnt="3"/>
      <dgm:spPr/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/>
            <a:t>rozšíření do prohlížečů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rozšíření do Wordu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API         a další nástroje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9C3E5B-32A5-452C-9F7E-EF3BBF528548}" type="pres">
      <dgm:prSet presAssocID="{709B5A12-EAAC-4328-8550-D30DD1F18BA1}" presName="centerShape" presStyleLbl="node0" presStyleIdx="0" presStyleCnt="1"/>
      <dgm:spPr/>
    </dgm:pt>
    <dgm:pt modelId="{B912BC49-EAD6-4487-AF19-E4D43B984D0B}" type="pres">
      <dgm:prSet presAssocID="{B70C7C94-3A3A-4333-B389-3B5FF190AD2E}" presName="Name9" presStyleLbl="parChTrans1D2" presStyleIdx="0" presStyleCnt="2"/>
      <dgm:spPr/>
    </dgm:pt>
    <dgm:pt modelId="{C1663D92-13A5-4977-B1EA-81A4299EC160}" type="pres">
      <dgm:prSet presAssocID="{B70C7C94-3A3A-4333-B389-3B5FF190AD2E}" presName="connTx" presStyleLbl="parChTrans1D2" presStyleIdx="0" presStyleCnt="2"/>
      <dgm:spPr/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</dgm:pt>
    <dgm:pt modelId="{1BCB86E3-7294-4889-9946-3F938040DC1B}" type="pres">
      <dgm:prSet presAssocID="{6ACC875E-B893-4E29-AB7B-CD1CD1624A10}" presName="Name9" presStyleLbl="parChTrans1D2" presStyleIdx="1" presStyleCnt="2"/>
      <dgm:spPr/>
    </dgm:pt>
    <dgm:pt modelId="{A23D29BA-837A-49FE-B32A-36CEA87ECCF2}" type="pres">
      <dgm:prSet presAssocID="{6ACC875E-B893-4E29-AB7B-CD1CD1624A10}" presName="connTx" presStyleLbl="parChTrans1D2" presStyleIdx="1" presStyleCnt="2"/>
      <dgm:spPr/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Citační manažer</a:t>
          </a:r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katalogy knihoven</a:t>
          </a:r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webové stránky</a:t>
          </a:r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knihkupectví</a:t>
          </a:r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discovery</a:t>
          </a:r>
          <a:r>
            <a:rPr lang="cs-CZ" dirty="0"/>
            <a:t> </a:t>
          </a:r>
          <a:r>
            <a:rPr lang="cs-CZ" dirty="0" err="1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další zdroje</a:t>
          </a:r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</dgm:pt>
    <dgm:pt modelId="{1A9D9277-1884-45D2-B7EF-954737693688}" type="pres">
      <dgm:prSet presAssocID="{C6C9F468-D24B-427A-95F9-69C849739990}" presName="Name56" presStyleLbl="parChTrans1D2" presStyleIdx="0" presStyleCnt="7"/>
      <dgm:spPr/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</dgm:pt>
    <dgm:pt modelId="{E207F3CA-3D65-422C-AB16-F975A611E24C}" type="pres">
      <dgm:prSet presAssocID="{BF2BF0BE-AFB7-498D-99F4-FE49586DEF2B}" presName="Name56" presStyleLbl="parChTrans1D2" presStyleIdx="1" presStyleCnt="7"/>
      <dgm:spPr/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</dgm:pt>
    <dgm:pt modelId="{08EFFBCB-137D-48DE-A321-C6FB4B1963C4}" type="pres">
      <dgm:prSet presAssocID="{EC057034-63F2-408C-A60C-438C319633DE}" presName="Name56" presStyleLbl="parChTrans1D2" presStyleIdx="2" presStyleCnt="7"/>
      <dgm:spPr/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</dgm:pt>
    <dgm:pt modelId="{F45765AB-D07B-4A7F-BAF0-015FCA73FF44}" type="pres">
      <dgm:prSet presAssocID="{28A7809D-AE1A-43FE-82D1-669153D09B55}" presName="Name56" presStyleLbl="parChTrans1D2" presStyleIdx="3" presStyleCnt="7"/>
      <dgm:spPr/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</dgm:pt>
    <dgm:pt modelId="{EBC9AA0F-D336-442C-A785-67FDA8103546}" type="pres">
      <dgm:prSet presAssocID="{06C2FA5C-48F5-440C-A498-C828137E5CDA}" presName="Name56" presStyleLbl="parChTrans1D2" presStyleIdx="4" presStyleCnt="7"/>
      <dgm:spPr/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</dgm:pt>
    <dgm:pt modelId="{882A1B68-DC93-43AD-AC01-E48D997993B3}" type="pres">
      <dgm:prSet presAssocID="{0164332B-FC42-42F7-80D1-03BF36387D12}" presName="Name56" presStyleLbl="parChTrans1D2" presStyleIdx="5" presStyleCnt="7"/>
      <dgm:spPr/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</dgm:pt>
    <dgm:pt modelId="{58FA4EE3-CF68-4D37-8469-5395175A1589}" type="pres">
      <dgm:prSet presAssocID="{ADDBFDBE-1FC5-4FF4-92D1-8D378F51E93F}" presName="Name56" presStyleLbl="parChTrans1D2" presStyleIdx="6" presStyleCnt="7"/>
      <dgm:spPr/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</dgm:pt>
  </dgm:ptLst>
  <dgm:cxnLst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Citační manažer</a:t>
          </a:r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Získávání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ručně, DB, katalogy,…</a:t>
          </a:r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Správa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Export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podpora citačních stylů</a:t>
          </a:r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rozšíření do prohlížečů</a:t>
          </a:r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rozšíření do Wordu</a:t>
          </a:r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API         a další nástroje</a:t>
          </a:r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Citační manažer</a:t>
          </a:r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katalogy knihoven</a:t>
          </a:r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discovery</a:t>
          </a:r>
          <a:r>
            <a:rPr lang="cs-CZ" sz="1400" kern="1200" dirty="0"/>
            <a:t> </a:t>
          </a:r>
          <a:r>
            <a:rPr lang="cs-CZ" sz="1400" kern="1200" dirty="0" err="1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webové stránky</a:t>
          </a:r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knihkupectví</a:t>
          </a:r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další zdroje</a:t>
          </a:r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Click to edit Master text styles</a:t>
            </a:r>
          </a:p>
          <a:p>
            <a:pPr lvl="1"/>
            <a:r>
              <a:rPr lang="ru-RU" altLang="cs-CZ"/>
              <a:t>Second level</a:t>
            </a:r>
          </a:p>
          <a:p>
            <a:pPr lvl="2"/>
            <a:r>
              <a:rPr lang="ru-RU" altLang="cs-CZ"/>
              <a:t>Third level</a:t>
            </a:r>
          </a:p>
          <a:p>
            <a:pPr lvl="3"/>
            <a:r>
              <a:rPr lang="ru-RU" altLang="cs-CZ"/>
              <a:t>Fourth level</a:t>
            </a:r>
          </a:p>
          <a:p>
            <a:pPr lvl="4"/>
            <a:r>
              <a:rPr lang="ru-RU" altLang="cs-CZ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citace.citacepro&amp;hl=c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Navody/CitacePRO/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dirty="0">
                <a:solidFill>
                  <a:srgbClr val="FFFF00"/>
                </a:solidFill>
              </a:rPr>
              <a:t>Citační software</a:t>
            </a:r>
            <a:endParaRPr lang="uk-UA" sz="5600" dirty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>
                <a:solidFill>
                  <a:schemeClr val="bg1"/>
                </a:solidFill>
              </a:rPr>
              <a:t>Martin Krčál</a:t>
            </a:r>
            <a:endParaRPr lang="uk-UA" sz="2200" b="1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latin typeface="Verdana" panose="020B0604030504040204" pitchFamily="34" charset="0"/>
              </a:rPr>
              <a:t>Brno, 1. listopadu 2016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základní funkce citačního SW, ukázky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Ústřední knihovna</a:t>
            </a:r>
            <a:endParaRPr lang="cs-CZ" sz="1600">
              <a:latin typeface="Verdana" panose="020B0604030504040204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Další citační nástroje</a:t>
            </a:r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jednoúčelové nástroje pro práci s citacemi</a:t>
            </a:r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sociální </a:t>
            </a:r>
            <a:r>
              <a:rPr lang="cs-CZ" b="1" dirty="0" err="1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nástroje pro </a:t>
            </a:r>
            <a:r>
              <a:rPr lang="cs-CZ" b="1" dirty="0" err="1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zobrazování citací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citační </a:t>
            </a:r>
            <a:r>
              <a:rPr lang="cs-CZ" dirty="0" err="1"/>
              <a:t>widgety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využití API</a:t>
            </a:r>
          </a:p>
        </p:txBody>
      </p:sp>
    </p:spTree>
    <p:extLst>
      <p:ext uri="{BB962C8B-B14F-4D97-AF65-F5344CB8AC3E}">
        <p14:creationId xmlns:p14="http://schemas.microsoft.com/office/powerpoint/2010/main" val="362958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/>
              <a:t>Co jsou citační manažery</a:t>
            </a:r>
          </a:p>
        </p:txBody>
      </p:sp>
    </p:spTree>
    <p:extLst>
      <p:ext uri="{BB962C8B-B14F-4D97-AF65-F5344CB8AC3E}">
        <p14:creationId xmlns:p14="http://schemas.microsoft.com/office/powerpoint/2010/main" val="197273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06967"/>
              </p:ext>
            </p:extLst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35004"/>
              </p:ext>
            </p:extLst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Základní funkce</a:t>
            </a:r>
          </a:p>
        </p:txBody>
      </p:sp>
    </p:spTree>
    <p:extLst>
      <p:ext uri="{BB962C8B-B14F-4D97-AF65-F5344CB8AC3E}">
        <p14:creationId xmlns:p14="http://schemas.microsoft.com/office/powerpoint/2010/main" val="2250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9215"/>
              </p:ext>
            </p:extLst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Importy citací</a:t>
            </a:r>
          </a:p>
        </p:txBody>
      </p:sp>
    </p:spTree>
    <p:extLst>
      <p:ext uri="{BB962C8B-B14F-4D97-AF65-F5344CB8AC3E}">
        <p14:creationId xmlns:p14="http://schemas.microsoft.com/office/powerpoint/2010/main" val="380611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Ruční vytváření citací</a:t>
            </a:r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4252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EBSCO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Přímý import</a:t>
            </a:r>
          </a:p>
        </p:txBody>
      </p:sp>
    </p:spTree>
    <p:extLst>
      <p:ext uri="{BB962C8B-B14F-4D97-AF65-F5344CB8AC3E}">
        <p14:creationId xmlns:p14="http://schemas.microsoft.com/office/powerpoint/2010/main" val="200940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EBSCO</a:t>
            </a: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Import přes RIS</a:t>
            </a:r>
          </a:p>
        </p:txBody>
      </p:sp>
    </p:spTree>
    <p:extLst>
      <p:ext uri="{BB962C8B-B14F-4D97-AF65-F5344CB8AC3E}">
        <p14:creationId xmlns:p14="http://schemas.microsoft.com/office/powerpoint/2010/main" val="32718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RIS formát</a:t>
            </a:r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Interní vyhledávání</a:t>
            </a:r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6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Interní vyhledávání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0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Obsah přednášky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ukázky </a:t>
            </a: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v Citace PRO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Zdroje importů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  <a:hlinkClick r:id="rId3"/>
              </a:rPr>
              <a:t>SRU</a:t>
            </a:r>
            <a:r>
              <a:rPr lang="cs-CZ" altLang="cs-CZ" kern="0" dirty="0">
                <a:latin typeface="Arial" charset="0"/>
              </a:rPr>
              <a:t> server + XML (</a:t>
            </a:r>
            <a:r>
              <a:rPr lang="cs-CZ" altLang="cs-CZ" kern="0" dirty="0" err="1">
                <a:latin typeface="Arial" charset="0"/>
              </a:rPr>
              <a:t>MarcXML</a:t>
            </a:r>
            <a:r>
              <a:rPr lang="cs-CZ" altLang="cs-CZ" kern="0" dirty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4"/>
              </a:rPr>
              <a:t>OpenURL</a:t>
            </a:r>
            <a:r>
              <a:rPr lang="cs-CZ" altLang="cs-CZ" kern="0" dirty="0">
                <a:latin typeface="Arial" charset="0"/>
              </a:rPr>
              <a:t> – </a:t>
            </a:r>
            <a:r>
              <a:rPr lang="cs-CZ" altLang="cs-CZ" kern="0" dirty="0" err="1">
                <a:latin typeface="Arial" charset="0"/>
              </a:rPr>
              <a:t>metadata</a:t>
            </a:r>
            <a:r>
              <a:rPr lang="cs-CZ" altLang="cs-CZ" kern="0" dirty="0">
                <a:latin typeface="Arial" charset="0"/>
              </a:rPr>
              <a:t> v URL (</a:t>
            </a:r>
            <a:r>
              <a:rPr lang="cs-CZ" altLang="cs-CZ" kern="0" dirty="0">
                <a:latin typeface="Arial" charset="0"/>
                <a:hlinkClick r:id="rId5"/>
              </a:rPr>
              <a:t>popis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– </a:t>
            </a:r>
            <a:r>
              <a:rPr lang="cs-CZ" altLang="cs-CZ" kern="0" dirty="0" err="1">
                <a:latin typeface="Arial" charset="0"/>
              </a:rPr>
              <a:t>metadata</a:t>
            </a:r>
            <a:r>
              <a:rPr lang="cs-CZ" altLang="cs-CZ" kern="0" dirty="0">
                <a:latin typeface="Arial" charset="0"/>
              </a:rPr>
              <a:t> do stránky (</a:t>
            </a:r>
            <a:r>
              <a:rPr lang="cs-CZ" altLang="cs-CZ" kern="0" dirty="0">
                <a:latin typeface="Arial" charset="0"/>
                <a:hlinkClick r:id="rId7"/>
              </a:rPr>
              <a:t>popis na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např.: SRU MU, SRU </a:t>
            </a:r>
            <a:r>
              <a:rPr lang="cs-CZ" altLang="cs-CZ" kern="0" dirty="0" err="1">
                <a:latin typeface="Arial" charset="0"/>
              </a:rPr>
              <a:t>LoC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</a:rPr>
              <a:t>BibSYS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8"/>
              </a:rPr>
              <a:t>atd.</a:t>
            </a:r>
            <a:endParaRPr lang="cs-CZ" altLang="cs-CZ" kern="0" dirty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</a:rPr>
              <a:t>Worldcat</a:t>
            </a:r>
            <a:r>
              <a:rPr lang="cs-CZ" altLang="cs-CZ" kern="0" dirty="0">
                <a:latin typeface="Arial" charset="0"/>
              </a:rPr>
              <a:t> (</a:t>
            </a:r>
            <a:r>
              <a:rPr lang="cs-CZ" altLang="cs-CZ" kern="0" dirty="0" err="1">
                <a:latin typeface="Arial" charset="0"/>
                <a:hlinkClick r:id="rId9"/>
              </a:rPr>
              <a:t>xisbn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  <a:hlinkClick r:id="rId10"/>
              </a:rPr>
              <a:t>xissn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  <a:hlinkClick r:id="rId11"/>
              </a:rPr>
              <a:t>Crossref</a:t>
            </a:r>
            <a:r>
              <a:rPr lang="cs-CZ" altLang="cs-CZ" kern="0" dirty="0">
                <a:latin typeface="Arial" charset="0"/>
              </a:rPr>
              <a:t> (API, </a:t>
            </a:r>
            <a:r>
              <a:rPr lang="cs-CZ" altLang="cs-CZ" kern="0" dirty="0" err="1">
                <a:latin typeface="Arial" charset="0"/>
                <a:hlinkClick r:id="rId12"/>
              </a:rPr>
              <a:t>Lab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13"/>
              </a:rPr>
              <a:t>DOI </a:t>
            </a:r>
            <a:r>
              <a:rPr lang="cs-CZ" altLang="cs-CZ" kern="0" dirty="0" err="1">
                <a:latin typeface="Arial" charset="0"/>
                <a:hlinkClick r:id="rId13"/>
              </a:rPr>
              <a:t>Tools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538674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Externí nástroje pro import</a:t>
            </a:r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8000"/>
                </a:solidFill>
              </a:rPr>
              <a:t>Mendeley</a:t>
            </a:r>
            <a:r>
              <a:rPr lang="cs-CZ" sz="1600" dirty="0"/>
              <a:t> </a:t>
            </a:r>
          </a:p>
          <a:p>
            <a:r>
              <a:rPr lang="cs-CZ" dirty="0"/>
              <a:t>http://www.mendeley.com/import/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podpora </a:t>
            </a:r>
            <a:r>
              <a:rPr lang="cs-CZ" dirty="0" err="1"/>
              <a:t>COinS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rychlé na instalaci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47297"/>
              </p:ext>
            </p:extLst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9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Citace PRO</a:t>
            </a:r>
            <a:r>
              <a:rPr lang="cs-CZ" b="1" dirty="0"/>
              <a:t> – lišta do prohlížeče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chystá se podpora </a:t>
            </a:r>
            <a:r>
              <a:rPr lang="cs-CZ" dirty="0" err="1"/>
              <a:t>COinS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84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záznamů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editace</a:t>
            </a:r>
          </a:p>
          <a:p>
            <a:r>
              <a:rPr lang="cs-CZ" dirty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170185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2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Jakým způsobem???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706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složek a citací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29457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obálky, obsahy, anotace, FT</a:t>
            </a:r>
          </a:p>
          <a:p>
            <a:r>
              <a:rPr lang="cs-CZ" dirty="0"/>
              <a:t>automatické stahování</a:t>
            </a:r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9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Linkování a odkazy na plný 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linkovací nástroje</a:t>
            </a:r>
          </a:p>
          <a:p>
            <a:pPr lvl="1"/>
            <a:r>
              <a:rPr lang="cs-CZ" dirty="0"/>
              <a:t>SFX (Exlibris)</a:t>
            </a:r>
          </a:p>
          <a:p>
            <a:pPr lvl="1"/>
            <a:r>
              <a:rPr lang="cs-CZ" dirty="0" err="1"/>
              <a:t>LinkSource</a:t>
            </a:r>
            <a:r>
              <a:rPr lang="cs-CZ" dirty="0"/>
              <a:t> (EBSCO)</a:t>
            </a:r>
          </a:p>
          <a:p>
            <a:r>
              <a:rPr lang="cs-CZ" dirty="0"/>
              <a:t>nahrávání plných textů (úložiště)</a:t>
            </a:r>
          </a:p>
          <a:p>
            <a:r>
              <a:rPr lang="cs-CZ" dirty="0"/>
              <a:t>možnost stažení FT</a:t>
            </a:r>
          </a:p>
          <a:p>
            <a:pPr lvl="1"/>
            <a:r>
              <a:rPr lang="cs-CZ" dirty="0" err="1"/>
              <a:t>Flow</a:t>
            </a:r>
            <a:r>
              <a:rPr lang="cs-CZ" dirty="0"/>
              <a:t>, </a:t>
            </a:r>
            <a:r>
              <a:rPr lang="cs-CZ" dirty="0" err="1"/>
              <a:t>Mendeley</a:t>
            </a:r>
            <a:r>
              <a:rPr lang="cs-CZ" dirty="0"/>
              <a:t>,…</a:t>
            </a:r>
          </a:p>
          <a:p>
            <a:r>
              <a:rPr lang="cs-CZ" dirty="0"/>
              <a:t>propojení s databázemi (API)</a:t>
            </a:r>
          </a:p>
          <a:p>
            <a:pPr lvl="1"/>
            <a:r>
              <a:rPr lang="cs-CZ" dirty="0"/>
              <a:t>EBSCO</a:t>
            </a:r>
          </a:p>
        </p:txBody>
      </p:sp>
    </p:spTree>
    <p:extLst>
      <p:ext uri="{BB962C8B-B14F-4D97-AF65-F5344CB8AC3E}">
        <p14:creationId xmlns:p14="http://schemas.microsoft.com/office/powerpoint/2010/main" val="54736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citačních stylů</a:t>
            </a:r>
          </a:p>
          <a:p>
            <a:r>
              <a:rPr lang="cs-CZ" dirty="0"/>
              <a:t>generátory citačních stylů</a:t>
            </a:r>
          </a:p>
          <a:p>
            <a:pPr lvl="1"/>
            <a:r>
              <a:rPr lang="cs-CZ" dirty="0"/>
              <a:t>integrované (</a:t>
            </a:r>
            <a:r>
              <a:rPr lang="cs-CZ" dirty="0" err="1"/>
              <a:t>Refworks</a:t>
            </a:r>
            <a:r>
              <a:rPr lang="cs-CZ" dirty="0"/>
              <a:t>, ENW)</a:t>
            </a:r>
          </a:p>
          <a:p>
            <a:pPr lvl="1"/>
            <a:r>
              <a:rPr lang="cs-CZ" dirty="0"/>
              <a:t>externí</a:t>
            </a:r>
          </a:p>
          <a:p>
            <a:pPr lvl="2"/>
            <a:r>
              <a:rPr lang="cs-CZ" dirty="0">
                <a:hlinkClick r:id="rId2"/>
              </a:rPr>
              <a:t>http://csleditor.quist.de/csleditor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http://editor.citationstyles.org/visualEditor/</a:t>
            </a:r>
            <a:endParaRPr lang="cs-CZ" dirty="0"/>
          </a:p>
          <a:p>
            <a:r>
              <a:rPr lang="cs-CZ" dirty="0"/>
              <a:t>výstupní formáty</a:t>
            </a:r>
          </a:p>
          <a:p>
            <a:pPr lvl="1"/>
            <a:r>
              <a:rPr lang="cs-CZ" dirty="0"/>
              <a:t>HTML, DOC, ODT, XLS, </a:t>
            </a:r>
            <a:r>
              <a:rPr lang="cs-CZ" dirty="0" err="1"/>
              <a:t>BibTex</a:t>
            </a:r>
            <a:r>
              <a:rPr lang="cs-CZ" dirty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1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Primární odpovědnost. </a:t>
            </a:r>
            <a:r>
              <a:rPr lang="cs-CZ" sz="1600" i="1" kern="0" dirty="0">
                <a:latin typeface="Arial" charset="0"/>
              </a:rPr>
              <a:t>Název: podnázev</a:t>
            </a:r>
            <a:r>
              <a:rPr lang="cs-CZ" sz="1600" kern="0" dirty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>
                <a:latin typeface="Arial" charset="0"/>
              </a:rPr>
              <a:t>Subedice</a:t>
            </a:r>
            <a:r>
              <a:rPr lang="cs-CZ" sz="1600" kern="0" dirty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HOLZNER, Steven. </a:t>
            </a:r>
            <a:r>
              <a:rPr lang="cs-CZ" sz="1600" i="1" kern="0" dirty="0">
                <a:latin typeface="Arial" charset="0"/>
              </a:rPr>
              <a:t>RSS: automatické doručování obsahu vašich WWW stránek</a:t>
            </a:r>
            <a:r>
              <a:rPr lang="cs-CZ" sz="1600" kern="0" dirty="0">
                <a:latin typeface="Arial" charset="0"/>
              </a:rPr>
              <a:t>. Překlad Jan Šindelář. Brno: </a:t>
            </a:r>
            <a:r>
              <a:rPr lang="cs-CZ" sz="1600" kern="0" dirty="0" err="1">
                <a:latin typeface="Arial" charset="0"/>
              </a:rPr>
              <a:t>Computer</a:t>
            </a:r>
            <a:r>
              <a:rPr lang="cs-CZ" sz="1600" kern="0" dirty="0">
                <a:latin typeface="Arial" charset="0"/>
              </a:rPr>
              <a:t> </a:t>
            </a:r>
            <a:r>
              <a:rPr lang="cs-CZ" sz="1600" kern="0" dirty="0" err="1">
                <a:latin typeface="Arial" charset="0"/>
              </a:rPr>
              <a:t>Press</a:t>
            </a:r>
            <a:r>
              <a:rPr lang="cs-CZ" sz="1600" kern="0" dirty="0">
                <a:latin typeface="Arial" charset="0"/>
              </a:rPr>
              <a:t>, 2007, 278 s. ISBN 978-80-251-1479-7.</a:t>
            </a:r>
            <a:r>
              <a:rPr lang="cs-CZ" sz="1600" kern="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</a:t>
            </a:r>
            <a:r>
              <a:rPr lang="cs-CZ" sz="1600" dirty="0" err="1"/>
              <a:t>Holzner</a:t>
            </a:r>
            <a:r>
              <a:rPr lang="cs-CZ" sz="1600" dirty="0"/>
              <a:t>, 2007, 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DASGUPTA,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/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stylu</a:t>
            </a:r>
          </a:p>
          <a:p>
            <a:r>
              <a:rPr lang="cs-CZ" dirty="0"/>
              <a:t>výběr výstupu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Lišta do Wordu</a:t>
            </a: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9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Pablikado</a:t>
            </a:r>
            <a:r>
              <a:rPr lang="cs-CZ" dirty="0"/>
              <a:t> pro Android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čtení PDF z Citace PRO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/>
              <a:t>odtrhávání a zvýrazňování</a:t>
            </a:r>
          </a:p>
          <a:p>
            <a:r>
              <a:rPr lang="cs-CZ" dirty="0"/>
              <a:t>volné kreslení</a:t>
            </a:r>
          </a:p>
          <a:p>
            <a:r>
              <a:rPr lang="cs-CZ" dirty="0">
                <a:hlinkClick r:id="rId2"/>
              </a:rPr>
              <a:t>stáhnout z Google Play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44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pPr algn="ctr"/>
            <a:r>
              <a:rPr lang="cs-CZ" sz="8000" dirty="0"/>
              <a:t>Ukázky v </a:t>
            </a:r>
            <a:r>
              <a:rPr lang="cs-CZ" sz="8000" dirty="0">
                <a:solidFill>
                  <a:srgbClr val="008000"/>
                </a:solidFill>
              </a:rPr>
              <a:t>Citace PRO</a:t>
            </a:r>
          </a:p>
        </p:txBody>
      </p:sp>
    </p:spTree>
    <p:extLst>
      <p:ext uri="{BB962C8B-B14F-4D97-AF65-F5344CB8AC3E}">
        <p14:creationId xmlns:p14="http://schemas.microsoft.com/office/powerpoint/2010/main" val="3839700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PRO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přístup: </a:t>
            </a:r>
            <a:r>
              <a:rPr lang="cs-CZ" dirty="0">
                <a:hlinkClick r:id="rId2"/>
              </a:rPr>
              <a:t>http://www.citacepro.com</a:t>
            </a:r>
            <a:endParaRPr lang="cs-CZ" dirty="0"/>
          </a:p>
          <a:p>
            <a:r>
              <a:rPr lang="cs-CZ" dirty="0">
                <a:hlinkClick r:id="rId3"/>
              </a:rPr>
              <a:t>podrobný návod</a:t>
            </a:r>
            <a:endParaRPr lang="cs-CZ" dirty="0"/>
          </a:p>
          <a:p>
            <a:r>
              <a:rPr lang="cs-CZ" dirty="0"/>
              <a:t>přihlášení </a:t>
            </a:r>
            <a:r>
              <a:rPr lang="cs-CZ" sz="2000" dirty="0"/>
              <a:t>(</a:t>
            </a:r>
            <a:r>
              <a:rPr lang="cs-CZ" sz="2000" dirty="0" err="1"/>
              <a:t>Shibboleth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klikněte na Masarykova univerzita</a:t>
            </a:r>
          </a:p>
          <a:p>
            <a:pPr lvl="1"/>
            <a:r>
              <a:rPr lang="cs-CZ" sz="2000" dirty="0"/>
              <a:t>zadejte UČO a sekundární heslo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9" y="3964527"/>
            <a:ext cx="2978833" cy="2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6066"/>
            <a:ext cx="4464644" cy="17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2207" y="4834815"/>
            <a:ext cx="2165027" cy="3936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31056" y="4910423"/>
            <a:ext cx="525541" cy="24602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29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24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008000"/>
                </a:solidFill>
              </a:rPr>
              <a:t>Zotero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60372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01" y="1412775"/>
            <a:ext cx="2362763" cy="42004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021370" y="5647677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008000"/>
                </a:solidFill>
              </a:rPr>
              <a:t>Mendeley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53212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Co byste očekávali od mobilní aplikace Vy???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>
                <a:solidFill>
                  <a:srgbClr val="008000"/>
                </a:solidFill>
              </a:rPr>
              <a:t>Budou</a:t>
            </a:r>
            <a:r>
              <a:rPr lang="cs-CZ" sz="8000" dirty="0"/>
              <a:t>cnost</a:t>
            </a:r>
          </a:p>
        </p:txBody>
      </p:sp>
    </p:spTree>
    <p:extLst>
      <p:ext uri="{BB962C8B-B14F-4D97-AF65-F5344CB8AC3E}">
        <p14:creationId xmlns:p14="http://schemas.microsoft.com/office/powerpoint/2010/main" val="363503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CSW do databází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</a:t>
            </a:r>
            <a:r>
              <a:rPr lang="cs-CZ" dirty="0" err="1"/>
              <a:t>Mendeley</a:t>
            </a:r>
            <a:r>
              <a:rPr lang="cs-CZ" dirty="0"/>
              <a:t> do </a:t>
            </a:r>
            <a:r>
              <a:rPr lang="cs-CZ" dirty="0" err="1"/>
              <a:t>WoS</a:t>
            </a:r>
            <a:endParaRPr lang="cs-CZ" dirty="0"/>
          </a:p>
          <a:p>
            <a:r>
              <a:rPr lang="cs-CZ" dirty="0" err="1"/>
              <a:t>Refworks</a:t>
            </a:r>
            <a:r>
              <a:rPr lang="cs-CZ" dirty="0"/>
              <a:t> v </a:t>
            </a:r>
            <a:r>
              <a:rPr lang="cs-CZ" dirty="0" err="1"/>
              <a:t>Proquestu</a:t>
            </a:r>
            <a:endParaRPr lang="cs-CZ" dirty="0"/>
          </a:p>
          <a:p>
            <a:r>
              <a:rPr lang="cs-CZ" dirty="0"/>
              <a:t>Citace PRO v EBSCO, katalogy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330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plným textem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 FT</a:t>
            </a:r>
          </a:p>
          <a:p>
            <a:r>
              <a:rPr lang="cs-CZ" dirty="0"/>
              <a:t>poznámky v dokumentech</a:t>
            </a:r>
          </a:p>
          <a:p>
            <a:r>
              <a:rPr lang="cs-CZ" dirty="0"/>
              <a:t>zvýrazňování textu, volné kreslení</a:t>
            </a:r>
          </a:p>
          <a:p>
            <a:r>
              <a:rPr lang="cs-CZ" dirty="0"/>
              <a:t>spolupráce na tvorbě poznámek</a:t>
            </a:r>
          </a:p>
          <a:p>
            <a:r>
              <a:rPr lang="cs-CZ" dirty="0"/>
              <a:t>sdílení poznámek</a:t>
            </a:r>
          </a:p>
          <a:p>
            <a:r>
              <a:rPr lang="cs-CZ" dirty="0"/>
              <a:t>propojení s </a:t>
            </a:r>
            <a:r>
              <a:rPr lang="cs-CZ" dirty="0" err="1"/>
              <a:t>antiplagiátorskými</a:t>
            </a:r>
            <a:r>
              <a:rPr lang="cs-CZ" dirty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1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2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portál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profily</a:t>
            </a:r>
          </a:p>
          <a:p>
            <a:r>
              <a:rPr lang="cs-CZ" dirty="0"/>
              <a:t>publikační činnost autorů</a:t>
            </a:r>
          </a:p>
          <a:p>
            <a:pPr lvl="1"/>
            <a:r>
              <a:rPr lang="cs-CZ" dirty="0"/>
              <a:t>např. propojení s RIV</a:t>
            </a:r>
          </a:p>
          <a:p>
            <a:r>
              <a:rPr lang="cs-CZ" dirty="0"/>
              <a:t>sociální síť</a:t>
            </a:r>
          </a:p>
          <a:p>
            <a:pPr lvl="1"/>
            <a:r>
              <a:rPr lang="cs-CZ" dirty="0"/>
              <a:t>sdílení citací, co kdo publikuje, sledování</a:t>
            </a:r>
          </a:p>
          <a:p>
            <a:endParaRPr lang="cs-CZ" dirty="0"/>
          </a:p>
          <a:p>
            <a:r>
              <a:rPr lang="cs-CZ" dirty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654236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statistik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dat</a:t>
            </a:r>
          </a:p>
          <a:p>
            <a:r>
              <a:rPr lang="cs-CZ" dirty="0"/>
              <a:t>citační analýza</a:t>
            </a:r>
          </a:p>
          <a:p>
            <a:r>
              <a:rPr lang="cs-CZ" dirty="0"/>
              <a:t>citační indexy v CSW</a:t>
            </a:r>
          </a:p>
          <a:p>
            <a:r>
              <a:rPr lang="cs-CZ" dirty="0"/>
              <a:t>systémy doporučování zdrojů</a:t>
            </a:r>
          </a:p>
          <a:p>
            <a:r>
              <a:rPr lang="cs-CZ" dirty="0"/>
              <a:t>využití/sdílení dat:</a:t>
            </a:r>
          </a:p>
          <a:p>
            <a:pPr lvl="1"/>
            <a:r>
              <a:rPr lang="cs-CZ" dirty="0"/>
              <a:t>knihovny</a:t>
            </a:r>
          </a:p>
          <a:p>
            <a:pPr lvl="1"/>
            <a:r>
              <a:rPr lang="cs-CZ" dirty="0"/>
              <a:t>komerční sektor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54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krcal@phil.muni.cz</a:t>
            </a:r>
          </a:p>
        </p:txBody>
      </p:sp>
      <p:pic>
        <p:nvPicPr>
          <p:cNvPr id="83973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1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Používáte citační software???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 často???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Citační software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333291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Generátory citací</a:t>
            </a:r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MLA, APA, </a:t>
            </a:r>
            <a:r>
              <a:rPr lang="cs-CZ" sz="1000" dirty="0" err="1"/>
              <a:t>Turabian</a:t>
            </a:r>
            <a:r>
              <a:rPr lang="cs-CZ" sz="1000" dirty="0"/>
              <a:t>, Chicago</a:t>
            </a:r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Citace.info – Generátor citací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690, ACS</a:t>
            </a:r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APA</a:t>
            </a:r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MLA, APA, </a:t>
            </a:r>
            <a:r>
              <a:rPr lang="cs-CZ" sz="1000" dirty="0" err="1"/>
              <a:t>Turabian</a:t>
            </a:r>
            <a:r>
              <a:rPr lang="cs-CZ" sz="1000" dirty="0"/>
              <a:t>, Chicago</a:t>
            </a:r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Chicago, Harvard, Vancouver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Citethisforme.com</a:t>
            </a:r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Turabian</a:t>
            </a:r>
            <a:r>
              <a:rPr lang="cs-CZ" sz="1050" dirty="0"/>
              <a:t>, MLA, APA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9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Citační manažery</a:t>
            </a:r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online</a:t>
            </a: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</a:t>
            </a:r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4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f6413f73c3ef7dac0a0dc6fb3c3d52a5a683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4727</TotalTime>
  <Words>1052</Words>
  <Application>Microsoft Office PowerPoint</Application>
  <PresentationFormat>Předvádění na obrazovce (4:3)</PresentationFormat>
  <Paragraphs>233</Paragraphs>
  <Slides>42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Tahoma</vt:lpstr>
      <vt:lpstr>Verdana</vt:lpstr>
      <vt:lpstr>Wingdings</vt:lpstr>
      <vt:lpstr>template</vt:lpstr>
      <vt:lpstr>Image</vt:lpstr>
      <vt:lpstr>Citační software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Pablikado pro Android</vt:lpstr>
      <vt:lpstr>Ukázky v Citace PRO</vt:lpstr>
      <vt:lpstr>Citace PRO</vt:lpstr>
      <vt:lpstr>Mobilní aplikace</vt:lpstr>
      <vt:lpstr>Otázka 3</vt:lpstr>
      <vt:lpstr>Budoucnost</vt:lpstr>
      <vt:lpstr>Integrace CSW do databází</vt:lpstr>
      <vt:lpstr>Práce s plným textem</vt:lpstr>
      <vt:lpstr>Osobní portál</vt:lpstr>
      <vt:lpstr>Využití statistik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211</cp:revision>
  <dcterms:created xsi:type="dcterms:W3CDTF">2008-06-02T21:04:14Z</dcterms:created>
  <dcterms:modified xsi:type="dcterms:W3CDTF">2016-11-01T19:17:12Z</dcterms:modified>
</cp:coreProperties>
</file>