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46"/>
  </p:notesMasterIdLst>
  <p:handoutMasterIdLst>
    <p:handoutMasterId r:id="rId47"/>
  </p:handoutMasterIdLst>
  <p:sldIdLst>
    <p:sldId id="256" r:id="rId3"/>
    <p:sldId id="317" r:id="rId4"/>
    <p:sldId id="314" r:id="rId5"/>
    <p:sldId id="267" r:id="rId6"/>
    <p:sldId id="261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269" r:id="rId17"/>
    <p:sldId id="276" r:id="rId18"/>
    <p:sldId id="275" r:id="rId19"/>
    <p:sldId id="277" r:id="rId20"/>
    <p:sldId id="285" r:id="rId21"/>
    <p:sldId id="284" r:id="rId22"/>
    <p:sldId id="286" r:id="rId23"/>
    <p:sldId id="287" r:id="rId24"/>
    <p:sldId id="288" r:id="rId25"/>
    <p:sldId id="289" r:id="rId26"/>
    <p:sldId id="283" r:id="rId27"/>
    <p:sldId id="282" r:id="rId28"/>
    <p:sldId id="281" r:id="rId29"/>
    <p:sldId id="280" r:id="rId30"/>
    <p:sldId id="279" r:id="rId31"/>
    <p:sldId id="278" r:id="rId32"/>
    <p:sldId id="293" r:id="rId33"/>
    <p:sldId id="292" r:id="rId34"/>
    <p:sldId id="304" r:id="rId35"/>
    <p:sldId id="298" r:id="rId36"/>
    <p:sldId id="305" r:id="rId37"/>
    <p:sldId id="303" r:id="rId38"/>
    <p:sldId id="302" r:id="rId39"/>
    <p:sldId id="316" r:id="rId40"/>
    <p:sldId id="300" r:id="rId41"/>
    <p:sldId id="306" r:id="rId42"/>
    <p:sldId id="296" r:id="rId43"/>
    <p:sldId id="297" r:id="rId44"/>
    <p:sldId id="258" r:id="rId4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317"/>
            <p14:sldId id="314"/>
            <p14:sldId id="267"/>
            <p14:sldId id="261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269"/>
            <p14:sldId id="276"/>
            <p14:sldId id="275"/>
            <p14:sldId id="277"/>
            <p14:sldId id="285"/>
            <p14:sldId id="284"/>
            <p14:sldId id="286"/>
            <p14:sldId id="287"/>
            <p14:sldId id="288"/>
            <p14:sldId id="289"/>
            <p14:sldId id="283"/>
            <p14:sldId id="282"/>
            <p14:sldId id="281"/>
            <p14:sldId id="280"/>
            <p14:sldId id="279"/>
            <p14:sldId id="278"/>
            <p14:sldId id="293"/>
            <p14:sldId id="292"/>
            <p14:sldId id="304"/>
            <p14:sldId id="298"/>
            <p14:sldId id="305"/>
            <p14:sldId id="303"/>
            <p14:sldId id="302"/>
            <p14:sldId id="316"/>
            <p14:sldId id="300"/>
            <p14:sldId id="306"/>
            <p14:sldId id="296"/>
            <p14:sldId id="29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53" d="100"/>
          <a:sy n="53" d="100"/>
        </p:scale>
        <p:origin x="72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76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55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242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87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4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660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58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5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19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66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2148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78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7698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4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53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78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60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849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56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0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298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054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40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309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17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18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816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00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23.11.2017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98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knihovna.fss.muni.cz/ezdroje.php?podsekce=&amp;ukol=1&amp;subukol=1&amp;id=2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6" TargetMode="External"/><Relationship Id="rId5" Type="http://schemas.openxmlformats.org/officeDocument/2006/relationships/hyperlink" Target="http://knihovna.fss.muni.cz/sluzby.php?podsekce=5" TargetMode="External"/><Relationship Id="rId4" Type="http://schemas.openxmlformats.org/officeDocument/2006/relationships/hyperlink" Target="http://knihovna.fss.muni.cz/sluzby.php?podsekce=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covery.muni.cz/" TargetMode="External"/><Relationship Id="rId4" Type="http://schemas.openxmlformats.org/officeDocument/2006/relationships/hyperlink" Target="discovery.muni.cz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gruyter.com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ds.b.ebscohost.com/eds/search/basic?sid=660461a7-71a3-4cd1-a82c-1cff7d896848@sessionmgr198&amp;vid=0&amp;hid=113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j.anopress.cz/Search/PagesAuth/My_Search.aspx?f=3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://www.un.org/en/documents/ods/" TargetMode="External"/><Relationship Id="rId4" Type="http://schemas.openxmlformats.org/officeDocument/2006/relationships/hyperlink" Target="http://road.issn.org/en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-media-cache-ak0.pinimg.com/736x/b1/8c/7d/b18c7dde7e01870bd4715b308241c155.jpg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1824" y="2564904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 pro studenty BSS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68701"/>
            <a:ext cx="4536504" cy="1368152"/>
          </a:xfrm>
        </p:spPr>
        <p:txBody>
          <a:bodyPr/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68144" y="5778440"/>
            <a:ext cx="388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22. 11.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419872" y="2852936"/>
            <a:ext cx="201622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812359" y="3356992"/>
            <a:ext cx="1318619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08304" y="6554405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://www.doaj.org</a:t>
            </a:r>
          </a:p>
        </p:txBody>
      </p:sp>
    </p:spTree>
    <p:extLst>
      <p:ext uri="{BB962C8B-B14F-4D97-AF65-F5344CB8AC3E}">
        <p14:creationId xmlns:p14="http://schemas.microsoft.com/office/powerpoint/2010/main" val="10545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483768" y="4725144"/>
            <a:ext cx="180020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4211960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2771800" y="0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95059017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902748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Zdroj: http</a:t>
                      </a:r>
                      <a:r>
                        <a:rPr lang="cs-CZ" sz="1200" dirty="0"/>
                        <a:t>://isiknowledge.com/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189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3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 smtClean="0"/>
              <a:t> Rozpoznání </a:t>
            </a:r>
            <a:r>
              <a:rPr lang="cs-CZ" altLang="cs-CZ" sz="3000" b="1" dirty="0"/>
              <a:t>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Schopnost </a:t>
            </a:r>
            <a:r>
              <a:rPr lang="cs-CZ" altLang="cs-CZ" sz="3000" b="1" dirty="0"/>
              <a:t>informaci:</a:t>
            </a:r>
          </a:p>
          <a:p>
            <a:pPr lvl="1" indent="-432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znalost informačních zdrojů a vyhledávacích strategií</a:t>
            </a:r>
          </a:p>
          <a:p>
            <a:pPr lvl="1" indent="-432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užitečnost/relevance</a:t>
            </a:r>
          </a:p>
          <a:p>
            <a:pPr lvl="1" indent="-4320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pro daný účel, znalost autorského zákona,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59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Informační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zdroje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3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3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61465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Získávání dokumentů*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17440"/>
            <a:ext cx="8579296" cy="50405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altLang="cs-CZ" sz="28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8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457200" lvl="1" indent="0">
              <a:spcBef>
                <a:spcPts val="500"/>
              </a:spcBef>
              <a:buNone/>
              <a:defRPr/>
            </a:pPr>
            <a:r>
              <a:rPr lang="cs-CZ" altLang="cs-CZ" sz="2400" dirty="0" smtClean="0">
                <a:hlinkClick r:id="rId5"/>
              </a:rPr>
              <a:t>MVS/MMVS</a:t>
            </a:r>
            <a:endParaRPr lang="cs-CZ" altLang="cs-CZ" sz="2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E-</a:t>
            </a:r>
            <a:r>
              <a:rPr lang="cs-CZ" altLang="cs-CZ" sz="2400" dirty="0" err="1" smtClean="0">
                <a:hlinkClick r:id="rId6"/>
              </a:rPr>
              <a:t>prezenčka</a:t>
            </a:r>
            <a:r>
              <a:rPr lang="cs-CZ" altLang="cs-CZ" sz="2400" dirty="0">
                <a:hlinkClick r:id="rId6"/>
              </a:rPr>
              <a:t>, 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7"/>
              </a:rPr>
              <a:t>Licencované </a:t>
            </a:r>
            <a:r>
              <a:rPr lang="cs-CZ" altLang="cs-CZ" sz="2400" dirty="0">
                <a:hlinkClick r:id="rId7"/>
              </a:rPr>
              <a:t>databáze</a:t>
            </a:r>
            <a:endParaRPr lang="cs-CZ" altLang="cs-CZ" sz="2400" dirty="0"/>
          </a:p>
          <a:p>
            <a:pPr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618" y="332656"/>
            <a:ext cx="8229600" cy="936104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54860"/>
            <a:ext cx="8229600" cy="42984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– plné texty dokumentů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342900"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0768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lekcí 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Práce s informacemi, základy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EIZ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Typologie EIZ, licencované zdroje, volně dostupné zdroje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Práce s elektronickými informačními zdroji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základy vyhledávacích technik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tvorba rešeršního dotazu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praktické vyhledávání v oborových databázích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EBSCO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Discovery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nadstavbové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nástroje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databáze elektronických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knih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0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podobě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</a:t>
            </a:r>
            <a:r>
              <a:rPr lang="cs-CZ" altLang="cs-CZ" b="1" dirty="0"/>
              <a:t>knihovny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4"/>
              </a:rPr>
              <a:t>http://knihovna.fss.muni.cz/ezdroje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ProQuest</a:t>
            </a:r>
            <a:endParaRPr lang="cs-CZ" altLang="cs-CZ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Sage</a:t>
            </a:r>
            <a:r>
              <a:rPr lang="cs-CZ" altLang="cs-CZ" b="1" dirty="0"/>
              <a:t>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altLang="cs-CZ" sz="2400" i="1" dirty="0" smtClean="0"/>
              <a:t>Multioborové </a:t>
            </a:r>
            <a:r>
              <a:rPr lang="cs-CZ" altLang="cs-CZ" sz="2400" i="1" dirty="0"/>
              <a:t>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 err="1">
                <a:hlinkClick r:id="rId4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436096" y="2348880"/>
            <a:ext cx="3394720" cy="352839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 err="1">
                <a:hlinkClick r:id="rId5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Volně dostupné zdroje:</a:t>
            </a:r>
            <a:endParaRPr lang="cs-CZ" altLang="cs-CZ" sz="28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err="1" smtClean="0">
                <a:hlinkClick r:id="rId4"/>
              </a:rPr>
              <a:t>Directory</a:t>
            </a:r>
            <a:r>
              <a:rPr lang="cs-CZ" b="1" dirty="0" smtClean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Journals</a:t>
            </a:r>
            <a:r>
              <a:rPr lang="cs-CZ" b="1" dirty="0">
                <a:hlinkClick r:id="rId4"/>
              </a:rPr>
              <a:t> (DOAJ)</a:t>
            </a:r>
            <a:r>
              <a:rPr lang="cs-CZ" b="1" dirty="0"/>
              <a:t> - </a:t>
            </a:r>
            <a:r>
              <a:rPr lang="cs-CZ" dirty="0"/>
              <a:t>přes 10.000 časopisů s otevřeným přístupem</a:t>
            </a:r>
            <a:endParaRPr lang="cs-CZ" dirty="0">
              <a:hlinkClick r:id="rId5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err="1" smtClean="0">
                <a:hlinkClick r:id="rId5"/>
              </a:rPr>
              <a:t>Central</a:t>
            </a:r>
            <a:r>
              <a:rPr lang="cs-CZ" b="1" dirty="0" smtClean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European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Journal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of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Social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Sciences</a:t>
            </a:r>
            <a:r>
              <a:rPr lang="cs-CZ" b="1" dirty="0">
                <a:hlinkClick r:id="rId5"/>
              </a:rPr>
              <a:t> and </a:t>
            </a:r>
            <a:r>
              <a:rPr lang="cs-CZ" b="1" dirty="0" err="1">
                <a:hlinkClick r:id="rId5"/>
              </a:rPr>
              <a:t>Humanities</a:t>
            </a:r>
            <a:r>
              <a:rPr lang="cs-CZ" b="1" dirty="0">
                <a:hlinkClick r:id="rId5"/>
              </a:rPr>
              <a:t> (CEJSH) </a:t>
            </a:r>
            <a:r>
              <a:rPr lang="cs-CZ" b="1" dirty="0"/>
              <a:t>- </a:t>
            </a:r>
            <a:r>
              <a:rPr lang="cs-CZ" dirty="0"/>
              <a:t>databáze bibliografických údajů a anglických abstraktů článků uveřejněných ve vědeckých časopisech z oblasti humanitních a společenských věd vycházejících v ČR, SR, v Maďarsku a Polsku. </a:t>
            </a: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>
                <a:hlinkClick r:id="rId6"/>
              </a:rPr>
              <a:t>De </a:t>
            </a:r>
            <a:r>
              <a:rPr lang="cs-CZ" b="1" dirty="0" err="1">
                <a:hlinkClick r:id="rId6"/>
              </a:rPr>
              <a:t>Gruyter</a:t>
            </a:r>
            <a:r>
              <a:rPr lang="cs-CZ" b="1" dirty="0">
                <a:hlinkClick r:id="rId6"/>
              </a:rPr>
              <a:t> Online </a:t>
            </a:r>
            <a:r>
              <a:rPr lang="cs-CZ" dirty="0"/>
              <a:t>- volně dostupný multioborový zdroj, stovky odborných časopisů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Discovery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10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3" y="213285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Directory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(DOAB)</a:t>
            </a: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Books</a:t>
            </a:r>
            <a:endParaRPr lang="cs-CZ" altLang="cs-CZ" b="1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Online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>
                <a:hlinkClick r:id="rId5"/>
              </a:rPr>
              <a:t>Theses</a:t>
            </a:r>
            <a:endParaRPr lang="cs-CZ" altLang="cs-CZ" b="1" dirty="0"/>
          </a:p>
          <a:p>
            <a:pPr>
              <a:defRPr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>
                <a:hlinkClick r:id="rId6"/>
              </a:rPr>
              <a:t>Portal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® </a:t>
            </a:r>
            <a:r>
              <a:rPr lang="cs-CZ" b="1" dirty="0" err="1">
                <a:hlinkClick r:id="rId7"/>
              </a:rPr>
              <a:t>Dissertations</a:t>
            </a:r>
            <a:r>
              <a:rPr lang="cs-CZ" b="1" dirty="0">
                <a:hlinkClick r:id="rId7"/>
              </a:rPr>
              <a:t> &amp; </a:t>
            </a:r>
            <a:r>
              <a:rPr lang="cs-CZ" b="1" dirty="0" err="1">
                <a:hlinkClick r:id="rId7"/>
              </a:rPr>
              <a:t>Theses</a:t>
            </a:r>
            <a:r>
              <a:rPr lang="cs-CZ" b="1" dirty="0">
                <a:hlinkClick r:id="rId7"/>
              </a:rPr>
              <a:t> (PQDT OPEN) </a:t>
            </a:r>
            <a:r>
              <a:rPr lang="cs-CZ" dirty="0"/>
              <a:t>- Open Access </a:t>
            </a:r>
            <a:r>
              <a:rPr lang="cs-CZ" dirty="0" err="1"/>
              <a:t>Dissertatitons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340768"/>
            <a:ext cx="856895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Přehled seminárních skupin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 11.  8:00 - 9:30    PC54  </a:t>
            </a:r>
            <a:r>
              <a:rPr kumimoji="0" lang="cs-CZ" altLang="cs-CZ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BSS101/01</a:t>
            </a:r>
          </a:p>
          <a:p>
            <a:pPr>
              <a:lnSpc>
                <a:spcPct val="150000"/>
              </a:lnSpc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 28. 11. 13:30 -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15:00 PC25 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BSS101/02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 30. 11.   8:00 -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9:30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PC54   BSS101/03</a:t>
            </a: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  5. 12.  13:30 - </a:t>
            </a:r>
            <a:r>
              <a:rPr lang="cs-CZ" altLang="cs-CZ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15:00 PC25  </a:t>
            </a:r>
            <a:r>
              <a:rPr lang="cs-CZ" altLang="cs-CZ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BSS101/04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3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4"/>
              </a:rPr>
              <a:t>ROAD - </a:t>
            </a:r>
            <a:r>
              <a:rPr lang="cs-CZ" b="1" dirty="0" err="1">
                <a:hlinkClick r:id="rId4"/>
              </a:rPr>
              <a:t>the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Directory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scholarly</a:t>
            </a:r>
            <a:r>
              <a:rPr lang="cs-CZ" b="1" dirty="0">
                <a:hlinkClick r:id="rId4"/>
              </a:rPr>
              <a:t> </a:t>
            </a:r>
            <a:r>
              <a:rPr lang="cs-CZ" b="1" dirty="0" err="1">
                <a:hlinkClick r:id="rId4"/>
              </a:rPr>
              <a:t>Resources</a:t>
            </a:r>
            <a:r>
              <a:rPr lang="cs-CZ" b="1" dirty="0"/>
              <a:t> </a:t>
            </a:r>
            <a:r>
              <a:rPr lang="cs-CZ" dirty="0"/>
              <a:t>- časopisy, konferenční sborníky, akademické </a:t>
            </a:r>
            <a:r>
              <a:rPr lang="cs-CZ" dirty="0" err="1"/>
              <a:t>repozitáře</a:t>
            </a:r>
            <a:r>
              <a:rPr lang="cs-CZ" dirty="0"/>
              <a:t>)</a:t>
            </a:r>
          </a:p>
          <a:p>
            <a:endParaRPr lang="cs-CZ" sz="3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dirty="0">
                <a:hlinkClick r:id="rId5"/>
              </a:rPr>
              <a:t>Oficiální dokumenty </a:t>
            </a:r>
            <a:r>
              <a:rPr lang="cs-CZ" b="1" dirty="0" smtClean="0">
                <a:hlinkClick r:id="rId5"/>
              </a:rPr>
              <a:t>OSN</a:t>
            </a:r>
            <a:endParaRPr lang="cs-CZ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b="1" smtClean="0">
                <a:hlinkClick r:id="rId6"/>
              </a:rPr>
              <a:t>Google Scholar </a:t>
            </a:r>
            <a:r>
              <a:rPr lang="cs-CZ" b="1" smtClean="0"/>
              <a:t>;)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23204"/>
            <a:ext cx="86868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3000" dirty="0"/>
              <a:t>Zamyslete se o čem chcete psát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 je nutné mít dost informací o daném </a:t>
            </a:r>
            <a:r>
              <a:rPr lang="cs-CZ" altLang="cs-CZ" sz="3000" dirty="0" smtClean="0"/>
              <a:t>tématu   </a:t>
            </a:r>
          </a:p>
          <a:p>
            <a:pPr marL="457200" lvl="1" indent="0"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(</a:t>
            </a:r>
            <a:r>
              <a:rPr lang="cs-CZ" altLang="cs-CZ" sz="3000" dirty="0"/>
              <a:t>pokud se studiem </a:t>
            </a:r>
            <a:r>
              <a:rPr lang="cs-CZ" altLang="cs-CZ" sz="3000" dirty="0" smtClean="0"/>
              <a:t>problematiky začínáte</a:t>
            </a:r>
            <a:r>
              <a:rPr lang="cs-CZ" altLang="cs-CZ" sz="3000" dirty="0"/>
              <a:t>,  </a:t>
            </a:r>
            <a:r>
              <a:rPr lang="cs-CZ" altLang="cs-CZ" sz="3000" dirty="0" smtClean="0"/>
              <a:t>     </a:t>
            </a:r>
          </a:p>
          <a:p>
            <a:pPr marL="457200" lvl="1" indent="0"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nebojte </a:t>
            </a:r>
            <a:r>
              <a:rPr lang="cs-CZ" altLang="cs-CZ" sz="3000" dirty="0"/>
              <a:t>se využít učebnice, </a:t>
            </a:r>
            <a:r>
              <a:rPr lang="cs-CZ" altLang="cs-CZ" sz="3000" dirty="0" smtClean="0"/>
              <a:t>encyklopedie</a:t>
            </a:r>
            <a:r>
              <a:rPr lang="cs-CZ" altLang="cs-CZ" sz="3000" dirty="0"/>
              <a:t>, </a:t>
            </a:r>
            <a:r>
              <a:rPr lang="cs-CZ" altLang="cs-CZ" sz="3000" dirty="0" smtClean="0"/>
              <a:t>                       </a:t>
            </a:r>
          </a:p>
          <a:p>
            <a:pPr marL="457200" lvl="1" indent="0"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radu </a:t>
            </a:r>
            <a:r>
              <a:rPr lang="cs-CZ" altLang="cs-CZ" sz="3000" dirty="0"/>
              <a:t>vyučujícího apod.)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cs-CZ" altLang="cs-CZ" sz="3000" dirty="0"/>
              <a:t>2) Zformulujte téma nebo problém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 lze 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 smtClean="0"/>
              <a:t>- grafické </a:t>
            </a:r>
            <a:r>
              <a:rPr lang="cs-CZ" altLang="cs-CZ" sz="3000" dirty="0"/>
              <a:t>znázornění tématu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14" descr="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707904" y="6247998"/>
            <a:ext cx="6613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http://www.sswm.info/content/mindmapping</a:t>
            </a:r>
            <a:endParaRPr kumimoji="0" lang="cs-CZ" altLang="cs-CZ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3)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b="1" dirty="0"/>
              <a:t> </a:t>
            </a:r>
            <a:r>
              <a:rPr lang="cs-CZ" altLang="cs-CZ" sz="2900" b="1" dirty="0"/>
              <a:t>klíčových slov (hesel)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2900" dirty="0"/>
              <a:t>-    používejte 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marL="1371600" lvl="2" indent="-457200">
              <a:lnSpc>
                <a:spcPct val="110000"/>
              </a:lnSpc>
              <a:buFontTx/>
              <a:buChar char="-"/>
            </a:pPr>
            <a:r>
              <a:rPr lang="cs-CZ" altLang="cs-CZ" sz="2900" dirty="0"/>
              <a:t>příd. jména, </a:t>
            </a:r>
            <a:r>
              <a:rPr lang="cs-CZ" altLang="cs-CZ" sz="2900" dirty="0" err="1"/>
              <a:t>zájména</a:t>
            </a:r>
            <a:r>
              <a:rPr lang="cs-CZ" altLang="cs-CZ" sz="2900" dirty="0"/>
              <a:t> a slovesa pouze pokud jsou opravdu nezbytné</a:t>
            </a:r>
          </a:p>
          <a:p>
            <a:pPr marL="1371600" lvl="2" indent="-457200">
              <a:lnSpc>
                <a:spcPct val="110000"/>
              </a:lnSpc>
              <a:buFontTx/>
              <a:buChar char="-"/>
            </a:pPr>
            <a:r>
              <a:rPr lang="cs-CZ" altLang="cs-CZ" sz="2900" dirty="0"/>
              <a:t>vyhýbejte 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2900" dirty="0"/>
              <a:t>     spojky, členy v cizích jazycích)</a:t>
            </a:r>
            <a:endParaRPr lang="cs-CZ" altLang="cs-CZ" sz="29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2900" b="1" i="1" dirty="0" smtClean="0"/>
              <a:t>           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organizovaný zločin; Česká republika</a:t>
            </a:r>
            <a:endParaRPr lang="cs-CZ" altLang="cs-CZ" sz="2900" b="1" i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altLang="cs-CZ" sz="2900" b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/>
              <a:t>předmětová hesla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2900" b="1" dirty="0" smtClean="0"/>
              <a:t>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Organizovaná kriminalita – Česko</a:t>
            </a:r>
            <a:endParaRPr lang="cs-CZ" altLang="cs-CZ" sz="2900" b="1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5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305" y="213285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>
                <a:solidFill>
                  <a:srgbClr val="FF0000"/>
                </a:solidFill>
                <a:hlinkClick r:id="rId4"/>
              </a:rPr>
              <a:t>http://cathryno.global2.vic.edu.au/2010/05/08/deep-web-vs-surface-web</a:t>
            </a:r>
            <a:r>
              <a:rPr lang="cs-CZ" altLang="cs-CZ" sz="2400" dirty="0" smtClean="0">
                <a:solidFill>
                  <a:srgbClr val="FF0000"/>
                </a:solidFill>
                <a:hlinkClick r:id="rId4"/>
              </a:rPr>
              <a:t>/</a:t>
            </a:r>
            <a:endParaRPr lang="cs-CZ" alt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400" i="1" dirty="0">
                <a:hlinkClick r:id="rId5"/>
              </a:rPr>
              <a:t>https://</a:t>
            </a:r>
            <a:r>
              <a:rPr lang="cs-CZ" altLang="cs-CZ" sz="2400" i="1" dirty="0" smtClean="0">
                <a:hlinkClick r:id="rId5"/>
              </a:rPr>
              <a:t>s-media-cache-ak0.pinimg.com/736x/b1/8c/7d/b18c7dde7e01870bd4715b308241c155.jpg</a:t>
            </a: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23507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400" b="1" dirty="0" smtClean="0">
                <a:solidFill>
                  <a:schemeClr val="bg1"/>
                </a:solidFill>
              </a:rPr>
              <a:t>Mgr</a:t>
            </a:r>
            <a:r>
              <a:rPr lang="cs-CZ" altLang="cs-CZ" sz="3400" b="1" dirty="0">
                <a:solidFill>
                  <a:schemeClr val="bg1"/>
                </a:solidFill>
              </a:rPr>
              <a:t>. </a:t>
            </a:r>
            <a:r>
              <a:rPr lang="cs-CZ" altLang="cs-CZ" sz="3400" b="1" dirty="0" smtClean="0">
                <a:solidFill>
                  <a:schemeClr val="bg1"/>
                </a:solidFill>
              </a:rPr>
              <a:t>Dana Mazancová, </a:t>
            </a:r>
            <a:r>
              <a:rPr lang="cs-CZ" altLang="cs-CZ" sz="3400" b="1" dirty="0" err="1" smtClean="0">
                <a:solidFill>
                  <a:schemeClr val="bg1"/>
                </a:solidFill>
              </a:rPr>
              <a:t>DiS</a:t>
            </a:r>
            <a:r>
              <a:rPr lang="cs-CZ" altLang="cs-CZ" sz="3400" b="1" dirty="0" smtClean="0">
                <a:solidFill>
                  <a:schemeClr val="bg1"/>
                </a:solidFill>
              </a:rPr>
              <a:t>.</a:t>
            </a:r>
            <a:endParaRPr lang="cs-CZ" altLang="cs-CZ" sz="3400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400" b="1" dirty="0" smtClean="0">
                <a:solidFill>
                  <a:schemeClr val="bg1"/>
                </a:solidFill>
              </a:rPr>
              <a:t>mazancov@fss.muni.cz</a:t>
            </a:r>
            <a:endParaRPr lang="cs-CZ" altLang="cs-CZ" sz="34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b="1" dirty="0" err="1">
                <a:solidFill>
                  <a:schemeClr val="bg1"/>
                </a:solidFill>
              </a:rPr>
              <a:t>infozdroje</a:t>
            </a:r>
            <a:r>
              <a:rPr lang="en-US" altLang="cs-CZ" sz="4000" b="1" dirty="0">
                <a:solidFill>
                  <a:schemeClr val="bg1"/>
                </a:solidFill>
              </a:rPr>
              <a:t>@</a:t>
            </a:r>
            <a:r>
              <a:rPr lang="cs-CZ" altLang="cs-CZ" sz="4000" b="1" dirty="0">
                <a:solidFill>
                  <a:schemeClr val="bg1"/>
                </a:solidFill>
              </a:rPr>
              <a:t>fss.muni.cz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Práce 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Informační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brány?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i="1" dirty="0"/>
              <a:t>"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power</a:t>
            </a:r>
            <a:r>
              <a:rPr lang="cs-CZ" altLang="cs-CZ" sz="4000" b="1" i="1" dirty="0"/>
              <a:t>."</a:t>
            </a:r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Francis Bacon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1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9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08312"/>
          </a:xfrm>
        </p:spPr>
        <p:txBody>
          <a:bodyPr>
            <a:normAutofit/>
          </a:bodyPr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sz="3000" dirty="0" smtClean="0"/>
              <a:t>M</a:t>
            </a:r>
            <a:r>
              <a:rPr lang="cs-CZ" altLang="cs-CZ" sz="3000" dirty="0" err="1" smtClean="0"/>
              <a:t>nožství</a:t>
            </a:r>
            <a:r>
              <a:rPr lang="cs-CZ" altLang="cs-CZ" sz="3000" dirty="0" smtClean="0"/>
              <a:t> </a:t>
            </a:r>
            <a:r>
              <a:rPr lang="cs-CZ" altLang="cs-CZ" sz="3000" dirty="0"/>
              <a:t>informací </a:t>
            </a:r>
            <a:r>
              <a:rPr lang="cs-CZ" altLang="cs-CZ" sz="3000" dirty="0" smtClean="0"/>
              <a:t>odvysílaných za rok se v roce 2007 blížilo už 2 </a:t>
            </a:r>
            <a:r>
              <a:rPr lang="cs-CZ" altLang="cs-CZ" sz="3000" dirty="0" err="1" smtClean="0"/>
              <a:t>zetabytům</a:t>
            </a:r>
            <a:endParaRPr lang="cs-CZ" altLang="cs-CZ" sz="3000" dirty="0" smtClean="0"/>
          </a:p>
          <a:p>
            <a:pPr marL="0" indent="0">
              <a:buNone/>
              <a:defRPr/>
            </a:pPr>
            <a:endParaRPr lang="cs-CZ" altLang="cs-CZ" sz="3000" dirty="0" smtClean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sz="3000" dirty="0" smtClean="0"/>
              <a:t>Současná kapacita všech paměťových zařízení pro ukládání informací se blíží 300 </a:t>
            </a:r>
            <a:r>
              <a:rPr lang="cs-CZ" altLang="cs-CZ" sz="3000" dirty="0" err="1" smtClean="0"/>
              <a:t>exabytům</a:t>
            </a:r>
            <a:endParaRPr lang="cs-CZ" altLang="cs-CZ" sz="30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602128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Údaje jsou ze studie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Hilbert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Lopez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2011. Zdroj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BAWDEN, David a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ROBINSON. </a:t>
            </a: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Úvod do informační vědy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Doubravník: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2017. ISBN 978-80-88123-10-1.</a:t>
            </a:r>
          </a:p>
        </p:txBody>
      </p:sp>
    </p:spTree>
    <p:extLst>
      <p:ext uri="{BB962C8B-B14F-4D97-AF65-F5344CB8AC3E}">
        <p14:creationId xmlns:p14="http://schemas.microsoft.com/office/powerpoint/2010/main" val="32658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55043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623731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informace je zapotřebí nová jednotka, 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zettabyte. </a:t>
            </a:r>
            <a:r>
              <a:rPr kumimoji="0" lang="pl-PL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Novinky.cz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[online]. [cit. 2017</a:t>
            </a: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03].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z: https://www.novinky.cz/internet-a-pc/209215-na-informace-je-zapotrebi-nova-jednotka-zettabyte.html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</p:spPr>
      </p:pic>
    </p:spTree>
    <p:extLst>
      <p:ext uri="{BB962C8B-B14F-4D97-AF65-F5344CB8AC3E}">
        <p14:creationId xmlns:p14="http://schemas.microsoft.com/office/powerpoint/2010/main" val="42440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727</TotalTime>
  <Words>1273</Words>
  <Application>Microsoft Office PowerPoint</Application>
  <PresentationFormat>Předvádění na obrazovce (4:3)</PresentationFormat>
  <Paragraphs>299</Paragraphs>
  <Slides>43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Arial</vt:lpstr>
      <vt:lpstr>Calibri</vt:lpstr>
      <vt:lpstr>Tahoma</vt:lpstr>
      <vt:lpstr>Wingdings</vt:lpstr>
      <vt:lpstr>Motiv5</vt:lpstr>
      <vt:lpstr>Motiv systému Office</vt:lpstr>
      <vt:lpstr>Informační zdroje pro studenty BSS</vt:lpstr>
      <vt:lpstr>Prezentace aplikace PowerPoint</vt:lpstr>
      <vt:lpstr>Prezentace aplikace PowerPoint</vt:lpstr>
      <vt:lpstr>Prezentace aplikace PowerPoint</vt:lpstr>
      <vt:lpstr>Osnova 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Prezentace aplikace PowerPoint</vt:lpstr>
      <vt:lpstr>Informační gramotnost </vt:lpstr>
      <vt:lpstr>Prezentace aplikace PowerPoint</vt:lpstr>
      <vt:lpstr>Informační zdroje </vt:lpstr>
      <vt:lpstr>Získávání dokumentů*</vt:lpstr>
      <vt:lpstr>Informační zdroje </vt:lpstr>
      <vt:lpstr>Web x Deep web (Invisible web) </vt:lpstr>
      <vt:lpstr>Licencované zdroje 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 </vt:lpstr>
      <vt:lpstr>Prezentace aplikace PowerPoint</vt:lpstr>
      <vt:lpstr> </vt:lpstr>
      <vt:lpstr>Prezentace aplikace PowerPoint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36</cp:revision>
  <cp:lastPrinted>2017-08-09T12:05:41Z</cp:lastPrinted>
  <dcterms:created xsi:type="dcterms:W3CDTF">2017-08-02T08:11:17Z</dcterms:created>
  <dcterms:modified xsi:type="dcterms:W3CDTF">2017-11-23T07:40:13Z</dcterms:modified>
</cp:coreProperties>
</file>