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5" r:id="rId5"/>
    <p:sldId id="273" r:id="rId6"/>
    <p:sldId id="269" r:id="rId7"/>
    <p:sldId id="274" r:id="rId8"/>
    <p:sldId id="259" r:id="rId9"/>
    <p:sldId id="275" r:id="rId10"/>
    <p:sldId id="261" r:id="rId11"/>
    <p:sldId id="262" r:id="rId12"/>
    <p:sldId id="263" r:id="rId13"/>
    <p:sldId id="264" r:id="rId14"/>
    <p:sldId id="276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57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7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5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0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3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5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A506-50E9-4BB2-B26B-454A6C17DD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97C8-8B1B-4D3A-9B24-1EEB3ED73C0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0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 smtClean="0"/>
              <a:t>Vývoj v 19. století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BSS102 Dějiny vojenství</a:t>
            </a:r>
            <a:endParaRPr lang="cs-CZ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3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Dělostřelectvo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Rozvoj děl s </a:t>
            </a:r>
            <a:r>
              <a:rPr lang="cs-CZ" dirty="0"/>
              <a:t>drážkovanou </a:t>
            </a:r>
            <a:r>
              <a:rPr lang="cs-CZ" dirty="0" smtClean="0"/>
              <a:t>hlavní;</a:t>
            </a:r>
          </a:p>
          <a:p>
            <a:r>
              <a:rPr lang="cs-CZ" dirty="0" smtClean="0"/>
              <a:t>Větší dostřel (eliminuje pokusy se zaváděním raket);</a:t>
            </a:r>
          </a:p>
          <a:p>
            <a:r>
              <a:rPr lang="cs-CZ" dirty="0" smtClean="0"/>
              <a:t>Nabíjení zezadu;</a:t>
            </a:r>
          </a:p>
          <a:p>
            <a:r>
              <a:rPr lang="cs-CZ" dirty="0" smtClean="0"/>
              <a:t>Materiál – u většiny armád se stává normou ocel;</a:t>
            </a:r>
          </a:p>
          <a:p>
            <a:r>
              <a:rPr lang="cs-CZ" dirty="0" smtClean="0"/>
              <a:t>Na konci 19. století rychlopalná děla (</a:t>
            </a:r>
            <a:r>
              <a:rPr lang="cs-CZ" dirty="0" err="1" smtClean="0"/>
              <a:t>brzdovratné</a:t>
            </a:r>
            <a:r>
              <a:rPr lang="cs-CZ" dirty="0" smtClean="0"/>
              <a:t> zařízení).</a:t>
            </a:r>
          </a:p>
        </p:txBody>
      </p:sp>
    </p:spTree>
    <p:extLst>
      <p:ext uri="{BB962C8B-B14F-4D97-AF65-F5344CB8AC3E}">
        <p14:creationId xmlns:p14="http://schemas.microsoft.com/office/powerpoint/2010/main" val="1402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 poloviny 19. století stavba polygonálních pevností; </a:t>
            </a:r>
          </a:p>
          <a:p>
            <a:r>
              <a:rPr lang="cs-CZ" dirty="0" smtClean="0"/>
              <a:t>Výraznější využití podzemních prostor a tunelů;</a:t>
            </a:r>
          </a:p>
          <a:p>
            <a:r>
              <a:rPr lang="cs-CZ" dirty="0" smtClean="0"/>
              <a:t>„roztažení“ plochy pevností, budování předsunutých pozic</a:t>
            </a:r>
          </a:p>
          <a:p>
            <a:r>
              <a:rPr lang="cs-CZ" dirty="0" smtClean="0"/>
              <a:t>Systémy menších pevností a opevněných bodů v koloniálních a mimoevropských oblastech.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2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Vojenské námořnictvo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Nástup parních lodí, železo nahrazuje dřevo jako konstrukční materiál</a:t>
            </a:r>
          </a:p>
          <a:p>
            <a:r>
              <a:rPr lang="cs-CZ" dirty="0" smtClean="0"/>
              <a:t>Stavba pancéřem chráněných lodí, později obrněné lodě</a:t>
            </a:r>
          </a:p>
          <a:p>
            <a:r>
              <a:rPr lang="cs-CZ" dirty="0" smtClean="0"/>
              <a:t>Pokusy o první ponorky</a:t>
            </a:r>
          </a:p>
          <a:p>
            <a:r>
              <a:rPr lang="cs-CZ" dirty="0" smtClean="0"/>
              <a:t>Námořní miny a torpéda</a:t>
            </a:r>
          </a:p>
          <a:p>
            <a:r>
              <a:rPr lang="cs-CZ" dirty="0" smtClean="0"/>
              <a:t>Rusko-japonská válka zdůraznila vliv těžkého dělostřelectva – řadové lodě, doplněné křižníky (průzkum, podpora, samostatné akce proti komunikacím nepřítele..), torpédoborce a torpédovky</a:t>
            </a:r>
          </a:p>
          <a:p>
            <a:r>
              <a:rPr lang="cs-CZ" dirty="0" smtClean="0"/>
              <a:t>Moderní bitevní loď Dreadnought (1906) spuštěna na vodu ve Velké Británii, následuje stavba dalších nových bitevních lodí.</a:t>
            </a:r>
          </a:p>
        </p:txBody>
      </p:sp>
    </p:spTree>
    <p:extLst>
      <p:ext uri="{BB962C8B-B14F-4D97-AF65-F5344CB8AC3E}">
        <p14:creationId xmlns:p14="http://schemas.microsoft.com/office/powerpoint/2010/main" val="37619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Vzdušné síly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Koncem 18. století ve Francii využití balonu k pozorování</a:t>
            </a:r>
          </a:p>
          <a:p>
            <a:r>
              <a:rPr lang="cs-CZ" dirty="0" smtClean="0"/>
              <a:t>Pokus o bombardování Rakušany při obléhání Benátek 1849;</a:t>
            </a:r>
          </a:p>
          <a:p>
            <a:r>
              <a:rPr lang="cs-CZ" dirty="0" smtClean="0"/>
              <a:t>Balónoví kurýři a fotografování;</a:t>
            </a:r>
          </a:p>
          <a:p>
            <a:r>
              <a:rPr lang="cs-CZ" dirty="0" smtClean="0"/>
              <a:t>Od 70. let 19. století rozvoj vzducholodí;</a:t>
            </a:r>
          </a:p>
          <a:p>
            <a:r>
              <a:rPr lang="cs-CZ" dirty="0" smtClean="0"/>
              <a:t>Letadla těžší vzduchu od přelomu 19./20. století.</a:t>
            </a:r>
          </a:p>
          <a:p>
            <a:r>
              <a:rPr lang="cs-CZ" dirty="0" smtClean="0"/>
              <a:t>Během italsko-turecké války (1911) využití letadel k průzkumu, první pokusy s bombardováním.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2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Snahy o odzbrojení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Haagské konference (1898 a 1907)</a:t>
            </a:r>
          </a:p>
          <a:p>
            <a:pPr lvl="1"/>
            <a:r>
              <a:rPr lang="cs-CZ" dirty="0" smtClean="0"/>
              <a:t>nedošlo k dohodě o omezení zbrojení</a:t>
            </a:r>
          </a:p>
          <a:p>
            <a:pPr lvl="1"/>
            <a:r>
              <a:rPr lang="cs-CZ" dirty="0" smtClean="0"/>
              <a:t>ustaven stálý arbitrážní soud (jen pro méně významné spory)</a:t>
            </a:r>
          </a:p>
          <a:p>
            <a:pPr lvl="1"/>
            <a:r>
              <a:rPr lang="cs-CZ" dirty="0" smtClean="0"/>
              <a:t>pravidla pro vedení války, zákaz určitých druhů zbraní či taktik (otravné plyny, bombardování ze vzducholodí, střely dumdum, útoky na otevřená města, zabíjení zajatců…)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 smtClean="0"/>
              <a:t>Hilaire</a:t>
            </a:r>
            <a:r>
              <a:rPr lang="cs-CZ" sz="3600" dirty="0" smtClean="0"/>
              <a:t> </a:t>
            </a:r>
            <a:r>
              <a:rPr lang="cs-CZ" sz="3600" dirty="0" err="1" smtClean="0"/>
              <a:t>Beloc</a:t>
            </a:r>
            <a:r>
              <a:rPr lang="cs-CZ" sz="3600" dirty="0" smtClean="0"/>
              <a:t>,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Modern</a:t>
            </a:r>
            <a:r>
              <a:rPr lang="cs-CZ" sz="3600" dirty="0" smtClean="0"/>
              <a:t> </a:t>
            </a:r>
            <a:r>
              <a:rPr lang="cs-CZ" sz="3600" dirty="0" err="1" smtClean="0"/>
              <a:t>Traveller</a:t>
            </a:r>
            <a:r>
              <a:rPr lang="cs-CZ" sz="3600" dirty="0" smtClean="0"/>
              <a:t> (1898), 2 odstavce z VI. části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 Mutiny resulted.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I never shall forget the way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That Blood upon this awful day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Preserved us all from death.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He stood upon a little mound,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Cast his lethargic eyes around,</a:t>
            </a:r>
            <a:endParaRPr lang="cs-CZ" sz="2000" dirty="0" smtClean="0"/>
          </a:p>
          <a:p>
            <a:pPr>
              <a:buNone/>
            </a:pPr>
            <a:r>
              <a:rPr lang="en-US" sz="2000" dirty="0" smtClean="0"/>
              <a:t>And said beneath his breath :</a:t>
            </a:r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Došlo ke vzpouře.</a:t>
            </a:r>
          </a:p>
          <a:p>
            <a:pPr>
              <a:buNone/>
            </a:pPr>
            <a:r>
              <a:rPr lang="cs-CZ" sz="2000" dirty="0" smtClean="0"/>
              <a:t>Nikdy nezapomenu způsob</a:t>
            </a:r>
          </a:p>
          <a:p>
            <a:pPr>
              <a:buNone/>
            </a:pPr>
            <a:r>
              <a:rPr lang="cs-CZ" sz="2000" dirty="0" smtClean="0"/>
              <a:t>Kterým </a:t>
            </a:r>
            <a:r>
              <a:rPr lang="cs-CZ" sz="2000" dirty="0" err="1" smtClean="0"/>
              <a:t>Blood</a:t>
            </a:r>
            <a:r>
              <a:rPr lang="cs-CZ" sz="2000" dirty="0" smtClean="0"/>
              <a:t> v ten strašný den</a:t>
            </a:r>
          </a:p>
          <a:p>
            <a:pPr>
              <a:buNone/>
            </a:pPr>
            <a:r>
              <a:rPr lang="cs-CZ" sz="2000" dirty="0" smtClean="0"/>
              <a:t>Všechny nás uchránil </a:t>
            </a:r>
            <a:r>
              <a:rPr lang="cs-CZ" sz="2000" dirty="0" smtClean="0"/>
              <a:t>před smrtí</a:t>
            </a:r>
          </a:p>
          <a:p>
            <a:pPr>
              <a:buNone/>
            </a:pPr>
            <a:r>
              <a:rPr lang="cs-CZ" sz="2000" dirty="0" smtClean="0"/>
              <a:t>Postavil se na malý pahorek</a:t>
            </a:r>
          </a:p>
          <a:p>
            <a:pPr>
              <a:buNone/>
            </a:pPr>
            <a:r>
              <a:rPr lang="cs-CZ" sz="2000" dirty="0" smtClean="0"/>
              <a:t>Letargicky pohlédl kolem</a:t>
            </a:r>
          </a:p>
          <a:p>
            <a:pPr>
              <a:buNone/>
            </a:pPr>
            <a:r>
              <a:rPr lang="cs-CZ" sz="2000" dirty="0" smtClean="0"/>
              <a:t>A zabrblal pod vousy:</a:t>
            </a:r>
            <a:endParaRPr 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en-US" dirty="0" smtClean="0"/>
              <a:t>Whatever happens we have got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Maxim Gun, and they have not.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96952"/>
            <a:ext cx="6531474" cy="4127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Hlavní války v období 1815-1914 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Latinskoamerické války za nezávislost;</a:t>
            </a:r>
          </a:p>
          <a:p>
            <a:r>
              <a:rPr lang="cs-CZ" dirty="0"/>
              <a:t>R</a:t>
            </a:r>
            <a:r>
              <a:rPr lang="cs-CZ" dirty="0" smtClean="0"/>
              <a:t>evoluce 1848-1849</a:t>
            </a:r>
          </a:p>
          <a:p>
            <a:r>
              <a:rPr lang="cs-CZ" dirty="0" smtClean="0"/>
              <a:t>Krymská válka (1853-1856)</a:t>
            </a:r>
          </a:p>
          <a:p>
            <a:r>
              <a:rPr lang="cs-CZ" dirty="0" smtClean="0"/>
              <a:t>Válka Rakouska proti Francii a Piemontu (1859)</a:t>
            </a:r>
          </a:p>
          <a:p>
            <a:r>
              <a:rPr lang="cs-CZ" dirty="0" smtClean="0"/>
              <a:t>Americká občanská válka (1861-1865)</a:t>
            </a:r>
          </a:p>
          <a:p>
            <a:r>
              <a:rPr lang="cs-CZ" dirty="0" smtClean="0"/>
              <a:t>Války za německé sjednocení (Dánská válka 1864, Prusko-rakouská válka 1866, Prusko-francouzská válka 1870-1871); </a:t>
            </a:r>
          </a:p>
          <a:p>
            <a:r>
              <a:rPr lang="cs-CZ" dirty="0" smtClean="0"/>
              <a:t>Búrské války (1880-1881 a 1899-1902);</a:t>
            </a:r>
          </a:p>
          <a:p>
            <a:r>
              <a:rPr lang="cs-CZ" dirty="0" smtClean="0"/>
              <a:t>Americko-španělská válka (1898)</a:t>
            </a:r>
          </a:p>
          <a:p>
            <a:r>
              <a:rPr lang="cs-CZ" dirty="0" smtClean="0"/>
              <a:t>Rusko-japonská </a:t>
            </a:r>
            <a:r>
              <a:rPr lang="cs-CZ" dirty="0"/>
              <a:t>válka </a:t>
            </a:r>
            <a:r>
              <a:rPr lang="cs-CZ" dirty="0" smtClean="0"/>
              <a:t>(1904-1905);</a:t>
            </a:r>
          </a:p>
          <a:p>
            <a:r>
              <a:rPr lang="cs-CZ" dirty="0" smtClean="0"/>
              <a:t>Balkánské války (1912-1913)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6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Průmyslová revoluce a vědecké objevy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Konzervovaná strava</a:t>
            </a:r>
          </a:p>
          <a:p>
            <a:r>
              <a:rPr lang="cs-CZ" dirty="0" smtClean="0"/>
              <a:t>Železnice</a:t>
            </a:r>
          </a:p>
          <a:p>
            <a:r>
              <a:rPr lang="cs-CZ" dirty="0" smtClean="0"/>
              <a:t>Telegraf (od konce století experimenty s bezdrátovým telegrafem)</a:t>
            </a:r>
          </a:p>
          <a:p>
            <a:r>
              <a:rPr lang="cs-CZ" dirty="0" smtClean="0"/>
              <a:t>Průmyslová výroba (i u zbraní)</a:t>
            </a:r>
          </a:p>
          <a:p>
            <a:r>
              <a:rPr lang="cs-CZ" dirty="0" smtClean="0"/>
              <a:t>Pokrok ve zpracování ocele</a:t>
            </a:r>
          </a:p>
          <a:p>
            <a:r>
              <a:rPr lang="cs-CZ" dirty="0" smtClean="0"/>
              <a:t>Chemie…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5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Britská armáda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1742		1815		   1914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2301171" cy="3629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r="16487"/>
          <a:stretch/>
        </p:blipFill>
        <p:spPr>
          <a:xfrm>
            <a:off x="4884434" y="1620984"/>
            <a:ext cx="2142152" cy="3608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20" y="1600200"/>
            <a:ext cx="1142334" cy="37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národy a nacionalismus</a:t>
            </a:r>
          </a:p>
          <a:p>
            <a:r>
              <a:rPr lang="cs-CZ" dirty="0" smtClean="0"/>
              <a:t>Sociální opatření</a:t>
            </a:r>
          </a:p>
          <a:p>
            <a:r>
              <a:rPr lang="cs-CZ" dirty="0" smtClean="0"/>
              <a:t>Jak mobilizovat veřejnost pro potřeby války?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2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Doplňování armád  a složení vojska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 polovině 19. století tři druhy doplňování:</a:t>
            </a:r>
          </a:p>
          <a:p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/>
              <a:t>Všeobecná branná povinnost;</a:t>
            </a:r>
          </a:p>
          <a:p>
            <a:pPr marL="514350" indent="-514350">
              <a:buAutoNum type="arabicPeriod"/>
            </a:pPr>
            <a:r>
              <a:rPr lang="cs-CZ" dirty="0" smtClean="0"/>
              <a:t>Rekrutská povinnost;</a:t>
            </a:r>
          </a:p>
          <a:p>
            <a:pPr marL="514350" indent="-514350">
              <a:buAutoNum type="arabicPeriod"/>
            </a:pPr>
            <a:r>
              <a:rPr lang="cs-CZ" dirty="0" smtClean="0"/>
              <a:t>Systém najímání a verbování.</a:t>
            </a:r>
          </a:p>
          <a:p>
            <a:endParaRPr lang="cs-CZ" dirty="0" smtClean="0"/>
          </a:p>
          <a:p>
            <a:r>
              <a:rPr lang="cs-CZ" dirty="0" smtClean="0"/>
              <a:t>Ke konci století typický model – všeobecná branná povinnost, kratší prezenční služba, následně voják v záloze, povoláván na cvičení nebo v případě krizí (částečná mobilizace), starší součástí zeměbrany</a:t>
            </a:r>
          </a:p>
          <a:p>
            <a:r>
              <a:rPr lang="cs-CZ" dirty="0" smtClean="0"/>
              <a:t>Systém výcviku záložních důstojníků</a:t>
            </a:r>
          </a:p>
        </p:txBody>
      </p:sp>
    </p:spTree>
    <p:extLst>
      <p:ext uri="{BB962C8B-B14F-4D97-AF65-F5344CB8AC3E}">
        <p14:creationId xmlns:p14="http://schemas.microsoft.com/office/powerpoint/2010/main" val="1402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Rozvoj strategie a strategického myšlení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Jomini</a:t>
            </a:r>
            <a:r>
              <a:rPr lang="cs-CZ" dirty="0" smtClean="0"/>
              <a:t> – operační linie pro vedení útočných operací, využití řady příkladů z Napoleonských válek</a:t>
            </a:r>
          </a:p>
          <a:p>
            <a:r>
              <a:rPr lang="cs-CZ" dirty="0" err="1" smtClean="0"/>
              <a:t>Clausewitz</a:t>
            </a:r>
            <a:r>
              <a:rPr lang="cs-CZ" dirty="0" smtClean="0"/>
              <a:t> – válka v širším kontextu („pokračování politiky jinými prostředky“)</a:t>
            </a:r>
          </a:p>
          <a:p>
            <a:r>
              <a:rPr lang="cs-CZ" dirty="0" err="1" smtClean="0"/>
              <a:t>Mahan</a:t>
            </a:r>
            <a:r>
              <a:rPr lang="cs-CZ" dirty="0" smtClean="0"/>
              <a:t> – důraz na námořní sílu, ovládnutí námořních komunikací</a:t>
            </a:r>
          </a:p>
          <a:p>
            <a:r>
              <a:rPr lang="cs-CZ" dirty="0" smtClean="0"/>
              <a:t>řada dalších teoretiků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2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Pěchota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Zdokonalování zbraní:</a:t>
            </a:r>
          </a:p>
          <a:p>
            <a:pPr lvl="1"/>
            <a:r>
              <a:rPr lang="cs-CZ" dirty="0" smtClean="0"/>
              <a:t>drážkovaná hlaveň</a:t>
            </a:r>
          </a:p>
          <a:p>
            <a:pPr lvl="1"/>
            <a:r>
              <a:rPr lang="cs-CZ" dirty="0" smtClean="0"/>
              <a:t>změna tvaru projektilu</a:t>
            </a:r>
          </a:p>
          <a:p>
            <a:pPr lvl="1"/>
            <a:r>
              <a:rPr lang="cs-CZ" dirty="0" smtClean="0"/>
              <a:t>postupný přechod k zadovkám (místo 3 ran cca. 10 ran za minutu) – bitva u Hradce Králové</a:t>
            </a:r>
          </a:p>
          <a:p>
            <a:pPr lvl="1"/>
            <a:r>
              <a:rPr lang="cs-CZ" dirty="0" smtClean="0"/>
              <a:t>kovové nábojnice</a:t>
            </a:r>
          </a:p>
          <a:p>
            <a:pPr lvl="1"/>
            <a:r>
              <a:rPr lang="cs-CZ" dirty="0" smtClean="0"/>
              <a:t>bezdýmný střelný prach (1884)</a:t>
            </a:r>
          </a:p>
          <a:p>
            <a:pPr lvl="1"/>
            <a:r>
              <a:rPr lang="cs-CZ" dirty="0" smtClean="0"/>
              <a:t>opakovací pušky – ke konci století v rážích 6-8 mm, efektivní střelba přes 500 m, teoreticky až 2,5 km, přes 10 mířených výstřelů za </a:t>
            </a:r>
            <a:r>
              <a:rPr lang="cs-CZ" dirty="0"/>
              <a:t>minutu (rekord – britský instruktor, 38 zásahů na 270 m do terče o rozměrech 30x30 cm za </a:t>
            </a:r>
            <a:r>
              <a:rPr lang="cs-CZ" dirty="0" smtClean="0"/>
              <a:t>minutu)</a:t>
            </a:r>
          </a:p>
          <a:p>
            <a:r>
              <a:rPr lang="cs-CZ" dirty="0" smtClean="0"/>
              <a:t>Kulomety</a:t>
            </a:r>
          </a:p>
          <a:p>
            <a:r>
              <a:rPr lang="cs-CZ" dirty="0" smtClean="0"/>
              <a:t>Miny</a:t>
            </a:r>
          </a:p>
        </p:txBody>
      </p:sp>
    </p:spTree>
    <p:extLst>
      <p:ext uri="{BB962C8B-B14F-4D97-AF65-F5344CB8AC3E}">
        <p14:creationId xmlns:p14="http://schemas.microsoft.com/office/powerpoint/2010/main" val="23069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na taktiku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Rozptýlení útvarů;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Zvýšený důraz na </a:t>
            </a:r>
            <a:r>
              <a:rPr lang="cs-CZ" dirty="0" smtClean="0"/>
              <a:t>rychlost a manévrování</a:t>
            </a:r>
            <a:r>
              <a:rPr lang="cs-CZ" dirty="0"/>
              <a:t>;</a:t>
            </a:r>
          </a:p>
          <a:p>
            <a:pPr marL="514350" indent="-514350">
              <a:buAutoNum type="arabicPeriod"/>
            </a:pPr>
            <a:r>
              <a:rPr lang="cs-CZ" dirty="0" smtClean="0"/>
              <a:t>První zákopy, důraz </a:t>
            </a:r>
            <a:r>
              <a:rPr lang="cs-CZ" dirty="0"/>
              <a:t>na polní opevnění;</a:t>
            </a:r>
          </a:p>
          <a:p>
            <a:pPr marL="514350" indent="-514350">
              <a:buAutoNum type="arabicPeriod"/>
            </a:pPr>
            <a:r>
              <a:rPr lang="cs-CZ" dirty="0"/>
              <a:t>Omezení čelných útoků jízdy.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0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713</Words>
  <Application>Microsoft Office PowerPoint</Application>
  <PresentationFormat>Předvádění na obrazovce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Vývoj v 19. století</vt:lpstr>
      <vt:lpstr>Hlavní války v období 1815-1914  </vt:lpstr>
      <vt:lpstr>Průmyslová revoluce a vědecké objevy</vt:lpstr>
      <vt:lpstr>Britská armáda</vt:lpstr>
      <vt:lpstr>Společnost</vt:lpstr>
      <vt:lpstr>Doplňování armád  a složení vojska</vt:lpstr>
      <vt:lpstr>Rozvoj strategie a strategického myšlení</vt:lpstr>
      <vt:lpstr>Pěchota</vt:lpstr>
      <vt:lpstr>Vliv na taktiku</vt:lpstr>
      <vt:lpstr>Dělostřelectvo</vt:lpstr>
      <vt:lpstr>Fortifikace</vt:lpstr>
      <vt:lpstr>Vojenské námořnictvo</vt:lpstr>
      <vt:lpstr>Vzdušné síly </vt:lpstr>
      <vt:lpstr>Snahy o odzbrojení</vt:lpstr>
      <vt:lpstr>Hilaire Beloc, The Modern Traveller (1898), 2 odstavce z VI. části</vt:lpstr>
      <vt:lpstr>Whatever happens we have got The Maxim Gun, and they have not. 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CIKT</dc:creator>
  <cp:lastModifiedBy>Jakub Šedo</cp:lastModifiedBy>
  <cp:revision>74</cp:revision>
  <dcterms:created xsi:type="dcterms:W3CDTF">2013-10-20T08:36:54Z</dcterms:created>
  <dcterms:modified xsi:type="dcterms:W3CDTF">2017-11-08T10:26:47Z</dcterms:modified>
</cp:coreProperties>
</file>