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s/slide50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Override39.xml" ContentType="application/vnd.openxmlformats-officedocument.themeOverrid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Override17.xml" ContentType="application/vnd.openxmlformats-officedocument.themeOverride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theme/themeOverride42.xml" ContentType="application/vnd.openxmlformats-officedocument.themeOverride+xml"/>
  <Override PartName="/ppt/slides/slide19.xml" ContentType="application/vnd.openxmlformats-officedocument.presentationml.slide+xml"/>
  <Override PartName="/ppt/theme/themeOverride20.xml" ContentType="application/vnd.openxmlformats-officedocument.themeOverride+xml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theme/themeOverride36.xml" ContentType="application/vnd.openxmlformats-officedocument.themeOverride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Override14.xml" ContentType="application/vnd.openxmlformats-officedocument.themeOverride+xml"/>
  <Override PartName="/ppt/slideLayouts/slideLayout159.xml" ContentType="application/vnd.openxmlformats-officedocument.presentationml.slideLayout+xml"/>
  <Override PartName="/ppt/slides/slide38.xml" ContentType="application/vnd.openxmlformats-officedocument.presentationml.slide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theme/themeOverride19.xml" ContentType="application/vnd.openxmlformats-officedocument.themeOverride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theme/themeOverride55.xml" ContentType="application/vnd.openxmlformats-officedocument.themeOverr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Override44.xml" ContentType="application/vnd.openxmlformats-officedocument.themeOverr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Override22.xml" ContentType="application/vnd.openxmlformats-officedocument.themeOverride+xml"/>
  <Override PartName="/ppt/slideLayouts/slideLayout178.xml" ContentType="application/vnd.openxmlformats-officedocument.presentationml.slideLayout+xml"/>
  <Override PartName="/ppt/theme/themeOverride33.xml" ContentType="application/vnd.openxmlformats-officedocument.themeOverride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8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theme/themeOverride38.xml" ContentType="application/vnd.openxmlformats-officedocument.themeOverrid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theme/themeOverride49.xml" ContentType="application/vnd.openxmlformats-officedocument.themeOverride+xml"/>
  <Override PartName="/ppt/slideLayouts/slideLayout293.xml" ContentType="application/vnd.openxmlformats-officedocument.presentationml.slideLayout+xml"/>
  <Override PartName="/ppt/slideMasters/slideMaster21.xml" ContentType="application/vnd.openxmlformats-officedocument.presentationml.slideMaster+xml"/>
  <Override PartName="/ppt/theme/themeOverride27.xml" ContentType="application/vnd.openxmlformats-officedocument.themeOverride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Override16.xml" ContentType="application/vnd.openxmlformats-officedocument.themeOverride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theme/themeOverride41.xml" ContentType="application/vnd.openxmlformats-officedocument.themeOverride+xml"/>
  <Override PartName="/ppt/theme/themeOverride52.xml" ContentType="application/vnd.openxmlformats-officedocument.themeOverrid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Override30.xml" ContentType="application/vnd.openxmlformats-officedocument.themeOverride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Override5.xml" ContentType="application/vnd.openxmlformats-officedocument.themeOverride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Override46.xml" ContentType="application/vnd.openxmlformats-officedocument.themeOverride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theme/themeOverride24.xml" ContentType="application/vnd.openxmlformats-officedocument.themeOverride+xml"/>
  <Override PartName="/ppt/theme/themeOverride35.xml" ContentType="application/vnd.openxmlformats-officedocument.themeOverride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theme/themeOverride13.xml" ContentType="application/vnd.openxmlformats-officedocument.themeOverrid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s/slide51.xml" ContentType="application/vnd.openxmlformats-officedocument.presentationml.slide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theme/themeOverride29.xml" ContentType="application/vnd.openxmlformats-officedocument.themeOverride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theme/themeOverride18.xml" ContentType="application/vnd.openxmlformats-officedocument.themeOverride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theme/themeOverride43.xml" ContentType="application/vnd.openxmlformats-officedocument.themeOverride+xml"/>
  <Override PartName="/ppt/slideLayouts/slideLayout251.xml" ContentType="application/vnd.openxmlformats-officedocument.presentationml.slideLayout+xml"/>
  <Override PartName="/ppt/theme/themeOverride54.xml" ContentType="application/vnd.openxmlformats-officedocument.themeOverrid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theme/themeOverride32.xml" ContentType="application/vnd.openxmlformats-officedocument.themeOverrid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Override21.xml" ContentType="application/vnd.openxmlformats-officedocument.themeOverride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theme/themeOverride10.xml" ContentType="application/vnd.openxmlformats-officedocument.themeOverride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theme/themeOverride48.xml" ContentType="application/vnd.openxmlformats-officedocument.themeOverride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Layouts/slideLayout100.xml" ContentType="application/vnd.openxmlformats-officedocument.presentationml.slideLayout+xml"/>
  <Override PartName="/ppt/theme/themeOverride37.xml" ContentType="application/vnd.openxmlformats-officedocument.themeOverride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heme/themeOverride15.xml" ContentType="application/vnd.openxmlformats-officedocument.themeOverride+xml"/>
  <Override PartName="/ppt/theme/themeOverride26.xml" ContentType="application/vnd.openxmlformats-officedocument.themeOverrid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Override51.xml" ContentType="application/vnd.openxmlformats-officedocument.themeOverr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Override40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Override45.xml" ContentType="application/vnd.openxmlformats-officedocument.themeOverride+xml"/>
  <Override PartName="/ppt/theme/theme24.xml" ContentType="application/vnd.openxmlformats-officedocument.theme+xml"/>
  <Override PartName="/ppt/theme/themeOverride56.xml" ContentType="application/vnd.openxmlformats-officedocument.themeOverrid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theme/themeOverride34.xml" ContentType="application/vnd.openxmlformats-officedocument.themeOverride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s/slide8.xml" ContentType="application/vnd.openxmlformats-officedocument.presentationml.slide+xml"/>
  <Override PartName="/ppt/theme/themeOverride9.xml" ContentType="application/vnd.openxmlformats-officedocument.themeOverr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Override23.xml" ContentType="application/vnd.openxmlformats-officedocument.themeOverride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Override12.xml" ContentType="application/vnd.openxmlformats-officedocument.themeOverride+xml"/>
  <Override PartName="/ppt/slideLayouts/slideLayout1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s/slide14.xml" ContentType="application/vnd.openxmlformats-officedocument.presentationml.slide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theme/themeOverride28.xml" ContentType="application/vnd.openxmlformats-officedocument.themeOverride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theme/themeOverride53.xml" ContentType="application/vnd.openxmlformats-officedocument.themeOverride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Override31.xml" ContentType="application/vnd.openxmlformats-officedocument.themeOverride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Override47.xml" ContentType="application/vnd.openxmlformats-officedocument.themeOverr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Override25.xml" ContentType="application/vnd.openxmlformats-officedocument.themeOverride+xml"/>
  <Override PartName="/ppt/slides/slide49.xml" ContentType="application/vnd.openxmlformats-officedocument.presentationml.slide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Override50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8" r:id="rId2"/>
    <p:sldMasterId id="2147483710" r:id="rId3"/>
    <p:sldMasterId id="2147483722" r:id="rId4"/>
    <p:sldMasterId id="2147483734" r:id="rId5"/>
    <p:sldMasterId id="2147483746" r:id="rId6"/>
    <p:sldMasterId id="2147483758" r:id="rId7"/>
    <p:sldMasterId id="2147483794" r:id="rId8"/>
    <p:sldMasterId id="2147483818" r:id="rId9"/>
    <p:sldMasterId id="2147483842" r:id="rId10"/>
    <p:sldMasterId id="2147483854" r:id="rId11"/>
    <p:sldMasterId id="2147483878" r:id="rId12"/>
    <p:sldMasterId id="2147483890" r:id="rId13"/>
    <p:sldMasterId id="2147483902" r:id="rId14"/>
    <p:sldMasterId id="2147483962" r:id="rId15"/>
    <p:sldMasterId id="2147483974" r:id="rId16"/>
    <p:sldMasterId id="2147483986" r:id="rId17"/>
    <p:sldMasterId id="2147484046" r:id="rId18"/>
    <p:sldMasterId id="2147484058" r:id="rId19"/>
    <p:sldMasterId id="2147484070" r:id="rId20"/>
    <p:sldMasterId id="2147484130" r:id="rId21"/>
    <p:sldMasterId id="2147484142" r:id="rId22"/>
    <p:sldMasterId id="2147484166" r:id="rId23"/>
    <p:sldMasterId id="2147484178" r:id="rId24"/>
    <p:sldMasterId id="2147484202" r:id="rId25"/>
    <p:sldMasterId id="2147484214" r:id="rId26"/>
    <p:sldMasterId id="2147484238" r:id="rId27"/>
    <p:sldMasterId id="2147484250" r:id="rId28"/>
  </p:sldMasterIdLst>
  <p:sldIdLst>
    <p:sldId id="256" r:id="rId29"/>
    <p:sldId id="334" r:id="rId30"/>
    <p:sldId id="331" r:id="rId31"/>
    <p:sldId id="352" r:id="rId32"/>
    <p:sldId id="257" r:id="rId33"/>
    <p:sldId id="258" r:id="rId34"/>
    <p:sldId id="259" r:id="rId35"/>
    <p:sldId id="270" r:id="rId36"/>
    <p:sldId id="271" r:id="rId37"/>
    <p:sldId id="261" r:id="rId38"/>
    <p:sldId id="262" r:id="rId39"/>
    <p:sldId id="263" r:id="rId40"/>
    <p:sldId id="264" r:id="rId41"/>
    <p:sldId id="265" r:id="rId42"/>
    <p:sldId id="266" r:id="rId43"/>
    <p:sldId id="267" r:id="rId44"/>
    <p:sldId id="339" r:id="rId45"/>
    <p:sldId id="340" r:id="rId46"/>
    <p:sldId id="268" r:id="rId47"/>
    <p:sldId id="317" r:id="rId48"/>
    <p:sldId id="295" r:id="rId49"/>
    <p:sldId id="274" r:id="rId50"/>
    <p:sldId id="275" r:id="rId51"/>
    <p:sldId id="341" r:id="rId52"/>
    <p:sldId id="344" r:id="rId53"/>
    <p:sldId id="318" r:id="rId54"/>
    <p:sldId id="278" r:id="rId55"/>
    <p:sldId id="279" r:id="rId56"/>
    <p:sldId id="322" r:id="rId57"/>
    <p:sldId id="280" r:id="rId58"/>
    <p:sldId id="282" r:id="rId59"/>
    <p:sldId id="283" r:id="rId60"/>
    <p:sldId id="284" r:id="rId61"/>
    <p:sldId id="286" r:id="rId62"/>
    <p:sldId id="288" r:id="rId63"/>
    <p:sldId id="289" r:id="rId64"/>
    <p:sldId id="330" r:id="rId65"/>
    <p:sldId id="321" r:id="rId66"/>
    <p:sldId id="319" r:id="rId67"/>
    <p:sldId id="345" r:id="rId68"/>
    <p:sldId id="346" r:id="rId69"/>
    <p:sldId id="290" r:id="rId70"/>
    <p:sldId id="291" r:id="rId71"/>
    <p:sldId id="293" r:id="rId72"/>
    <p:sldId id="298" r:id="rId73"/>
    <p:sldId id="299" r:id="rId74"/>
    <p:sldId id="300" r:id="rId75"/>
    <p:sldId id="302" r:id="rId76"/>
    <p:sldId id="303" r:id="rId77"/>
    <p:sldId id="305" r:id="rId78"/>
    <p:sldId id="306" r:id="rId79"/>
    <p:sldId id="333" r:id="rId80"/>
    <p:sldId id="307" r:id="rId81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200" autoAdjust="0"/>
  </p:normalViewPr>
  <p:slideViewPr>
    <p:cSldViewPr>
      <p:cViewPr varScale="1">
        <p:scale>
          <a:sx n="106" d="100"/>
          <a:sy n="106" d="100"/>
        </p:scale>
        <p:origin x="-8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1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6.xml"/><Relationship Id="rId42" Type="http://schemas.openxmlformats.org/officeDocument/2006/relationships/slide" Target="slides/slide14.xml"/><Relationship Id="rId47" Type="http://schemas.openxmlformats.org/officeDocument/2006/relationships/slide" Target="slides/slide19.xml"/><Relationship Id="rId50" Type="http://schemas.openxmlformats.org/officeDocument/2006/relationships/slide" Target="slides/slide22.xml"/><Relationship Id="rId55" Type="http://schemas.openxmlformats.org/officeDocument/2006/relationships/slide" Target="slides/slide27.xml"/><Relationship Id="rId63" Type="http://schemas.openxmlformats.org/officeDocument/2006/relationships/slide" Target="slides/slide35.xml"/><Relationship Id="rId68" Type="http://schemas.openxmlformats.org/officeDocument/2006/relationships/slide" Target="slides/slide40.xml"/><Relationship Id="rId76" Type="http://schemas.openxmlformats.org/officeDocument/2006/relationships/slide" Target="slides/slide48.xml"/><Relationship Id="rId8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53" Type="http://schemas.openxmlformats.org/officeDocument/2006/relationships/slide" Target="slides/slide25.xml"/><Relationship Id="rId58" Type="http://schemas.openxmlformats.org/officeDocument/2006/relationships/slide" Target="slides/slide30.xml"/><Relationship Id="rId66" Type="http://schemas.openxmlformats.org/officeDocument/2006/relationships/slide" Target="slides/slide38.xml"/><Relationship Id="rId74" Type="http://schemas.openxmlformats.org/officeDocument/2006/relationships/slide" Target="slides/slide46.xml"/><Relationship Id="rId79" Type="http://schemas.openxmlformats.org/officeDocument/2006/relationships/slide" Target="slides/slide5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3.xml"/><Relationship Id="rId82" Type="http://schemas.openxmlformats.org/officeDocument/2006/relationships/presProps" Target="presProps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slide" Target="slides/slide20.xml"/><Relationship Id="rId56" Type="http://schemas.openxmlformats.org/officeDocument/2006/relationships/slide" Target="slides/slide28.xml"/><Relationship Id="rId64" Type="http://schemas.openxmlformats.org/officeDocument/2006/relationships/slide" Target="slides/slide36.xml"/><Relationship Id="rId69" Type="http://schemas.openxmlformats.org/officeDocument/2006/relationships/slide" Target="slides/slide41.xml"/><Relationship Id="rId77" Type="http://schemas.openxmlformats.org/officeDocument/2006/relationships/slide" Target="slides/slide4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3.xml"/><Relationship Id="rId72" Type="http://schemas.openxmlformats.org/officeDocument/2006/relationships/slide" Target="slides/slide44.xml"/><Relationship Id="rId80" Type="http://schemas.openxmlformats.org/officeDocument/2006/relationships/slide" Target="slides/slide52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slide" Target="slides/slide18.xml"/><Relationship Id="rId59" Type="http://schemas.openxmlformats.org/officeDocument/2006/relationships/slide" Target="slides/slide31.xml"/><Relationship Id="rId67" Type="http://schemas.openxmlformats.org/officeDocument/2006/relationships/slide" Target="slides/slide39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3.xml"/><Relationship Id="rId54" Type="http://schemas.openxmlformats.org/officeDocument/2006/relationships/slide" Target="slides/slide26.xml"/><Relationship Id="rId62" Type="http://schemas.openxmlformats.org/officeDocument/2006/relationships/slide" Target="slides/slide34.xml"/><Relationship Id="rId70" Type="http://schemas.openxmlformats.org/officeDocument/2006/relationships/slide" Target="slides/slide42.xml"/><Relationship Id="rId75" Type="http://schemas.openxmlformats.org/officeDocument/2006/relationships/slide" Target="slides/slide47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8.xml"/><Relationship Id="rId49" Type="http://schemas.openxmlformats.org/officeDocument/2006/relationships/slide" Target="slides/slide21.xml"/><Relationship Id="rId57" Type="http://schemas.openxmlformats.org/officeDocument/2006/relationships/slide" Target="slides/slide29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52" Type="http://schemas.openxmlformats.org/officeDocument/2006/relationships/slide" Target="slides/slide24.xml"/><Relationship Id="rId60" Type="http://schemas.openxmlformats.org/officeDocument/2006/relationships/slide" Target="slides/slide32.xml"/><Relationship Id="rId65" Type="http://schemas.openxmlformats.org/officeDocument/2006/relationships/slide" Target="slides/slide37.xml"/><Relationship Id="rId73" Type="http://schemas.openxmlformats.org/officeDocument/2006/relationships/slide" Target="slides/slide45.xml"/><Relationship Id="rId78" Type="http://schemas.openxmlformats.org/officeDocument/2006/relationships/slide" Target="slides/slide50.xml"/><Relationship Id="rId81" Type="http://schemas.openxmlformats.org/officeDocument/2006/relationships/slide" Target="slides/slide5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1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2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2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2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2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2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2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2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2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2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2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3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3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3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3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3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themeOverride" Target="../theme/themeOverride3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themeOverride" Target="../theme/themeOverride3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themeOverride" Target="../theme/themeOverride3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themeOverride" Target="../theme/themeOverride3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themeOverride" Target="../theme/themeOverride3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themeOverride" Target="../theme/themeOverride4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themeOverride" Target="../theme/themeOverride4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themeOverride" Target="../theme/themeOverride4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5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themeOverride" Target="../theme/themeOverride43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themeOverride" Target="../theme/themeOverride4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3.xml"/><Relationship Id="rId1" Type="http://schemas.openxmlformats.org/officeDocument/2006/relationships/themeOverride" Target="../theme/themeOverride4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3.xml"/><Relationship Id="rId1" Type="http://schemas.openxmlformats.org/officeDocument/2006/relationships/themeOverride" Target="../theme/themeOverride46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6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4.xml"/><Relationship Id="rId1" Type="http://schemas.openxmlformats.org/officeDocument/2006/relationships/themeOverride" Target="../theme/themeOverride47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4.xml"/><Relationship Id="rId1" Type="http://schemas.openxmlformats.org/officeDocument/2006/relationships/themeOverride" Target="../theme/themeOverride48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5.xml"/><Relationship Id="rId1" Type="http://schemas.openxmlformats.org/officeDocument/2006/relationships/themeOverride" Target="../theme/themeOverride49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5.xml"/><Relationship Id="rId1" Type="http://schemas.openxmlformats.org/officeDocument/2006/relationships/themeOverride" Target="../theme/themeOverride50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6.xml"/><Relationship Id="rId1" Type="http://schemas.openxmlformats.org/officeDocument/2006/relationships/themeOverride" Target="../theme/themeOverride5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6.xml"/><Relationship Id="rId1" Type="http://schemas.openxmlformats.org/officeDocument/2006/relationships/themeOverride" Target="../theme/themeOverride52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7.xml"/><Relationship Id="rId1" Type="http://schemas.openxmlformats.org/officeDocument/2006/relationships/themeOverride" Target="../theme/themeOverride53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7.xml"/><Relationship Id="rId1" Type="http://schemas.openxmlformats.org/officeDocument/2006/relationships/themeOverride" Target="../theme/themeOverride5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8.xml"/><Relationship Id="rId1" Type="http://schemas.openxmlformats.org/officeDocument/2006/relationships/themeOverride" Target="../theme/themeOverride5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8.xml"/><Relationship Id="rId1" Type="http://schemas.openxmlformats.org/officeDocument/2006/relationships/themeOverride" Target="../theme/themeOverride5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1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1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/>
              <a:pPr>
                <a:defRPr/>
              </a:pPr>
              <a:t>8. 11. 2017</a:t>
            </a:fld>
            <a:endParaRPr lang="sk-SK" dirty="0"/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/>
              <a:pPr>
                <a:defRPr/>
              </a:pPr>
              <a:t>8. 11. 2017</a:t>
            </a:fld>
            <a:endParaRPr lang="sk-SK" dirty="0"/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7497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646578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54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086593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008691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913636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062610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131872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73072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1964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/>
              <a:pPr>
                <a:defRPr/>
              </a:pPr>
              <a:t>8. 11. 2017</a:t>
            </a:fld>
            <a:endParaRPr lang="sk-SK" dirty="0"/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487710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2217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74455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220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277962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52463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91884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474646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825094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0570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3243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284333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60375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3601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884272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145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534382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944708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21522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840230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4138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687602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660569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80416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656621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7053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990701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3116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71341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642157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854436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9229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9623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506334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545279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024902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305619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1885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07418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111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962559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481837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9354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98685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58667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720150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052853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848966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001827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2690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337511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390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097792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613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857990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682850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783094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383193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45223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615366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013054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8247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771171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2082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1371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176546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478652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012433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498506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93904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413004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611056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629762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4170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044024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354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894549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063316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93622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82294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184807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17057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651172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099934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10360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9613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1443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928592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1636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270407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247911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40897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965260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585087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60260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674082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261075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1260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/>
              <a:pPr>
                <a:defRPr/>
              </a:pPr>
              <a:t>8. 11. 2017</a:t>
            </a:fld>
            <a:endParaRPr lang="sk-SK" dirty="0"/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720195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5532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5244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40384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956546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097182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398230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44416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88015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17763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7781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104806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298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111882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5067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864276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445198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919673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29233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006940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880041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6892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68572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302236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7053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990701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3116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71341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642157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8544363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922952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506334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54527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1481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024902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305619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03724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5552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018293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7276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6026371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0224976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87605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19637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46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691463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199815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339098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741367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16929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296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3825780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544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738361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21336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0346903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7878967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99777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6522016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3327140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793138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7865454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9320012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657219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/>
              <a:pPr>
                <a:defRPr/>
              </a:pPr>
              <a:t>8. 11. 2017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6375737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3319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7955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8705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077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88234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0552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2044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16843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6537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/>
              <a:pPr>
                <a:defRPr/>
              </a:pPr>
              <a:t>8. 11. 2017</a:t>
            </a:fld>
            <a:endParaRPr lang="sk-SK" dirty="0"/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08679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65568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12541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9845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79219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0735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53763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7689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80149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2313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/>
              <a:pPr>
                <a:defRPr/>
              </a:pPr>
              <a:t>8. 11. 2017</a:t>
            </a:fld>
            <a:endParaRPr lang="sk-SK" dirty="0"/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80417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30926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94498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8603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8640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53035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296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38257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544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738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/>
              <a:pPr>
                <a:defRPr/>
              </a:pPr>
              <a:t>8. 11. 2017</a:t>
            </a:fld>
            <a:endParaRPr lang="sk-SK" dirty="0"/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21336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78789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9977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65220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33271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7931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78654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7094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47504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133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/>
              <a:pPr>
                <a:defRPr/>
              </a:pPr>
              <a:t>8. 11. 2017</a:t>
            </a:fld>
            <a:endParaRPr lang="sk-SK" dirty="0"/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66391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95681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43152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73000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974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78127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85939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67034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5719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5658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/>
              <a:pPr>
                <a:defRPr/>
              </a:pPr>
              <a:t>8. 11. 2017</a:t>
            </a:fld>
            <a:endParaRPr lang="sk-SK" dirty="0"/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2312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899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15753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72274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45767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80383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36605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60536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54199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324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/>
              <a:pPr>
                <a:defRPr/>
              </a:pPr>
              <a:t>8. 11. 2017</a:t>
            </a:fld>
            <a:endParaRPr lang="sk-SK" dirty="0"/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69577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2992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949689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02187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05516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903460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61978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58657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565003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35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/>
              <a:pPr>
                <a:defRPr/>
              </a:pPr>
              <a:t>8. 11. 2017</a:t>
            </a:fld>
            <a:endParaRPr lang="sk-SK" dirty="0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7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2739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4314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0864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8935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3044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2299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3426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9620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9543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3634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595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5834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8935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0405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1143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  <p:sldLayoutId id="2147484218" r:id="rId4"/>
    <p:sldLayoutId id="2147484219" r:id="rId5"/>
    <p:sldLayoutId id="2147484220" r:id="rId6"/>
    <p:sldLayoutId id="2147484221" r:id="rId7"/>
    <p:sldLayoutId id="2147484222" r:id="rId8"/>
    <p:sldLayoutId id="2147484223" r:id="rId9"/>
    <p:sldLayoutId id="2147484224" r:id="rId10"/>
    <p:sldLayoutId id="214748422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  <p:sldLayoutId id="2147484248" r:id="rId10"/>
    <p:sldLayoutId id="214748424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252" r:id="rId2"/>
    <p:sldLayoutId id="2147484253" r:id="rId3"/>
    <p:sldLayoutId id="2147484254" r:id="rId4"/>
    <p:sldLayoutId id="2147484255" r:id="rId5"/>
    <p:sldLayoutId id="2147484256" r:id="rId6"/>
    <p:sldLayoutId id="2147484257" r:id="rId7"/>
    <p:sldLayoutId id="2147484258" r:id="rId8"/>
    <p:sldLayoutId id="2147484259" r:id="rId9"/>
    <p:sldLayoutId id="2147484260" r:id="rId10"/>
    <p:sldLayoutId id="214748426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660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8882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3735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1143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9393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4332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8. 11. 2017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0468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5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88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2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81000" y="259080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7200" b="0" dirty="0" smtClean="0">
                <a:solidFill>
                  <a:schemeClr val="bg1"/>
                </a:solidFill>
              </a:rPr>
              <a:t>Komparativní metoda</a:t>
            </a:r>
            <a:endParaRPr lang="cs-CZ" sz="7200" b="0" dirty="0">
              <a:solidFill>
                <a:schemeClr val="bg1"/>
              </a:solidFill>
            </a:endParaRPr>
          </a:p>
        </p:txBody>
      </p:sp>
      <p:sp>
        <p:nvSpPr>
          <p:cNvPr id="5123" name="Podnadpis 2"/>
          <p:cNvSpPr>
            <a:spLocks noGrp="1"/>
          </p:cNvSpPr>
          <p:nvPr>
            <p:ph type="subTitle" idx="1"/>
          </p:nvPr>
        </p:nvSpPr>
        <p:spPr>
          <a:xfrm>
            <a:off x="685800" y="5562600"/>
            <a:ext cx="8458200" cy="914400"/>
          </a:xfrm>
        </p:spPr>
        <p:txBody>
          <a:bodyPr/>
          <a:lstStyle/>
          <a:p>
            <a:pPr marR="0"/>
            <a:r>
              <a:rPr lang="cs-CZ" sz="2800" dirty="0" smtClean="0">
                <a:solidFill>
                  <a:schemeClr val="bg1"/>
                </a:solidFill>
              </a:rPr>
              <a:t>Peter Spáč</a:t>
            </a:r>
          </a:p>
          <a:p>
            <a:pPr marR="0"/>
            <a:r>
              <a:rPr lang="cs-CZ" sz="2800" dirty="0" smtClean="0">
                <a:solidFill>
                  <a:schemeClr val="bg1"/>
                </a:solidFill>
              </a:rPr>
              <a:t>2.11.2017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Komparativní metoda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Debata o její podstatě</a:t>
            </a:r>
          </a:p>
          <a:p>
            <a:endParaRPr lang="sk-SK" dirty="0"/>
          </a:p>
          <a:p>
            <a:r>
              <a:rPr lang="sk-SK" dirty="0" smtClean="0"/>
              <a:t>KM není pouze zaměření pozornosti na více případů</a:t>
            </a:r>
          </a:p>
          <a:p>
            <a:endParaRPr lang="sk-SK" dirty="0"/>
          </a:p>
          <a:p>
            <a:r>
              <a:rPr lang="sk-SK" dirty="0" smtClean="0"/>
              <a:t>Patří mezi základní metody</a:t>
            </a:r>
          </a:p>
          <a:p>
            <a:endParaRPr lang="sk-SK" dirty="0"/>
          </a:p>
          <a:p>
            <a:r>
              <a:rPr lang="sk-SK" dirty="0" smtClean="0"/>
              <a:t>Odhaluje empirické vztahy mezi proměnnými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962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Proměnné - druhy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r>
              <a:rPr lang="sk-SK" b="1" dirty="0" smtClean="0"/>
              <a:t>Nezávislé</a:t>
            </a:r>
            <a:r>
              <a:rPr lang="sk-SK" dirty="0" smtClean="0"/>
              <a:t> - předpokládaná příčina (x)</a:t>
            </a:r>
          </a:p>
          <a:p>
            <a:endParaRPr lang="sk-SK" dirty="0" smtClean="0"/>
          </a:p>
          <a:p>
            <a:r>
              <a:rPr lang="sk-SK" b="1" dirty="0" smtClean="0"/>
              <a:t>Závislé</a:t>
            </a:r>
            <a:r>
              <a:rPr lang="sk-SK" dirty="0" smtClean="0"/>
              <a:t> – předpokládaný následek (y)</a:t>
            </a:r>
          </a:p>
          <a:p>
            <a:endParaRPr lang="sk-SK" dirty="0" smtClean="0"/>
          </a:p>
          <a:p>
            <a:r>
              <a:rPr lang="sk-SK" b="1" dirty="0" smtClean="0"/>
              <a:t>„Třetí“</a:t>
            </a:r>
            <a:r>
              <a:rPr lang="sk-SK" dirty="0" smtClean="0"/>
              <a:t> proměnné (z):</a:t>
            </a:r>
          </a:p>
          <a:p>
            <a:pPr lvl="1"/>
            <a:r>
              <a:rPr lang="sk-SK" dirty="0" smtClean="0"/>
              <a:t>Intervenující</a:t>
            </a:r>
          </a:p>
          <a:p>
            <a:pPr lvl="1"/>
            <a:r>
              <a:rPr lang="sk-SK" dirty="0" smtClean="0"/>
              <a:t>Zdánlivě působící / náhodné</a:t>
            </a:r>
          </a:p>
          <a:p>
            <a:endParaRPr lang="sk-SK" dirty="0"/>
          </a:p>
          <a:p>
            <a:r>
              <a:rPr lang="sk-SK" dirty="0" smtClean="0"/>
              <a:t>Jejich odlišování je nevyhnutné pro pochopení (nejen) komparativní metody</a:t>
            </a:r>
          </a:p>
          <a:p>
            <a:pPr marL="0" indent="0">
              <a:buNone/>
            </a:pPr>
            <a:endParaRPr lang="sk-SK" dirty="0" smtClean="0"/>
          </a:p>
          <a:p>
            <a:pPr marL="393700" lvl="1" indent="0">
              <a:buNone/>
            </a:pPr>
            <a:endParaRPr lang="sk-SK" dirty="0" smtClean="0"/>
          </a:p>
        </p:txBody>
      </p:sp>
      <p:pic>
        <p:nvPicPr>
          <p:cNvPr id="1026" name="Picture 2" descr="http://www.aquafusionfurniture.co.uk/wp-content/uploads/2013/01/xyz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0681"/>
            <a:ext cx="2674834" cy="176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302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KM vs. jiné postupy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r>
              <a:rPr lang="sk-SK" dirty="0" smtClean="0"/>
              <a:t>Komparativní metoda vs. experiment a statistické metody</a:t>
            </a:r>
          </a:p>
          <a:p>
            <a:endParaRPr lang="sk-SK" dirty="0"/>
          </a:p>
          <a:p>
            <a:r>
              <a:rPr lang="sk-SK" dirty="0" smtClean="0"/>
              <a:t>Všechny mají shodné cíle:</a:t>
            </a:r>
          </a:p>
          <a:p>
            <a:pPr lvl="1"/>
            <a:r>
              <a:rPr lang="cs-CZ" dirty="0" smtClean="0"/>
              <a:t>Odhalují empirické vztahy mezi proměnnými</a:t>
            </a:r>
          </a:p>
          <a:p>
            <a:pPr lvl="1"/>
            <a:r>
              <a:rPr lang="cs-CZ" dirty="0" smtClean="0"/>
              <a:t>Kontrolují vlivy jiných proměnných</a:t>
            </a:r>
          </a:p>
          <a:p>
            <a:endParaRPr lang="sk-SK" dirty="0"/>
          </a:p>
          <a:p>
            <a:r>
              <a:rPr lang="sk-SK" dirty="0" smtClean="0"/>
              <a:t>Nejsilnější je experiment, problém je v možnostech jeho reálného využití</a:t>
            </a:r>
          </a:p>
          <a:p>
            <a:pPr lvl="1"/>
            <a:endParaRPr lang="sk-SK" dirty="0" smtClean="0"/>
          </a:p>
          <a:p>
            <a:pPr marL="393700" lvl="1" indent="0"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16254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Experiment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endParaRPr lang="sk-SK" sz="1100" dirty="0" smtClean="0"/>
          </a:p>
          <a:p>
            <a:r>
              <a:rPr lang="sk-SK" sz="2400" dirty="0" smtClean="0"/>
              <a:t>Výzkumník manipuluje s nezávislou proměnnou</a:t>
            </a:r>
          </a:p>
          <a:p>
            <a:r>
              <a:rPr lang="sk-SK" sz="2400" dirty="0" smtClean="0"/>
              <a:t>Neúčelové rozdělení vzorku na výzkumnou a kontrolní skupinu zajišťuje kontrolu vlivu ostatních proměnných</a:t>
            </a:r>
          </a:p>
          <a:p>
            <a:endParaRPr lang="sk-SK" sz="2400" dirty="0"/>
          </a:p>
          <a:p>
            <a:r>
              <a:rPr lang="sk-SK" sz="2400" dirty="0" smtClean="0"/>
              <a:t>Příklad z medicíny:</a:t>
            </a:r>
          </a:p>
          <a:p>
            <a:pPr lvl="1"/>
            <a:r>
              <a:rPr lang="cs-CZ" sz="2200" dirty="0" smtClean="0"/>
              <a:t>Výzkumná skupina dostává lék, kontrolní placebo</a:t>
            </a:r>
          </a:p>
          <a:p>
            <a:pPr lvl="1"/>
            <a:r>
              <a:rPr lang="cs-CZ" sz="2200" dirty="0" smtClean="0"/>
              <a:t>Porovnání výsledků na konci určí účinek léku</a:t>
            </a:r>
          </a:p>
          <a:p>
            <a:endParaRPr lang="sk-SK" sz="2400" dirty="0"/>
          </a:p>
          <a:p>
            <a:r>
              <a:rPr lang="sk-SK" sz="2400" b="1" dirty="0" smtClean="0"/>
              <a:t>Silná stránka</a:t>
            </a:r>
            <a:r>
              <a:rPr lang="sk-SK" sz="2400" dirty="0" smtClean="0"/>
              <a:t> – silná kontrola třetích proměnných</a:t>
            </a:r>
          </a:p>
          <a:p>
            <a:r>
              <a:rPr lang="sk-SK" sz="2400" b="1" dirty="0" smtClean="0"/>
              <a:t>Problém</a:t>
            </a:r>
            <a:r>
              <a:rPr lang="sk-SK" sz="2400" dirty="0" smtClean="0"/>
              <a:t> – limitované využití v politologii </a:t>
            </a:r>
          </a:p>
          <a:p>
            <a:pPr lvl="1"/>
            <a:endParaRPr lang="sk-SK" dirty="0" smtClean="0"/>
          </a:p>
          <a:p>
            <a:pPr lvl="1"/>
            <a:endParaRPr lang="sk-SK" dirty="0" smtClean="0"/>
          </a:p>
          <a:p>
            <a:pPr lvl="1"/>
            <a:endParaRPr lang="sk-SK" dirty="0" smtClean="0"/>
          </a:p>
          <a:p>
            <a:pPr marL="393700" lvl="1" indent="0">
              <a:buNone/>
            </a:pPr>
            <a:endParaRPr lang="sk-SK" dirty="0" smtClean="0"/>
          </a:p>
        </p:txBody>
      </p:sp>
      <p:pic>
        <p:nvPicPr>
          <p:cNvPr id="4098" name="Picture 2" descr="http://johnbarban.com/wp-content/uploads/2010/03/Experi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1570"/>
            <a:ext cx="2293813" cy="221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756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Statistické metody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r>
              <a:rPr lang="sk-SK" dirty="0" smtClean="0"/>
              <a:t>Pracují s velkým počtem případů</a:t>
            </a:r>
          </a:p>
          <a:p>
            <a:endParaRPr lang="sk-SK" dirty="0"/>
          </a:p>
          <a:p>
            <a:r>
              <a:rPr lang="sk-SK" dirty="0" smtClean="0"/>
              <a:t>Kontrola vlivu jiných proměnných uskutečňovaná pomocí výpočtů (slabší jako experiment)</a:t>
            </a:r>
          </a:p>
          <a:p>
            <a:endParaRPr lang="sk-SK" dirty="0"/>
          </a:p>
          <a:p>
            <a:r>
              <a:rPr lang="cs-CZ" dirty="0" smtClean="0"/>
              <a:t>Proti experimentu mnohem rozsáhlejší využití v politologii</a:t>
            </a:r>
          </a:p>
          <a:p>
            <a:endParaRPr lang="cs-CZ" dirty="0"/>
          </a:p>
          <a:p>
            <a:r>
              <a:rPr lang="cs-CZ" dirty="0" smtClean="0"/>
              <a:t>Jaký je efekt vzdělání na volbu krajní pravice?</a:t>
            </a:r>
          </a:p>
          <a:p>
            <a:pPr lvl="1"/>
            <a:endParaRPr lang="sk-SK" dirty="0" smtClean="0"/>
          </a:p>
          <a:p>
            <a:pPr lvl="1"/>
            <a:endParaRPr lang="sk-SK" dirty="0" smtClean="0"/>
          </a:p>
          <a:p>
            <a:pPr marL="393700" lvl="1" indent="0"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111304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KM vs. jiné postupy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r>
              <a:rPr lang="sk-SK" dirty="0" smtClean="0"/>
              <a:t>KM a experiment:</a:t>
            </a:r>
          </a:p>
          <a:p>
            <a:pPr lvl="1"/>
            <a:r>
              <a:rPr lang="cs-CZ" dirty="0" smtClean="0"/>
              <a:t>Komparativní metoda má slabší kontrolu jiných proměnných než experiment</a:t>
            </a:r>
          </a:p>
          <a:p>
            <a:pPr lvl="1"/>
            <a:r>
              <a:rPr lang="sk-SK" i="1" dirty="0" smtClean="0"/>
              <a:t>„Komparativní metoda není ekvivalent experimentu, pouze jeho nedokonalá náhrada“ </a:t>
            </a:r>
            <a:r>
              <a:rPr lang="sk-SK" dirty="0" smtClean="0"/>
              <a:t>(Lijphart)</a:t>
            </a:r>
          </a:p>
          <a:p>
            <a:endParaRPr lang="sk-SK" dirty="0"/>
          </a:p>
          <a:p>
            <a:r>
              <a:rPr lang="sk-SK" dirty="0" smtClean="0"/>
              <a:t>KM a statistické metody:</a:t>
            </a:r>
          </a:p>
          <a:p>
            <a:pPr lvl="1"/>
            <a:r>
              <a:rPr lang="sk-SK" dirty="0" smtClean="0"/>
              <a:t>Podobná povaha, často je odlišuje pouze počet případů</a:t>
            </a:r>
          </a:p>
          <a:p>
            <a:pPr lvl="1"/>
            <a:r>
              <a:rPr lang="cs-CZ" dirty="0" smtClean="0"/>
              <a:t>Kombinace ve výzkumu</a:t>
            </a:r>
          </a:p>
          <a:p>
            <a:pPr marL="393700" lvl="1" indent="0"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119186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Vývoj v politologii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r>
              <a:rPr lang="sk-SK" dirty="0" smtClean="0"/>
              <a:t>Po druhé světové válce politologie často jako synonymum pro </a:t>
            </a:r>
            <a:r>
              <a:rPr lang="sk-SK" i="1" dirty="0" smtClean="0"/>
              <a:t>comparative politics</a:t>
            </a:r>
          </a:p>
          <a:p>
            <a:endParaRPr lang="sk-SK" i="1" dirty="0"/>
          </a:p>
          <a:p>
            <a:r>
              <a:rPr lang="sk-SK" dirty="0" smtClean="0"/>
              <a:t>50. léta a referenční příklady:</a:t>
            </a:r>
          </a:p>
          <a:p>
            <a:pPr lvl="1"/>
            <a:r>
              <a:rPr lang="sk-SK" dirty="0" smtClean="0"/>
              <a:t>Časté výzkumy s použitím tzv. referenčních případů</a:t>
            </a:r>
          </a:p>
          <a:p>
            <a:pPr lvl="1"/>
            <a:r>
              <a:rPr lang="cs-CZ" dirty="0" smtClean="0"/>
              <a:t>„Vhodně“</a:t>
            </a:r>
            <a:r>
              <a:rPr lang="sk-SK" dirty="0" smtClean="0"/>
              <a:t> zvolený jiný příklad pro potvrzení vlastní argumentace</a:t>
            </a:r>
          </a:p>
          <a:p>
            <a:pPr lvl="1"/>
            <a:r>
              <a:rPr lang="sk-SK" dirty="0" smtClean="0"/>
              <a:t>Ideová zabarvenost</a:t>
            </a:r>
          </a:p>
          <a:p>
            <a:pPr lvl="1"/>
            <a:r>
              <a:rPr lang="sk-SK" dirty="0" smtClean="0"/>
              <a:t>Tento postup není komparativní metodou</a:t>
            </a:r>
          </a:p>
        </p:txBody>
      </p:sp>
    </p:spTree>
    <p:extLst>
      <p:ext uri="{BB962C8B-B14F-4D97-AF65-F5344CB8AC3E}">
        <p14:creationId xmlns:p14="http://schemas.microsoft.com/office/powerpoint/2010/main" xmlns="" val="230475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cs-CZ" dirty="0" smtClean="0"/>
              <a:t>Muži neumí vládnout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r>
              <a:rPr lang="cs-CZ" dirty="0" smtClean="0"/>
              <a:t>...argumentace ve prospěch žen ve vrcholových politických funkcích…</a:t>
            </a:r>
          </a:p>
          <a:p>
            <a:endParaRPr lang="cs-CZ" dirty="0" smtClean="0"/>
          </a:p>
          <a:p>
            <a:r>
              <a:rPr lang="sk-SK" dirty="0" smtClean="0"/>
              <a:t>Příklady: </a:t>
            </a:r>
            <a:r>
              <a:rPr lang="sk-SK" dirty="0" err="1" smtClean="0"/>
              <a:t>Margaret</a:t>
            </a:r>
            <a:r>
              <a:rPr lang="sk-SK" dirty="0" smtClean="0"/>
              <a:t> </a:t>
            </a:r>
            <a:r>
              <a:rPr lang="sk-SK" dirty="0" err="1" smtClean="0"/>
              <a:t>Thatcher</a:t>
            </a:r>
            <a:r>
              <a:rPr lang="sk-SK" dirty="0" smtClean="0"/>
              <a:t>, </a:t>
            </a:r>
            <a:r>
              <a:rPr lang="sk-SK" dirty="0" err="1" smtClean="0"/>
              <a:t>Tarja</a:t>
            </a:r>
            <a:r>
              <a:rPr lang="sk-SK" dirty="0" smtClean="0"/>
              <a:t> </a:t>
            </a:r>
            <a:r>
              <a:rPr lang="sk-SK" dirty="0" err="1" smtClean="0"/>
              <a:t>Halonen</a:t>
            </a:r>
            <a:r>
              <a:rPr lang="sk-SK" dirty="0" smtClean="0"/>
              <a:t>, Angela </a:t>
            </a:r>
            <a:r>
              <a:rPr lang="sk-SK" dirty="0" err="1" smtClean="0"/>
              <a:t>Merkel</a:t>
            </a:r>
            <a:r>
              <a:rPr lang="sk-SK" dirty="0" smtClean="0"/>
              <a:t>, </a:t>
            </a:r>
            <a:r>
              <a:rPr lang="sk-SK" dirty="0" err="1" smtClean="0"/>
              <a:t>Julia</a:t>
            </a:r>
            <a:r>
              <a:rPr lang="sk-SK" dirty="0" smtClean="0"/>
              <a:t> </a:t>
            </a:r>
            <a:r>
              <a:rPr lang="sk-SK" dirty="0" err="1" smtClean="0"/>
              <a:t>Gillard</a:t>
            </a:r>
            <a:r>
              <a:rPr lang="sk-SK" dirty="0" smtClean="0"/>
              <a:t>, </a:t>
            </a:r>
            <a:r>
              <a:rPr lang="sk-SK" dirty="0" err="1" smtClean="0"/>
              <a:t>Nicola</a:t>
            </a:r>
            <a:r>
              <a:rPr lang="sk-SK" dirty="0" smtClean="0"/>
              <a:t> </a:t>
            </a:r>
            <a:r>
              <a:rPr lang="sk-SK" dirty="0" err="1" smtClean="0"/>
              <a:t>Sturgeon</a:t>
            </a:r>
            <a:endParaRPr lang="sk-SK" dirty="0" smtClean="0"/>
          </a:p>
          <a:p>
            <a:endParaRPr lang="sk-SK" dirty="0" smtClean="0"/>
          </a:p>
          <a:p>
            <a:r>
              <a:rPr lang="cs-CZ" dirty="0" smtClean="0"/>
              <a:t>A nakonec „komparace“ potvrzující ústřední argumentaci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30475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cs-CZ" dirty="0" smtClean="0"/>
              <a:t>Muži neumí vládnout</a:t>
            </a:r>
            <a:endParaRPr lang="cs-CZ" dirty="0"/>
          </a:p>
        </p:txBody>
      </p:sp>
      <p:pic>
        <p:nvPicPr>
          <p:cNvPr id="481282" name="Picture 2" descr="Výsledek obrázku pro kim čong 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0"/>
            <a:ext cx="4348347" cy="2895600"/>
          </a:xfrm>
          <a:prstGeom prst="rect">
            <a:avLst/>
          </a:prstGeom>
          <a:noFill/>
        </p:spPr>
      </p:pic>
      <p:pic>
        <p:nvPicPr>
          <p:cNvPr id="481284" name="Picture 4" descr="Výsledek obrázku pro muga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100" y="2286000"/>
            <a:ext cx="4343400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0475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Vývoj v politologii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r>
              <a:rPr lang="sk-SK" dirty="0" smtClean="0"/>
              <a:t>Pozdější vývoj:</a:t>
            </a:r>
          </a:p>
          <a:p>
            <a:pPr lvl="1"/>
            <a:r>
              <a:rPr lang="cs-CZ" dirty="0" smtClean="0"/>
              <a:t>Globální analýzy</a:t>
            </a:r>
          </a:p>
          <a:p>
            <a:pPr lvl="1"/>
            <a:r>
              <a:rPr lang="cs-CZ" dirty="0" smtClean="0"/>
              <a:t>Analýzy menšího počtu případů</a:t>
            </a:r>
          </a:p>
          <a:p>
            <a:endParaRPr lang="sk-SK" dirty="0"/>
          </a:p>
          <a:p>
            <a:r>
              <a:rPr lang="sk-SK" dirty="0" smtClean="0"/>
              <a:t>Blondel:</a:t>
            </a:r>
          </a:p>
          <a:p>
            <a:pPr lvl="1"/>
            <a:r>
              <a:rPr lang="sk-SK" dirty="0" smtClean="0"/>
              <a:t>Sledoval velký počet proměnných (struktura vlády, stranický systém, volební systém, byrokracie, armáda, referendum, média)</a:t>
            </a:r>
          </a:p>
          <a:p>
            <a:pPr lvl="1"/>
            <a:r>
              <a:rPr lang="cs-CZ" dirty="0" smtClean="0"/>
              <a:t>Cíl – utřídit státy do 5 specifických typů režimů</a:t>
            </a:r>
          </a:p>
          <a:p>
            <a:endParaRPr lang="sk-SK" sz="1800" dirty="0"/>
          </a:p>
          <a:p>
            <a:r>
              <a:rPr lang="sk-SK" dirty="0" smtClean="0"/>
              <a:t>Jiné významné práce – Lipset a Rokkan, Lijphart,...</a:t>
            </a:r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93899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signal toothpas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362200"/>
            <a:ext cx="4495800" cy="4495800"/>
          </a:xfrm>
          <a:prstGeom prst="rect">
            <a:avLst/>
          </a:prstGeom>
          <a:noFill/>
        </p:spPr>
      </p:pic>
      <p:pic>
        <p:nvPicPr>
          <p:cNvPr id="1028" name="Picture 4" descr="Výsledek obrázku pro sensody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04800"/>
            <a:ext cx="5475462" cy="1676400"/>
          </a:xfrm>
          <a:prstGeom prst="rect">
            <a:avLst/>
          </a:prstGeom>
          <a:noFill/>
        </p:spPr>
      </p:pic>
      <p:pic>
        <p:nvPicPr>
          <p:cNvPr id="1032" name="Picture 8" descr="Výsledek obrázku pro colgate tot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362200"/>
            <a:ext cx="3143250" cy="419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469379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000" dirty="0" smtClean="0"/>
              <a:t>Interpretace komparativní politologie</a:t>
            </a:r>
            <a:endParaRPr lang="en-US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sk-SK" sz="2800" dirty="0" smtClean="0"/>
              <a:t>Případové studie cizích států</a:t>
            </a:r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endParaRPr lang="sk-SK" sz="2800" dirty="0" smtClean="0"/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sk-SK" sz="2800" dirty="0" smtClean="0"/>
              <a:t>Porovnání určitých aspektů 2 a </a:t>
            </a:r>
            <a:r>
              <a:rPr lang="sk-SK" sz="2800" dirty="0" err="1" smtClean="0"/>
              <a:t>více</a:t>
            </a:r>
            <a:r>
              <a:rPr lang="sk-SK" sz="2800" smtClean="0"/>
              <a:t> zemí</a:t>
            </a:r>
            <a:endParaRPr lang="sk-SK" sz="2800" dirty="0" smtClean="0"/>
          </a:p>
          <a:p>
            <a:pPr marL="393700" lvl="1" indent="0">
              <a:buNone/>
            </a:pPr>
            <a:endParaRPr lang="sk-SK" sz="2800" dirty="0" smtClean="0"/>
          </a:p>
          <a:p>
            <a:pPr lvl="1"/>
            <a:r>
              <a:rPr lang="sk-SK" dirty="0" smtClean="0"/>
              <a:t>Empirický základ pro komparativní metodu</a:t>
            </a:r>
          </a:p>
          <a:p>
            <a:endParaRPr lang="sk-SK" sz="2800" dirty="0"/>
          </a:p>
          <a:p>
            <a:pPr marL="514350" indent="-514350">
              <a:buClr>
                <a:schemeClr val="tx2"/>
              </a:buClr>
              <a:buFont typeface="+mj-lt"/>
              <a:buAutoNum type="arabicPeriod" startAt="3"/>
            </a:pPr>
            <a:r>
              <a:rPr lang="sk-SK" sz="2800" b="1" dirty="0" smtClean="0"/>
              <a:t>Používání komparativní metody</a:t>
            </a:r>
          </a:p>
          <a:p>
            <a:pPr marL="393700" lvl="1" indent="0">
              <a:buNone/>
            </a:pPr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2068553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Použití KM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r>
              <a:rPr lang="sk-SK" dirty="0" smtClean="0"/>
              <a:t>Základní (nepřekvapující) fakt:</a:t>
            </a:r>
          </a:p>
          <a:p>
            <a:pPr lvl="1"/>
            <a:r>
              <a:rPr lang="sk-SK" dirty="0" smtClean="0"/>
              <a:t>Komparativní metoda je metoda</a:t>
            </a:r>
          </a:p>
          <a:p>
            <a:endParaRPr lang="sk-SK" dirty="0"/>
          </a:p>
          <a:p>
            <a:r>
              <a:rPr lang="sk-SK" dirty="0" smtClean="0"/>
              <a:t>Při tvorbě výzkumu výběr metody přizpůsobujeme výzkumným otázkám a ne naopak</a:t>
            </a:r>
          </a:p>
          <a:p>
            <a:endParaRPr lang="sk-SK" dirty="0"/>
          </a:p>
          <a:p>
            <a:r>
              <a:rPr lang="sk-SK" dirty="0" smtClean="0"/>
              <a:t>Klíčový aspekt KM – výběr případů</a:t>
            </a:r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3180903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Výběr případů - cíle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458200" cy="4770437"/>
          </a:xfrm>
        </p:spPr>
        <p:txBody>
          <a:bodyPr/>
          <a:lstStyle/>
          <a:p>
            <a:r>
              <a:rPr lang="cs-CZ" b="1" dirty="0" smtClean="0"/>
              <a:t>Maximalizovat výzkumné pokrytí:</a:t>
            </a:r>
          </a:p>
          <a:p>
            <a:pPr lvl="1"/>
            <a:r>
              <a:rPr lang="cs-CZ" dirty="0" smtClean="0"/>
              <a:t>Případy mají izolovat zkoumaný vztah mezi proměnnými</a:t>
            </a:r>
          </a:p>
          <a:p>
            <a:endParaRPr lang="cs-CZ" dirty="0" smtClean="0"/>
          </a:p>
          <a:p>
            <a:r>
              <a:rPr lang="cs-CZ" b="1" dirty="0" smtClean="0"/>
              <a:t>Minimalizovat pokrytí chyb:</a:t>
            </a:r>
          </a:p>
          <a:p>
            <a:pPr lvl="1"/>
            <a:r>
              <a:rPr lang="cs-CZ" dirty="0" smtClean="0"/>
              <a:t>Vybírat reprezentativní případy, ne unikátní a nezvyklé</a:t>
            </a:r>
          </a:p>
          <a:p>
            <a:pPr marL="393700" lvl="1" indent="0">
              <a:buNone/>
            </a:pPr>
            <a:endParaRPr lang="cs-CZ" dirty="0" smtClean="0"/>
          </a:p>
          <a:p>
            <a:r>
              <a:rPr lang="cs-CZ" b="1" dirty="0" smtClean="0"/>
              <a:t>Kontrolovat vnější vlivy:</a:t>
            </a:r>
          </a:p>
          <a:p>
            <a:pPr lvl="1"/>
            <a:r>
              <a:rPr lang="cs-CZ" dirty="0" smtClean="0"/>
              <a:t>Výběr má minimalizovat efekt třetích proměnných</a:t>
            </a:r>
          </a:p>
        </p:txBody>
      </p:sp>
    </p:spTree>
    <p:extLst>
      <p:ext uri="{BB962C8B-B14F-4D97-AF65-F5344CB8AC3E}">
        <p14:creationId xmlns:p14="http://schemas.microsoft.com/office/powerpoint/2010/main" xmlns="" val="211074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John Stuart Mill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458200" cy="4770437"/>
          </a:xfrm>
        </p:spPr>
        <p:txBody>
          <a:bodyPr/>
          <a:lstStyle/>
          <a:p>
            <a:r>
              <a:rPr lang="sk-SK" dirty="0" smtClean="0"/>
              <a:t>Dva případy (A, B) </a:t>
            </a:r>
            <a:r>
              <a:rPr lang="cs-CZ" dirty="0" smtClean="0"/>
              <a:t>jsou</a:t>
            </a:r>
            <a:r>
              <a:rPr lang="sk-SK" dirty="0" smtClean="0"/>
              <a:t> totožné až na to, že:</a:t>
            </a:r>
          </a:p>
          <a:p>
            <a:pPr lvl="1"/>
            <a:r>
              <a:rPr lang="sk-SK" b="1" i="1" dirty="0" smtClean="0"/>
              <a:t>x</a:t>
            </a:r>
            <a:r>
              <a:rPr lang="sk-SK" dirty="0" smtClean="0"/>
              <a:t> bylo přítomné v </a:t>
            </a:r>
            <a:r>
              <a:rPr lang="sk-SK" b="1" dirty="0" smtClean="0"/>
              <a:t>A</a:t>
            </a:r>
            <a:r>
              <a:rPr lang="sk-SK" dirty="0" smtClean="0"/>
              <a:t>, ale ne v </a:t>
            </a:r>
            <a:r>
              <a:rPr lang="sk-SK" b="1" dirty="0" smtClean="0"/>
              <a:t>B</a:t>
            </a:r>
          </a:p>
          <a:p>
            <a:pPr lvl="1"/>
            <a:r>
              <a:rPr lang="sk-SK" dirty="0" smtClean="0"/>
              <a:t>v </a:t>
            </a:r>
            <a:r>
              <a:rPr lang="sk-SK" b="1" dirty="0" smtClean="0"/>
              <a:t>A</a:t>
            </a:r>
            <a:r>
              <a:rPr lang="sk-SK" dirty="0" smtClean="0"/>
              <a:t> došlo k </a:t>
            </a:r>
            <a:r>
              <a:rPr lang="sk-SK" b="1" i="1" dirty="0" smtClean="0"/>
              <a:t>y</a:t>
            </a:r>
            <a:r>
              <a:rPr lang="sk-SK" dirty="0" smtClean="0"/>
              <a:t>, zatímco v </a:t>
            </a:r>
            <a:r>
              <a:rPr lang="sk-SK" b="1" dirty="0" smtClean="0"/>
              <a:t>B</a:t>
            </a:r>
            <a:r>
              <a:rPr lang="sk-SK" dirty="0" smtClean="0"/>
              <a:t> ne</a:t>
            </a:r>
          </a:p>
          <a:p>
            <a:endParaRPr lang="sk-SK" dirty="0"/>
          </a:p>
          <a:p>
            <a:r>
              <a:rPr lang="cs-CZ" dirty="0" smtClean="0"/>
              <a:t>Interpretace – </a:t>
            </a:r>
            <a:r>
              <a:rPr lang="cs-CZ" b="1" i="1" dirty="0" smtClean="0"/>
              <a:t>x</a:t>
            </a:r>
            <a:r>
              <a:rPr lang="cs-CZ" dirty="0" smtClean="0"/>
              <a:t> způsobuje </a:t>
            </a:r>
            <a:r>
              <a:rPr lang="cs-CZ" b="1" i="1" dirty="0" smtClean="0"/>
              <a:t>y</a:t>
            </a:r>
          </a:p>
          <a:p>
            <a:endParaRPr lang="sk-SK" dirty="0"/>
          </a:p>
          <a:p>
            <a:r>
              <a:rPr lang="sk-SK" dirty="0" smtClean="0"/>
              <a:t>V praxi takovou shodu není možné najít </a:t>
            </a:r>
            <a:r>
              <a:rPr lang="sk-SK" dirty="0" smtClean="0">
                <a:sym typeface="Wingdings" panose="05000000000000000000" pitchFamily="2" charset="2"/>
              </a:rPr>
              <a:t> </a:t>
            </a:r>
            <a:r>
              <a:rPr lang="sk-SK" dirty="0" smtClean="0"/>
              <a:t>optimální stav, jemuž je možné se snažit  ve výzkumu přiblížit</a:t>
            </a:r>
          </a:p>
        </p:txBody>
      </p:sp>
    </p:spTree>
    <p:extLst>
      <p:ext uri="{BB962C8B-B14F-4D97-AF65-F5344CB8AC3E}">
        <p14:creationId xmlns:p14="http://schemas.microsoft.com/office/powerpoint/2010/main" xmlns="" val="312928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618" name="Picture 2" descr="Výsledek obrázku pro apple fru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3705225" cy="3352801"/>
          </a:xfrm>
          <a:prstGeom prst="rect">
            <a:avLst/>
          </a:prstGeom>
          <a:noFill/>
        </p:spPr>
      </p:pic>
      <p:pic>
        <p:nvPicPr>
          <p:cNvPr id="7" name="Picture 2" descr="Výsledek obrázku pro apple fru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81000"/>
            <a:ext cx="3705225" cy="3352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469379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620" name="Picture 4" descr="Výsledek obrázku pro apple b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81000"/>
            <a:ext cx="5448300" cy="3268980"/>
          </a:xfrm>
          <a:prstGeom prst="rect">
            <a:avLst/>
          </a:prstGeom>
          <a:noFill/>
        </p:spPr>
      </p:pic>
      <p:pic>
        <p:nvPicPr>
          <p:cNvPr id="495622" name="Picture 6" descr="Výsledek obrázku pro 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343400"/>
            <a:ext cx="1905000" cy="1905001"/>
          </a:xfrm>
          <a:prstGeom prst="rect">
            <a:avLst/>
          </a:prstGeom>
          <a:noFill/>
        </p:spPr>
      </p:pic>
      <p:pic>
        <p:nvPicPr>
          <p:cNvPr id="495624" name="Picture 8" descr="Výsledek obrázku pro not 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191000"/>
            <a:ext cx="2362200" cy="2362200"/>
          </a:xfrm>
          <a:prstGeom prst="rect">
            <a:avLst/>
          </a:prstGeom>
          <a:noFill/>
        </p:spPr>
      </p:pic>
      <p:pic>
        <p:nvPicPr>
          <p:cNvPr id="6" name="Picture 4" descr="Výsledek obrázku pro apple b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381000"/>
            <a:ext cx="5448300" cy="3268980"/>
          </a:xfrm>
          <a:prstGeom prst="rect">
            <a:avLst/>
          </a:prstGeom>
          <a:noFill/>
        </p:spPr>
      </p:pic>
      <p:pic>
        <p:nvPicPr>
          <p:cNvPr id="7" name="Picture 2" descr="Výsledek obrázku pro pois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3260" y="1219200"/>
            <a:ext cx="542340" cy="4853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469379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Výběr případů - pravidla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458200" cy="4770437"/>
          </a:xfrm>
        </p:spPr>
        <p:txBody>
          <a:bodyPr/>
          <a:lstStyle/>
          <a:p>
            <a:r>
              <a:rPr lang="sk-SK" dirty="0" smtClean="0"/>
              <a:t>Případy nevybíráme podle závislé proměnné</a:t>
            </a:r>
          </a:p>
          <a:p>
            <a:endParaRPr lang="sk-SK" dirty="0"/>
          </a:p>
          <a:p>
            <a:endParaRPr lang="sk-SK" dirty="0" smtClean="0"/>
          </a:p>
          <a:p>
            <a:r>
              <a:rPr lang="sk-SK" sz="4400" dirty="0" smtClean="0"/>
              <a:t>Proč?</a:t>
            </a:r>
            <a:endParaRPr lang="sk-SK" sz="4400" dirty="0"/>
          </a:p>
        </p:txBody>
      </p:sp>
    </p:spTree>
    <p:extLst>
      <p:ext uri="{BB962C8B-B14F-4D97-AF65-F5344CB8AC3E}">
        <p14:creationId xmlns:p14="http://schemas.microsoft.com/office/powerpoint/2010/main" xmlns="" val="36937691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400" dirty="0" smtClean="0"/>
              <a:t>Výběr případů – závislá proměnná</a:t>
            </a:r>
            <a:endParaRPr lang="en-US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458200" cy="4770437"/>
          </a:xfrm>
        </p:spPr>
        <p:txBody>
          <a:bodyPr/>
          <a:lstStyle/>
          <a:p>
            <a:r>
              <a:rPr lang="sk-SK" sz="2800" dirty="0" smtClean="0"/>
              <a:t>Výzkum podmínek, za jakých dochází k vypuknutí války</a:t>
            </a:r>
          </a:p>
          <a:p>
            <a:endParaRPr lang="sk-SK" sz="2800" dirty="0"/>
          </a:p>
          <a:p>
            <a:r>
              <a:rPr lang="cs-CZ" sz="2800" dirty="0" smtClean="0"/>
              <a:t>Do výzkumu je vybráno 15 případů, jenž vedly k vojenskému konfliktu</a:t>
            </a:r>
          </a:p>
          <a:p>
            <a:endParaRPr lang="sk-SK" sz="2800" dirty="0" smtClean="0"/>
          </a:p>
          <a:p>
            <a:r>
              <a:rPr lang="sk-SK" sz="2800" dirty="0" smtClean="0"/>
              <a:t>Je tento postup správný? Pokud ne, co je potřebné změnit?</a:t>
            </a:r>
          </a:p>
        </p:txBody>
      </p:sp>
    </p:spTree>
    <p:extLst>
      <p:ext uri="{BB962C8B-B14F-4D97-AF65-F5344CB8AC3E}">
        <p14:creationId xmlns:p14="http://schemas.microsoft.com/office/powerpoint/2010/main" xmlns="" val="298210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400" dirty="0" smtClean="0"/>
              <a:t>Výběr případů – závislá proměnná</a:t>
            </a:r>
            <a:endParaRPr lang="sk-SK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63763"/>
            <a:ext cx="8229600" cy="4618037"/>
          </a:xfrm>
        </p:spPr>
        <p:txBody>
          <a:bodyPr/>
          <a:lstStyle/>
          <a:p>
            <a:r>
              <a:rPr lang="sk-SK" dirty="0" smtClean="0"/>
              <a:t>Při designu výzkumu je závislá proměnná irelevantní</a:t>
            </a:r>
          </a:p>
          <a:p>
            <a:endParaRPr lang="sk-SK" dirty="0"/>
          </a:p>
          <a:p>
            <a:r>
              <a:rPr lang="cs-CZ" dirty="0" smtClean="0"/>
              <a:t>Výběr případů na základě hodnoty závislé proměnné jde úplně </a:t>
            </a:r>
            <a:r>
              <a:rPr lang="cs-CZ" b="1" dirty="0" smtClean="0"/>
              <a:t>proti smyslu</a:t>
            </a:r>
            <a:r>
              <a:rPr lang="cs-CZ" dirty="0" smtClean="0"/>
              <a:t> komparativní metody</a:t>
            </a:r>
          </a:p>
          <a:p>
            <a:endParaRPr lang="sk-SK" dirty="0"/>
          </a:p>
          <a:p>
            <a:r>
              <a:rPr lang="cs-CZ" dirty="0" smtClean="0"/>
              <a:t>Úmyslný výběr pouze případů se stejnou hodnotou závislé proměnné může zpochybnit samotný výzkum (v závislosti od jeho cílů)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408153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Výběr případů - pravidla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458200" cy="4770437"/>
          </a:xfrm>
        </p:spPr>
        <p:txBody>
          <a:bodyPr/>
          <a:lstStyle/>
          <a:p>
            <a:r>
              <a:rPr lang="sk-SK" dirty="0" smtClean="0"/>
              <a:t>Případy nevybíráme podle závislé proměnné</a:t>
            </a:r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/>
              <a:t>Výběr případů podle největší shody (</a:t>
            </a:r>
            <a:r>
              <a:rPr lang="sk-SK" i="1" dirty="0" smtClean="0"/>
              <a:t>Most similar case selection</a:t>
            </a:r>
            <a:r>
              <a:rPr lang="sk-SK" dirty="0" smtClean="0"/>
              <a:t>)</a:t>
            </a:r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/>
              <a:t>Výběr případů podle největšího rozdílu (</a:t>
            </a:r>
            <a:r>
              <a:rPr lang="sk-SK" i="1" dirty="0" smtClean="0"/>
              <a:t>Most different case selection</a:t>
            </a:r>
            <a:r>
              <a:rPr lang="sk-SK" dirty="0" smtClean="0"/>
              <a:t>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35049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Vladimir Putin turns 60! Happy Birthday, Mr.Presid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028" name="AutoShape 4" descr="http://www.fdwallpapers.com/celebrities/images/putin-turns-60-jubile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" name="AutoShape 6" descr="http://www.fdwallpapers.com/celebrities/images/putin-turns-60-jubile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1034" name="Picture 10" descr="http://www.highsnobiety.com/files/2012/11/barack-obama-terry-richardso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75" y="60350"/>
            <a:ext cx="4800600" cy="3197200"/>
          </a:xfrm>
          <a:prstGeom prst="rect">
            <a:avLst/>
          </a:prstGeom>
          <a:noFill/>
        </p:spPr>
      </p:pic>
      <p:pic>
        <p:nvPicPr>
          <p:cNvPr id="1030" name="Picture 6" descr="Výsledek obrázku pro merk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429000"/>
            <a:ext cx="4349474" cy="28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tru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3665" y="3886200"/>
            <a:ext cx="3756157" cy="24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Výsledek obrázku pro macr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1313" y="60350"/>
            <a:ext cx="2587625" cy="245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ýsledek obrázku pro trudea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1186" y="2286000"/>
            <a:ext cx="31813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Výsledek obrázku pro hilla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0262" y="1260500"/>
            <a:ext cx="3469600" cy="21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69379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400" dirty="0" smtClean="0"/>
              <a:t>Výběr případů – </a:t>
            </a:r>
            <a:r>
              <a:rPr lang="sk-SK" sz="4400" i="1" dirty="0" smtClean="0"/>
              <a:t>most similar CS</a:t>
            </a:r>
            <a:endParaRPr lang="sk-SK" sz="44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4572000"/>
          </a:xfrm>
        </p:spPr>
        <p:txBody>
          <a:bodyPr/>
          <a:lstStyle/>
          <a:p>
            <a:pPr lvl="0"/>
            <a:r>
              <a:rPr lang="sk-SK" sz="2400" b="1" dirty="0" smtClean="0"/>
              <a:t>Jaké případy:</a:t>
            </a:r>
          </a:p>
          <a:p>
            <a:pPr lvl="1"/>
            <a:r>
              <a:rPr lang="sk-SK" sz="2200" dirty="0" err="1" smtClean="0"/>
              <a:t>Odlišují</a:t>
            </a:r>
            <a:r>
              <a:rPr lang="sk-SK" sz="2200" dirty="0" smtClean="0"/>
              <a:t> se co možná nejvíc </a:t>
            </a:r>
            <a:r>
              <a:rPr lang="sk-SK" sz="2200" dirty="0"/>
              <a:t>v nezávislých </a:t>
            </a:r>
            <a:r>
              <a:rPr lang="sk-SK" sz="2200" dirty="0" smtClean="0"/>
              <a:t>proměnných</a:t>
            </a:r>
          </a:p>
          <a:p>
            <a:pPr lvl="1"/>
            <a:r>
              <a:rPr lang="sk-SK" sz="2200" dirty="0" err="1" smtClean="0"/>
              <a:t>Jsou</a:t>
            </a:r>
            <a:r>
              <a:rPr lang="sk-SK" sz="2200" dirty="0" smtClean="0"/>
              <a:t> </a:t>
            </a:r>
            <a:r>
              <a:rPr lang="sk-SK" sz="2200" dirty="0"/>
              <a:t>si </a:t>
            </a:r>
            <a:r>
              <a:rPr lang="sk-SK" sz="2200" dirty="0" smtClean="0"/>
              <a:t>co nejvíc </a:t>
            </a:r>
            <a:r>
              <a:rPr lang="sk-SK" sz="2200" dirty="0"/>
              <a:t>podobné v </a:t>
            </a:r>
            <a:r>
              <a:rPr lang="sk-SK" sz="2200" dirty="0" smtClean="0"/>
              <a:t>intervenujících/nepravých proměnných</a:t>
            </a:r>
          </a:p>
          <a:p>
            <a:endParaRPr lang="sk-SK" sz="2400" dirty="0"/>
          </a:p>
          <a:p>
            <a:r>
              <a:rPr lang="sk-SK" sz="2400" dirty="0" smtClean="0"/>
              <a:t>Kontrola třetích proměnných – pokud budou mít na závislou proměnnou vliv, bude v každém z případů stejný</a:t>
            </a:r>
          </a:p>
          <a:p>
            <a:endParaRPr lang="sk-SK" sz="2400" dirty="0"/>
          </a:p>
          <a:p>
            <a:r>
              <a:rPr lang="sk-SK" sz="2400" dirty="0" smtClean="0"/>
              <a:t>Jediný rozdílný efekt tak může vyvolat pouze nezávislá proměnná</a:t>
            </a:r>
          </a:p>
          <a:p>
            <a:endParaRPr lang="sk-SK" sz="2400" dirty="0" smtClean="0"/>
          </a:p>
          <a:p>
            <a:r>
              <a:rPr lang="sk-SK" sz="2400" dirty="0" smtClean="0"/>
              <a:t>Čím víc jsou si případy podobné, tím jistější je výzkum</a:t>
            </a:r>
            <a:endParaRPr lang="en-US" sz="2400" dirty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65394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Příklad – most similar CS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5029200"/>
          </a:xfrm>
        </p:spPr>
        <p:txBody>
          <a:bodyPr/>
          <a:lstStyle/>
          <a:p>
            <a:r>
              <a:rPr lang="sk-SK" sz="2400" b="1" dirty="0" smtClean="0"/>
              <a:t>Proměnné:</a:t>
            </a:r>
          </a:p>
          <a:p>
            <a:pPr lvl="1"/>
            <a:r>
              <a:rPr lang="sk-SK" sz="2200" dirty="0" smtClean="0"/>
              <a:t>Nezávislá (x) – volební systém</a:t>
            </a:r>
          </a:p>
          <a:p>
            <a:pPr lvl="1"/>
            <a:r>
              <a:rPr lang="sk-SK" sz="2200" dirty="0" smtClean="0"/>
              <a:t>Závislá (y) – zastoupení žen v parlamentu</a:t>
            </a:r>
          </a:p>
          <a:p>
            <a:pPr lvl="1"/>
            <a:r>
              <a:rPr lang="sk-SK" sz="2200" dirty="0" smtClean="0"/>
              <a:t>Třetí (z) – legislativa o zastoupení genderu, politická kultura, výběr kandidátů ve stranách</a:t>
            </a:r>
          </a:p>
          <a:p>
            <a:endParaRPr lang="sk-SK" dirty="0"/>
          </a:p>
          <a:p>
            <a:r>
              <a:rPr lang="sk-SK" sz="2400" dirty="0" smtClean="0"/>
              <a:t>Pro výzkum hledáme případy s co nejvíce rozdílným </a:t>
            </a:r>
            <a:r>
              <a:rPr lang="sk-SK" sz="2400" b="1" i="1" dirty="0" smtClean="0"/>
              <a:t>x</a:t>
            </a:r>
            <a:r>
              <a:rPr lang="sk-SK" sz="2400" dirty="0" smtClean="0"/>
              <a:t> a nejvíce podobnými </a:t>
            </a:r>
            <a:r>
              <a:rPr lang="sk-SK" sz="2400" b="1" i="1" dirty="0" smtClean="0"/>
              <a:t>z</a:t>
            </a:r>
          </a:p>
          <a:p>
            <a:endParaRPr lang="sk-SK" sz="2400" dirty="0"/>
          </a:p>
          <a:p>
            <a:r>
              <a:rPr lang="sk-SK" sz="2400" dirty="0" smtClean="0"/>
              <a:t>V překladu hledáme státy s co nejvíce podobnými charakteristikami s výjimkou volebního systému  </a:t>
            </a:r>
          </a:p>
          <a:p>
            <a:pPr marL="393700" lvl="1" indent="0"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268104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Příklad – most similar CS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5029200"/>
          </a:xfrm>
        </p:spPr>
        <p:txBody>
          <a:bodyPr/>
          <a:lstStyle/>
          <a:p>
            <a:r>
              <a:rPr lang="sk-SK" sz="2400" dirty="0" smtClean="0"/>
              <a:t>Možnosti řešení:</a:t>
            </a:r>
          </a:p>
          <a:p>
            <a:endParaRPr lang="sk-SK" sz="2400" dirty="0"/>
          </a:p>
          <a:p>
            <a:r>
              <a:rPr lang="sk-SK" sz="2400" dirty="0" smtClean="0"/>
              <a:t>VB (většinový systém) a např. Belgie (poměrný)</a:t>
            </a:r>
          </a:p>
          <a:p>
            <a:pPr lvl="1"/>
            <a:r>
              <a:rPr lang="sk-SK" sz="2200" dirty="0" smtClean="0"/>
              <a:t>Je splněna podmínka podobnosti třetích proměnných?</a:t>
            </a:r>
          </a:p>
          <a:p>
            <a:pPr marL="393700" lvl="1" indent="0">
              <a:buNone/>
            </a:pPr>
            <a:endParaRPr lang="sk-SK" sz="2200" dirty="0"/>
          </a:p>
          <a:p>
            <a:r>
              <a:rPr lang="sk-SK" sz="2400" dirty="0" smtClean="0"/>
              <a:t> </a:t>
            </a:r>
            <a:r>
              <a:rPr lang="cs-CZ" sz="2400" dirty="0" smtClean="0"/>
              <a:t>Části</a:t>
            </a:r>
            <a:r>
              <a:rPr lang="sk-SK" sz="2400" dirty="0" smtClean="0"/>
              <a:t> VB navzájem</a:t>
            </a:r>
          </a:p>
          <a:p>
            <a:pPr lvl="1"/>
            <a:r>
              <a:rPr lang="sk-SK" sz="2200" dirty="0" smtClean="0"/>
              <a:t>Odlišné volební systémy – většinový (Westminister), systém jednoho přenosného hlasu (Sev. Irsko), smíšený (Skotsko, Wales)</a:t>
            </a:r>
          </a:p>
          <a:p>
            <a:pPr lvl="1"/>
            <a:r>
              <a:rPr lang="cs-CZ" sz="2200" dirty="0" smtClean="0"/>
              <a:t>Velká</a:t>
            </a:r>
            <a:r>
              <a:rPr lang="sk-SK" sz="2200" dirty="0" smtClean="0"/>
              <a:t> podobnost třetích proměnných</a:t>
            </a:r>
          </a:p>
          <a:p>
            <a:pPr marL="393700" lvl="1" indent="0"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366880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400" dirty="0" smtClean="0"/>
              <a:t>Výběr případů – </a:t>
            </a:r>
            <a:r>
              <a:rPr lang="sk-SK" sz="4400" i="1" dirty="0" smtClean="0"/>
              <a:t>most different CS</a:t>
            </a:r>
            <a:endParaRPr lang="sk-SK" sz="44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4572000"/>
          </a:xfrm>
        </p:spPr>
        <p:txBody>
          <a:bodyPr/>
          <a:lstStyle/>
          <a:p>
            <a:pPr lvl="0"/>
            <a:r>
              <a:rPr lang="sk-SK" sz="2400" b="1" dirty="0" smtClean="0"/>
              <a:t>Jaké případy:</a:t>
            </a:r>
          </a:p>
          <a:p>
            <a:pPr lvl="1"/>
            <a:r>
              <a:rPr lang="sk-SK" sz="2200" dirty="0" err="1" smtClean="0"/>
              <a:t>Podobají</a:t>
            </a:r>
            <a:r>
              <a:rPr lang="sk-SK" sz="2200" dirty="0" smtClean="0"/>
              <a:t> se co nejvíc </a:t>
            </a:r>
            <a:r>
              <a:rPr lang="sk-SK" sz="2200" dirty="0"/>
              <a:t>v nezávislých </a:t>
            </a:r>
            <a:r>
              <a:rPr lang="sk-SK" sz="2200" dirty="0" smtClean="0"/>
              <a:t>proměnných</a:t>
            </a:r>
          </a:p>
          <a:p>
            <a:pPr lvl="1"/>
            <a:r>
              <a:rPr lang="sk-SK" sz="2200" dirty="0" err="1" smtClean="0"/>
              <a:t>Jsou</a:t>
            </a:r>
            <a:r>
              <a:rPr lang="sk-SK" sz="2200" dirty="0" smtClean="0"/>
              <a:t> co nejvíc odlišné v intervenujících/nepravých proměnných</a:t>
            </a:r>
          </a:p>
          <a:p>
            <a:endParaRPr lang="sk-SK" sz="2400" dirty="0" smtClean="0"/>
          </a:p>
          <a:p>
            <a:r>
              <a:rPr lang="sk-SK" sz="2400" dirty="0" smtClean="0"/>
              <a:t>Přesný opak </a:t>
            </a:r>
            <a:r>
              <a:rPr lang="sk-SK" sz="2400" i="1" dirty="0" smtClean="0"/>
              <a:t>Most similar case selection</a:t>
            </a:r>
            <a:endParaRPr lang="sk-SK" sz="2400" i="1" dirty="0"/>
          </a:p>
          <a:p>
            <a:endParaRPr lang="sk-SK" sz="2400" dirty="0"/>
          </a:p>
          <a:p>
            <a:r>
              <a:rPr lang="sk-SK" sz="2400" dirty="0" smtClean="0"/>
              <a:t>Kontrola třetích proměnných je v tom, že pokud má nezávislá proměnná vliv na závislou, tak efekt tohoto vlivu bude v každém případě stejný</a:t>
            </a:r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58530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Příklad – most different CS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5029200"/>
          </a:xfrm>
        </p:spPr>
        <p:txBody>
          <a:bodyPr/>
          <a:lstStyle/>
          <a:p>
            <a:r>
              <a:rPr lang="sk-SK" sz="2400" b="1" dirty="0" smtClean="0"/>
              <a:t>Proměnné:</a:t>
            </a:r>
          </a:p>
          <a:p>
            <a:pPr lvl="1"/>
            <a:r>
              <a:rPr lang="sk-SK" sz="2200" dirty="0" smtClean="0"/>
              <a:t>Nezávislá (x) – volební systém</a:t>
            </a:r>
          </a:p>
          <a:p>
            <a:pPr lvl="1"/>
            <a:r>
              <a:rPr lang="sk-SK" sz="2200" dirty="0" smtClean="0"/>
              <a:t>Závislá (y) – zastoupení žen v parlamentu</a:t>
            </a:r>
          </a:p>
          <a:p>
            <a:pPr lvl="1"/>
            <a:r>
              <a:rPr lang="sk-SK" sz="2200" dirty="0" smtClean="0"/>
              <a:t>Třetí (z) – legislativa o zastoupení genderu, politická kultura, výběr kandidátů ve stranách</a:t>
            </a:r>
          </a:p>
          <a:p>
            <a:endParaRPr lang="sk-SK" dirty="0"/>
          </a:p>
          <a:p>
            <a:r>
              <a:rPr lang="sk-SK" sz="2400" dirty="0" smtClean="0"/>
              <a:t>Pro výzkum hledáme případy s co nejvíce podobným </a:t>
            </a:r>
            <a:r>
              <a:rPr lang="sk-SK" sz="2400" b="1" i="1" dirty="0" smtClean="0"/>
              <a:t>x</a:t>
            </a:r>
            <a:r>
              <a:rPr lang="sk-SK" sz="2400" dirty="0" smtClean="0"/>
              <a:t> a nejvíce rozdílnými </a:t>
            </a:r>
            <a:r>
              <a:rPr lang="sk-SK" sz="2400" b="1" i="1" dirty="0" smtClean="0"/>
              <a:t>z</a:t>
            </a:r>
          </a:p>
          <a:p>
            <a:endParaRPr lang="sk-SK" sz="2400" dirty="0"/>
          </a:p>
          <a:p>
            <a:r>
              <a:rPr lang="sk-SK" sz="2400" dirty="0" smtClean="0"/>
              <a:t>V překladu hledáme státy s co nejvíce odlišnými charakteristikami, které ale mají podobný volební systém  </a:t>
            </a:r>
          </a:p>
          <a:p>
            <a:pPr marL="393700" lvl="1" indent="0"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210509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Příklad – most different CS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5029200"/>
          </a:xfrm>
        </p:spPr>
        <p:txBody>
          <a:bodyPr/>
          <a:lstStyle/>
          <a:p>
            <a:r>
              <a:rPr lang="sk-SK" sz="2400" dirty="0" smtClean="0"/>
              <a:t>Možnosti řešení:</a:t>
            </a:r>
          </a:p>
          <a:p>
            <a:endParaRPr lang="sk-SK" sz="2400" dirty="0"/>
          </a:p>
          <a:p>
            <a:r>
              <a:rPr lang="sk-SK" sz="2400" dirty="0" smtClean="0"/>
              <a:t>Skotsko a Wales:</a:t>
            </a:r>
          </a:p>
          <a:p>
            <a:pPr lvl="1"/>
            <a:r>
              <a:rPr lang="sk-SK" sz="2000" dirty="0" err="1" smtClean="0"/>
              <a:t>Smíšený</a:t>
            </a:r>
            <a:r>
              <a:rPr lang="sk-SK" sz="2000" dirty="0" smtClean="0"/>
              <a:t> volební systém</a:t>
            </a:r>
          </a:p>
          <a:p>
            <a:pPr lvl="1"/>
            <a:r>
              <a:rPr lang="sk-SK" sz="2000" dirty="0" smtClean="0"/>
              <a:t>Problém – podobnost ve třetích proměnných</a:t>
            </a:r>
          </a:p>
          <a:p>
            <a:pPr marL="393700" lvl="1" indent="0">
              <a:buNone/>
            </a:pPr>
            <a:endParaRPr lang="sk-SK" sz="2200" dirty="0"/>
          </a:p>
          <a:p>
            <a:r>
              <a:rPr lang="sk-SK" sz="2400" dirty="0" smtClean="0"/>
              <a:t>Odlišné státy s listinným poměrným systémem (výběr „nejméně zlých“):</a:t>
            </a:r>
          </a:p>
          <a:p>
            <a:pPr lvl="1"/>
            <a:r>
              <a:rPr lang="sk-SK" sz="2200" dirty="0" smtClean="0"/>
              <a:t>Švédsko a Portugalsko</a:t>
            </a:r>
          </a:p>
          <a:p>
            <a:pPr lvl="1"/>
            <a:r>
              <a:rPr lang="sk-SK" sz="2200" dirty="0" smtClean="0"/>
              <a:t>Holandsko a Izrael</a:t>
            </a:r>
          </a:p>
          <a:p>
            <a:pPr lvl="1"/>
            <a:r>
              <a:rPr lang="sk-SK" sz="2200" dirty="0" smtClean="0"/>
              <a:t>Česká republika, </a:t>
            </a:r>
            <a:r>
              <a:rPr lang="sk-SK" sz="2200" dirty="0" err="1" smtClean="0"/>
              <a:t>Belgie</a:t>
            </a:r>
            <a:r>
              <a:rPr lang="sk-SK" sz="2200" dirty="0" smtClean="0"/>
              <a:t> a </a:t>
            </a:r>
            <a:r>
              <a:rPr lang="sk-SK" sz="2200" dirty="0" err="1" smtClean="0"/>
              <a:t>Norsko</a:t>
            </a: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129095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3600" dirty="0" smtClean="0"/>
              <a:t>Most similar nebo most different? </a:t>
            </a:r>
            <a:br>
              <a:rPr lang="sk-SK" sz="3600" dirty="0" smtClean="0"/>
            </a:br>
            <a:r>
              <a:rPr lang="sk-SK" sz="3600" dirty="0" smtClean="0"/>
              <a:t>(pokud kravata je nezávislá proměnná)</a:t>
            </a:r>
            <a:endParaRPr lang="en-US" sz="3600" dirty="0"/>
          </a:p>
        </p:txBody>
      </p:sp>
      <p:pic>
        <p:nvPicPr>
          <p:cNvPr id="5122" name="Picture 2" descr="http://1.bp.blogspot.com/-ftaYE6ycG8E/TWspaDPvO2I/AAAAAAAACCI/1EyxwVA8oRg/s1600/Barack_Oba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38100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tatic.giantbomb.com/uploads/original/9/93998/2415152-oba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416559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392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3600" dirty="0" smtClean="0"/>
              <a:t>Most similar nebo most different? </a:t>
            </a:r>
            <a:br>
              <a:rPr lang="sk-SK" sz="3600" dirty="0" smtClean="0"/>
            </a:br>
            <a:r>
              <a:rPr lang="sk-SK" sz="3600" dirty="0" smtClean="0"/>
              <a:t>(pokud kravata je nezávislá proměnná)</a:t>
            </a:r>
            <a:endParaRPr lang="en-US" sz="3600" dirty="0"/>
          </a:p>
        </p:txBody>
      </p:sp>
      <p:pic>
        <p:nvPicPr>
          <p:cNvPr id="5122" name="Picture 2" descr="http://1.bp.blogspot.com/-ftaYE6ycG8E/TWspaDPvO2I/AAAAAAAACCI/1EyxwVA8oRg/s1600/Barack_Oba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38100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1348" name="Picture 4" descr="http://d.europe.newsweek.com/en/full/15793/putin-valdai-us-iran-syria-spee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33600"/>
            <a:ext cx="4424516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239230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k-SK" dirty="0" smtClean="0"/>
              <a:t>Příklad – výběr případů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r>
              <a:rPr lang="sk-SK" sz="2400" dirty="0" smtClean="0"/>
              <a:t>„Vliv času konání zkoušek na právnické fakultě MU na jejich výsledky“</a:t>
            </a:r>
          </a:p>
          <a:p>
            <a:endParaRPr lang="sk-SK" sz="2400" b="1" dirty="0" smtClean="0"/>
          </a:p>
          <a:p>
            <a:r>
              <a:rPr lang="sk-SK" sz="2400" b="1" dirty="0" smtClean="0"/>
              <a:t>Proměnné:</a:t>
            </a:r>
          </a:p>
          <a:p>
            <a:pPr lvl="1"/>
            <a:r>
              <a:rPr lang="sk-SK" sz="2200" dirty="0" smtClean="0"/>
              <a:t>Nezávislá (x) – čas konání zkoušky</a:t>
            </a:r>
          </a:p>
          <a:p>
            <a:pPr lvl="1"/>
            <a:r>
              <a:rPr lang="sk-SK" sz="2200" dirty="0" smtClean="0"/>
              <a:t>Závislá (y) – průměr známek</a:t>
            </a:r>
          </a:p>
          <a:p>
            <a:pPr lvl="1"/>
            <a:r>
              <a:rPr lang="sk-SK" sz="2200" dirty="0" smtClean="0"/>
              <a:t>Třetí (z) – objem literatury v kurzech, forma zkoušky (písemná/ústní), stupeň (bc./mgr), povinný/volitelný kurz</a:t>
            </a:r>
          </a:p>
          <a:p>
            <a:endParaRPr lang="sk-SK" dirty="0" smtClean="0"/>
          </a:p>
          <a:p>
            <a:r>
              <a:rPr lang="sk-SK" sz="2400" dirty="0" smtClean="0"/>
              <a:t>Jaké případy si mám vybrat, pokud postupuji technikou </a:t>
            </a:r>
            <a:r>
              <a:rPr lang="sk-SK" sz="2400" b="1" dirty="0" smtClean="0"/>
              <a:t>most similar</a:t>
            </a:r>
            <a:r>
              <a:rPr lang="sk-SK" sz="2400" dirty="0" smtClean="0"/>
              <a:t> case selection?</a:t>
            </a:r>
          </a:p>
          <a:p>
            <a:pPr marL="0" indent="0">
              <a:buNone/>
            </a:pPr>
            <a:endParaRPr lang="sk-SK" dirty="0" smtClean="0"/>
          </a:p>
          <a:p>
            <a:endParaRPr lang="sk-SK" b="1" i="1" dirty="0" smtClean="0"/>
          </a:p>
          <a:p>
            <a:endParaRPr lang="sk-SK" dirty="0" smtClean="0"/>
          </a:p>
          <a:p>
            <a:endParaRPr lang="sk-SK" dirty="0" smtClean="0"/>
          </a:p>
          <a:p>
            <a:pPr marL="393700" lvl="1" indent="0"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1965945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k-SK" dirty="0" smtClean="0"/>
              <a:t>Příklad – výběr případů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r>
              <a:rPr lang="sk-SK" sz="2400" dirty="0" smtClean="0"/>
              <a:t>„Vliv času konání zkoušek na právnické fakultě MU na jejich výsledky“</a:t>
            </a:r>
          </a:p>
          <a:p>
            <a:endParaRPr lang="sk-SK" sz="2400" b="1" dirty="0" smtClean="0"/>
          </a:p>
          <a:p>
            <a:r>
              <a:rPr lang="sk-SK" sz="2400" b="1" dirty="0" smtClean="0"/>
              <a:t>Proměnné:</a:t>
            </a:r>
          </a:p>
          <a:p>
            <a:pPr lvl="1"/>
            <a:r>
              <a:rPr lang="sk-SK" sz="2200" dirty="0" smtClean="0"/>
              <a:t>Nezávislá (x) – čas konání zkoušky</a:t>
            </a:r>
          </a:p>
          <a:p>
            <a:pPr lvl="1"/>
            <a:r>
              <a:rPr lang="sk-SK" sz="2200" dirty="0" smtClean="0"/>
              <a:t>Závislá (y) – průměr známek</a:t>
            </a:r>
          </a:p>
          <a:p>
            <a:pPr lvl="1"/>
            <a:r>
              <a:rPr lang="sk-SK" sz="2200" dirty="0" smtClean="0"/>
              <a:t>Třetí (z) – objem literatury v kurzech, forma zkoušky (písemná/ústní), stupeň (bc./mgr), povinný/volitelný kurz</a:t>
            </a:r>
          </a:p>
          <a:p>
            <a:endParaRPr lang="sk-SK" sz="2400" dirty="0" smtClean="0"/>
          </a:p>
          <a:p>
            <a:r>
              <a:rPr lang="sk-SK" sz="2400" b="1" dirty="0" smtClean="0"/>
              <a:t>Odpověď:</a:t>
            </a:r>
          </a:p>
          <a:p>
            <a:pPr lvl="1"/>
            <a:r>
              <a:rPr lang="cs-CZ" sz="2200" dirty="0" smtClean="0"/>
              <a:t>Co nejvíc podobné zkoušky v odlišném čase</a:t>
            </a:r>
          </a:p>
          <a:p>
            <a:pPr lvl="1"/>
            <a:r>
              <a:rPr lang="cs-CZ" sz="2200" dirty="0" smtClean="0"/>
              <a:t>Např. všechny písemné zkoušky </a:t>
            </a:r>
            <a:r>
              <a:rPr lang="cs-CZ" sz="2200" dirty="0" err="1" smtClean="0"/>
              <a:t>bc.</a:t>
            </a:r>
            <a:r>
              <a:rPr lang="cs-CZ" sz="2200" dirty="0" smtClean="0"/>
              <a:t> stupně, volitelné kurzy s nákladem 250 stran textu</a:t>
            </a:r>
          </a:p>
          <a:p>
            <a:pPr marL="0" indent="0">
              <a:buNone/>
            </a:pPr>
            <a:endParaRPr lang="sk-SK" dirty="0" smtClean="0"/>
          </a:p>
          <a:p>
            <a:endParaRPr lang="sk-SK" b="1" i="1" dirty="0" smtClean="0"/>
          </a:p>
          <a:p>
            <a:endParaRPr lang="sk-SK" dirty="0" smtClean="0"/>
          </a:p>
          <a:p>
            <a:endParaRPr lang="sk-SK" dirty="0" smtClean="0"/>
          </a:p>
          <a:p>
            <a:pPr marL="393700" lvl="1" indent="0"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19659450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Vladimir Putin turns 60! Happy Birthday, Mr.Presid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8" name="AutoShape 4" descr="http://www.fdwallpapers.com/celebrities/images/putin-turns-60-jubile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AutoShape 6" descr="http://www.fdwallpapers.com/celebrities/images/putin-turns-60-jubile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034" name="Picture 10" descr="http://www.highsnobiety.com/files/2012/11/barack-obama-terry-richardso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75" y="60350"/>
            <a:ext cx="4800600" cy="3197200"/>
          </a:xfrm>
          <a:prstGeom prst="rect">
            <a:avLst/>
          </a:prstGeom>
          <a:noFill/>
        </p:spPr>
      </p:pic>
      <p:pic>
        <p:nvPicPr>
          <p:cNvPr id="1030" name="Picture 6" descr="Výsledek obrázku pro merk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429000"/>
            <a:ext cx="4349474" cy="28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tru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3665" y="3886200"/>
            <a:ext cx="3756157" cy="24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Výsledek obrázku pro macr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1313" y="60350"/>
            <a:ext cx="2587625" cy="245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ýsledek obrázku pro trudea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1186" y="2286000"/>
            <a:ext cx="31813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Výsledek obrázku pro hilla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0262" y="1260500"/>
            <a:ext cx="3469600" cy="21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pravdu.cz/sites/default/files/milos_zeman_zemanokraci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54478"/>
            <a:ext cx="5274239" cy="297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85481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k-SK" dirty="0" smtClean="0"/>
              <a:t>Příklad – výběr případů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r>
              <a:rPr lang="cs-CZ" sz="2400" dirty="0" smtClean="0"/>
              <a:t>„Vliv druhu česneku na úspěšné odplašení blízkých upírů“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Proměnné:</a:t>
            </a:r>
          </a:p>
          <a:p>
            <a:pPr lvl="1"/>
            <a:r>
              <a:rPr lang="cs-CZ" sz="2200" dirty="0" smtClean="0"/>
              <a:t>Nezávislá (x) – druh česneku (dle země původu)</a:t>
            </a:r>
          </a:p>
          <a:p>
            <a:pPr lvl="1"/>
            <a:r>
              <a:rPr lang="cs-CZ" sz="2200" dirty="0" smtClean="0"/>
              <a:t>Závislá (y) – úspěšnost v odplašení upírů (v %)</a:t>
            </a:r>
          </a:p>
          <a:p>
            <a:pPr lvl="1"/>
            <a:r>
              <a:rPr lang="cs-CZ" sz="2200" dirty="0" smtClean="0"/>
              <a:t>Třetí (z) – věk upíra, původ upíra (Transylvánie/jinde), žízeň upíra, vlastnosti upíra (uvěřitelné/jako Edward </a:t>
            </a:r>
            <a:r>
              <a:rPr lang="cs-CZ" sz="2200" dirty="0" err="1" smtClean="0"/>
              <a:t>Cullen</a:t>
            </a:r>
            <a:r>
              <a:rPr lang="cs-CZ" sz="2200" dirty="0" smtClean="0"/>
              <a:t>)</a:t>
            </a:r>
          </a:p>
          <a:p>
            <a:pPr lvl="1"/>
            <a:endParaRPr lang="cs-CZ" sz="2400" dirty="0" smtClean="0"/>
          </a:p>
          <a:p>
            <a:r>
              <a:rPr lang="sk-SK" sz="2400" dirty="0" smtClean="0"/>
              <a:t>Jaké případy si mám vybrat, pokud postupuji technikou </a:t>
            </a:r>
            <a:r>
              <a:rPr lang="sk-SK" sz="2400" b="1" dirty="0" smtClean="0"/>
              <a:t>most different</a:t>
            </a:r>
            <a:r>
              <a:rPr lang="sk-SK" sz="2400" dirty="0" smtClean="0"/>
              <a:t> case selection?</a:t>
            </a:r>
          </a:p>
          <a:p>
            <a:pPr marL="0" indent="0">
              <a:buNone/>
            </a:pPr>
            <a:endParaRPr lang="sk-SK" dirty="0" smtClean="0"/>
          </a:p>
          <a:p>
            <a:endParaRPr lang="sk-SK" b="1" i="1" dirty="0" smtClean="0"/>
          </a:p>
          <a:p>
            <a:endParaRPr lang="sk-SK" dirty="0" smtClean="0"/>
          </a:p>
          <a:p>
            <a:endParaRPr lang="sk-SK" dirty="0" smtClean="0"/>
          </a:p>
          <a:p>
            <a:pPr marL="393700" lvl="1" indent="0"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19659450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k-SK" dirty="0" smtClean="0"/>
              <a:t>Příklad – výběr případů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r>
              <a:rPr lang="cs-CZ" sz="2400" dirty="0" smtClean="0"/>
              <a:t>„Vliv druhu česneku na úspěšné odplašení blízkých upírů“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Proměnné:</a:t>
            </a:r>
          </a:p>
          <a:p>
            <a:pPr lvl="1"/>
            <a:r>
              <a:rPr lang="cs-CZ" sz="2200" dirty="0" smtClean="0"/>
              <a:t>Nezávislá (x) – druh česneku (dle země původu)</a:t>
            </a:r>
          </a:p>
          <a:p>
            <a:pPr lvl="1"/>
            <a:r>
              <a:rPr lang="cs-CZ" sz="2200" dirty="0" smtClean="0"/>
              <a:t>Závislá (y) – úspěšnost v odplašení upírů (v %)</a:t>
            </a:r>
          </a:p>
          <a:p>
            <a:pPr lvl="1"/>
            <a:r>
              <a:rPr lang="cs-CZ" sz="2200" dirty="0" smtClean="0"/>
              <a:t>Třetí (z) – věk upíra, původ upíra (Transylvánie/jinde), žízeň upíra, vlastnosti upíra (uvěřitelné/jako Edward </a:t>
            </a:r>
            <a:r>
              <a:rPr lang="cs-CZ" sz="2200" dirty="0" err="1" smtClean="0"/>
              <a:t>Cullen</a:t>
            </a:r>
            <a:r>
              <a:rPr lang="cs-CZ" sz="2200" dirty="0" smtClean="0"/>
              <a:t>)</a:t>
            </a:r>
          </a:p>
          <a:p>
            <a:pPr lvl="1"/>
            <a:endParaRPr lang="cs-CZ" sz="2400" dirty="0" smtClean="0"/>
          </a:p>
          <a:p>
            <a:r>
              <a:rPr lang="sk-SK" sz="2400" b="1" dirty="0" smtClean="0"/>
              <a:t>Odpověď:</a:t>
            </a:r>
          </a:p>
          <a:p>
            <a:pPr lvl="1"/>
            <a:r>
              <a:rPr lang="cs-CZ" sz="2200" dirty="0" smtClean="0"/>
              <a:t>Různé typy upírů, proti kterým je použit stejný druh česneku (španělský)</a:t>
            </a:r>
          </a:p>
          <a:p>
            <a:pPr lvl="1"/>
            <a:r>
              <a:rPr lang="cs-CZ" sz="2200" dirty="0" smtClean="0"/>
              <a:t>Např. staří i mladí upíři, z Transylvánie i odjinud, žízniví i bez pocitu žízně</a:t>
            </a:r>
          </a:p>
          <a:p>
            <a:pPr marL="0" indent="0">
              <a:buNone/>
            </a:pPr>
            <a:endParaRPr lang="sk-SK" dirty="0" smtClean="0"/>
          </a:p>
          <a:p>
            <a:endParaRPr lang="sk-SK" b="1" i="1" dirty="0" smtClean="0"/>
          </a:p>
          <a:p>
            <a:endParaRPr lang="sk-SK" dirty="0" smtClean="0"/>
          </a:p>
          <a:p>
            <a:endParaRPr lang="sk-SK" dirty="0" smtClean="0"/>
          </a:p>
          <a:p>
            <a:pPr marL="393700" lvl="1" indent="0"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19659450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Výběr případů - zásady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5029200"/>
          </a:xfrm>
        </p:spPr>
        <p:txBody>
          <a:bodyPr/>
          <a:lstStyle/>
          <a:p>
            <a:endParaRPr lang="sk-SK" dirty="0" smtClean="0"/>
          </a:p>
          <a:p>
            <a:r>
              <a:rPr lang="sk-SK" dirty="0" smtClean="0"/>
              <a:t>Most similar anebo most different</a:t>
            </a:r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Nevybírat</a:t>
            </a:r>
            <a:r>
              <a:rPr lang="sk-SK" dirty="0" smtClean="0"/>
              <a:t> případy podle hodnot závislé proměnné</a:t>
            </a:r>
          </a:p>
          <a:p>
            <a:endParaRPr lang="sk-SK" b="1" dirty="0" smtClean="0"/>
          </a:p>
          <a:p>
            <a:endParaRPr lang="sk-SK" b="1" dirty="0" smtClean="0"/>
          </a:p>
          <a:p>
            <a:r>
              <a:rPr lang="sk-SK" sz="3600" b="1" dirty="0" smtClean="0"/>
              <a:t>Vždy</a:t>
            </a:r>
            <a:r>
              <a:rPr lang="sk-SK" dirty="0" smtClean="0"/>
              <a:t> </a:t>
            </a:r>
            <a:r>
              <a:rPr lang="sk-SK" sz="2800" dirty="0" smtClean="0"/>
              <a:t>zdůvodnit svůj výběr</a:t>
            </a:r>
          </a:p>
          <a:p>
            <a:endParaRPr lang="sk-SK" dirty="0"/>
          </a:p>
          <a:p>
            <a:endParaRPr lang="sk-SK" dirty="0"/>
          </a:p>
          <a:p>
            <a:endParaRPr lang="sk-SK" dirty="0" smtClean="0"/>
          </a:p>
          <a:p>
            <a:endParaRPr lang="sk-SK" sz="2400" dirty="0"/>
          </a:p>
          <a:p>
            <a:endParaRPr lang="sk-SK" sz="2400" dirty="0" smtClean="0"/>
          </a:p>
          <a:p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xmlns="" val="417270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Počet případů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5029200"/>
          </a:xfrm>
        </p:spPr>
        <p:txBody>
          <a:bodyPr/>
          <a:lstStyle/>
          <a:p>
            <a:endParaRPr lang="sk-SK" dirty="0" smtClean="0"/>
          </a:p>
          <a:p>
            <a:r>
              <a:rPr lang="sk-SK" dirty="0" smtClean="0"/>
              <a:t>Neexistuje univerzální odpověď, jaký počet případů je optimální</a:t>
            </a:r>
          </a:p>
          <a:p>
            <a:endParaRPr lang="sk-SK" dirty="0"/>
          </a:p>
          <a:p>
            <a:r>
              <a:rPr lang="sk-SK" dirty="0" smtClean="0"/>
              <a:t>V praxi nejednou náročné najít dostatek případů </a:t>
            </a:r>
            <a:r>
              <a:rPr lang="sk-SK" dirty="0" smtClean="0">
                <a:sym typeface="Wingdings" panose="05000000000000000000" pitchFamily="2" charset="2"/>
              </a:rPr>
              <a:t> do výzkumu je řazeno všechno, co je k dispozici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 smtClean="0">
                <a:sym typeface="Wingdings" panose="05000000000000000000" pitchFamily="2" charset="2"/>
              </a:rPr>
              <a:t>Základ spočívá v tématu výzkumu a výzkumných otázkách  ty určují podmínky a nároky výzkumu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  <a:p>
            <a:endParaRPr lang="sk-SK" dirty="0" smtClean="0"/>
          </a:p>
          <a:p>
            <a:endParaRPr lang="sk-SK" sz="2400" dirty="0"/>
          </a:p>
          <a:p>
            <a:endParaRPr lang="sk-SK" sz="2400" dirty="0" smtClean="0"/>
          </a:p>
          <a:p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xmlns="" val="297208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Výhody komparativní metody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Informace v kontextu</a:t>
            </a:r>
          </a:p>
          <a:p>
            <a:endParaRPr lang="cs-CZ" dirty="0"/>
          </a:p>
          <a:p>
            <a:r>
              <a:rPr lang="cs-CZ" dirty="0" smtClean="0"/>
              <a:t>Zlepšení klasifikací</a:t>
            </a:r>
          </a:p>
          <a:p>
            <a:endParaRPr lang="cs-CZ" dirty="0"/>
          </a:p>
          <a:p>
            <a:r>
              <a:rPr lang="cs-CZ" dirty="0" smtClean="0"/>
              <a:t>Formulace a testování hypotéz</a:t>
            </a:r>
          </a:p>
          <a:p>
            <a:endParaRPr lang="cs-CZ" dirty="0"/>
          </a:p>
          <a:p>
            <a:r>
              <a:rPr lang="cs-CZ" dirty="0" smtClean="0"/>
              <a:t>Predikce</a:t>
            </a:r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328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Informace v kontextu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Komparace je implicitně obsažena v každodenních činnostech i ve výzkumu</a:t>
            </a:r>
          </a:p>
          <a:p>
            <a:endParaRPr lang="sk-SK" dirty="0"/>
          </a:p>
          <a:p>
            <a:r>
              <a:rPr lang="sk-SK" dirty="0" smtClean="0"/>
              <a:t>I výzkumu jedné události anebo případu pomáhá zasazení do kontextu anebo komparování</a:t>
            </a:r>
          </a:p>
          <a:p>
            <a:endParaRPr lang="sk-SK" dirty="0"/>
          </a:p>
          <a:p>
            <a:r>
              <a:rPr lang="sk-SK" dirty="0" smtClean="0"/>
              <a:t>Kontext potlačuje etnocentrismus a umožňuje pochopit diverzitu politického světa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710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Klasifikace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Nevyhnutně propojené s komparováním</a:t>
            </a:r>
          </a:p>
          <a:p>
            <a:endParaRPr lang="sk-SK" dirty="0"/>
          </a:p>
          <a:p>
            <a:r>
              <a:rPr lang="sk-SK" dirty="0" smtClean="0"/>
              <a:t>Komparace vychází z existujících klasifikací a její zjištění mohou přispět k jejich zlepšení</a:t>
            </a:r>
          </a:p>
          <a:p>
            <a:endParaRPr lang="sk-SK" dirty="0"/>
          </a:p>
          <a:p>
            <a:r>
              <a:rPr lang="sk-SK" dirty="0" smtClean="0"/>
              <a:t>Příklad – národ a stát:</a:t>
            </a:r>
          </a:p>
          <a:p>
            <a:pPr lvl="1"/>
            <a:r>
              <a:rPr lang="sk-SK" dirty="0" smtClean="0"/>
              <a:t>Původní chápání: národ = stát</a:t>
            </a:r>
          </a:p>
          <a:p>
            <a:pPr lvl="1"/>
            <a:r>
              <a:rPr lang="sk-SK" dirty="0" smtClean="0"/>
              <a:t>Identifikace různých modelů vztahu národa a státu vytvořila pobídku k </a:t>
            </a:r>
            <a:r>
              <a:rPr lang="sk-SK" dirty="0" err="1" smtClean="0"/>
              <a:t>vytvoření</a:t>
            </a:r>
            <a:r>
              <a:rPr lang="sk-SK" dirty="0" smtClean="0"/>
              <a:t> jejich klasifikace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552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Formulace a test hypotéz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Izolace vlivu třetích proměnných umožňuje testovat kauzální vztahy</a:t>
            </a:r>
          </a:p>
          <a:p>
            <a:endParaRPr lang="sk-SK" dirty="0"/>
          </a:p>
          <a:p>
            <a:r>
              <a:rPr lang="sk-SK" dirty="0" smtClean="0"/>
              <a:t>Vliv volebních systémů na stranické systémy není možné testovat na jednom případu</a:t>
            </a:r>
          </a:p>
          <a:p>
            <a:endParaRPr lang="sk-SK" dirty="0"/>
          </a:p>
          <a:p>
            <a:r>
              <a:rPr lang="sk-SK" dirty="0" smtClean="0"/>
              <a:t>Deviantní případy jako ukázka nesprávných hypotéz a důvod pro jejich úpravu a tvorbu nových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077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Limity komparativní metody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smtClean="0"/>
              <a:t>Mnoho proměnných, málo případů</a:t>
            </a:r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Cestovatelský problém</a:t>
            </a:r>
          </a:p>
          <a:p>
            <a:endParaRPr lang="sk-SK" dirty="0" smtClean="0"/>
          </a:p>
          <a:p>
            <a:endParaRPr lang="sk-SK" dirty="0"/>
          </a:p>
          <a:p>
            <a:r>
              <a:rPr lang="sk-SK" dirty="0" err="1" smtClean="0"/>
              <a:t>Galtonův</a:t>
            </a:r>
            <a:r>
              <a:rPr lang="sk-SK" dirty="0" smtClean="0"/>
              <a:t> problém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075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400" dirty="0" smtClean="0"/>
              <a:t>Mnoho proměnných, málo případů</a:t>
            </a:r>
            <a:endParaRPr lang="en-US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Rozmanitost politického světa</a:t>
            </a:r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V praxi je těžké najít dostatek případů pro kontrolu všech třetích proměnných</a:t>
            </a:r>
          </a:p>
          <a:p>
            <a:endParaRPr lang="sk-SK" dirty="0"/>
          </a:p>
          <a:p>
            <a:r>
              <a:rPr lang="sk-SK" dirty="0" smtClean="0"/>
              <a:t>Problém tak je ve schopnosti izolovat samotný zkoumaný vztah nezávislé a závislé proměnné</a:t>
            </a:r>
            <a:endParaRPr lang="en-US" dirty="0"/>
          </a:p>
        </p:txBody>
      </p:sp>
      <p:pic>
        <p:nvPicPr>
          <p:cNvPr id="1026" name="Picture 2" descr="http://www.nature.com/ncomms/journal/v2/n2/images/ncomms1197-f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5500" y="1371600"/>
            <a:ext cx="3689399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800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sk-SK" dirty="0" smtClean="0"/>
              <a:t>Příklad z praxe</a:t>
            </a:r>
          </a:p>
        </p:txBody>
      </p:sp>
      <p:sp>
        <p:nvSpPr>
          <p:cNvPr id="6147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cs-CZ" dirty="0"/>
          </a:p>
          <a:p>
            <a:pPr marL="0" indent="0">
              <a:lnSpc>
                <a:spcPct val="90000"/>
              </a:lnSpc>
              <a:buNone/>
            </a:pPr>
            <a:endParaRPr lang="cs-CZ" dirty="0" smtClean="0"/>
          </a:p>
          <a:p>
            <a:pPr marL="0" indent="0" algn="ctr">
              <a:lnSpc>
                <a:spcPct val="90000"/>
              </a:lnSpc>
              <a:buNone/>
            </a:pPr>
            <a:r>
              <a:rPr lang="cs-CZ" sz="5400" dirty="0" smtClean="0"/>
              <a:t>Srovnejte pozici prezidenta v ČR a Německu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 marL="0" indent="0">
              <a:lnSpc>
                <a:spcPct val="90000"/>
              </a:lnSpc>
              <a:buNone/>
            </a:pPr>
            <a:endParaRPr lang="cs-CZ" dirty="0" smtClean="0"/>
          </a:p>
          <a:p>
            <a:pPr>
              <a:lnSpc>
                <a:spcPct val="90000"/>
              </a:lnSpc>
            </a:pPr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400" dirty="0" smtClean="0"/>
              <a:t>Mnoho proměnných, málo případů</a:t>
            </a:r>
            <a:endParaRPr lang="en-US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Jak to řešit? (Lijphart)</a:t>
            </a:r>
          </a:p>
          <a:p>
            <a:endParaRPr lang="sk-SK" dirty="0"/>
          </a:p>
          <a:p>
            <a:r>
              <a:rPr lang="sk-SK" dirty="0" smtClean="0"/>
              <a:t>Zvýšení počtu případů</a:t>
            </a:r>
          </a:p>
          <a:p>
            <a:endParaRPr lang="sk-SK" dirty="0"/>
          </a:p>
          <a:p>
            <a:r>
              <a:rPr lang="sk-SK" dirty="0" smtClean="0"/>
              <a:t>Sloučení více proměnných do jedné</a:t>
            </a:r>
          </a:p>
          <a:p>
            <a:endParaRPr lang="sk-SK" dirty="0"/>
          </a:p>
          <a:p>
            <a:r>
              <a:rPr lang="sk-SK" dirty="0" smtClean="0"/>
              <a:t>Soustředění se pouze na klíčové proměnné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301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400" dirty="0" smtClean="0"/>
              <a:t>Cestovatelský problém</a:t>
            </a:r>
            <a:endParaRPr lang="en-US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39963"/>
            <a:ext cx="8153400" cy="4389437"/>
          </a:xfrm>
        </p:spPr>
        <p:txBody>
          <a:bodyPr/>
          <a:lstStyle/>
          <a:p>
            <a:r>
              <a:rPr lang="sk-SK" dirty="0" smtClean="0"/>
              <a:t>Odlišné </a:t>
            </a:r>
            <a:r>
              <a:rPr lang="sk-SK" b="1" dirty="0" smtClean="0"/>
              <a:t>chápání</a:t>
            </a:r>
            <a:r>
              <a:rPr lang="sk-SK" dirty="0" smtClean="0"/>
              <a:t> konceptů v čase a prostoru</a:t>
            </a:r>
          </a:p>
          <a:p>
            <a:endParaRPr lang="sk-SK" dirty="0"/>
          </a:p>
          <a:p>
            <a:r>
              <a:rPr lang="sk-SK" dirty="0" smtClean="0"/>
              <a:t>Odlišná </a:t>
            </a:r>
            <a:r>
              <a:rPr lang="sk-SK" b="1" dirty="0" smtClean="0"/>
              <a:t>operacionalizace</a:t>
            </a:r>
            <a:r>
              <a:rPr lang="sk-SK" dirty="0" smtClean="0"/>
              <a:t> totožně chápaných konceptů</a:t>
            </a:r>
          </a:p>
          <a:p>
            <a:endParaRPr lang="sk-SK" dirty="0"/>
          </a:p>
          <a:p>
            <a:r>
              <a:rPr lang="sk-SK" dirty="0" smtClean="0"/>
              <a:t>Volba podle stranické identifikace:</a:t>
            </a:r>
          </a:p>
          <a:p>
            <a:pPr lvl="1"/>
            <a:r>
              <a:rPr lang="sk-SK" b="1" dirty="0" smtClean="0"/>
              <a:t>USA</a:t>
            </a:r>
            <a:r>
              <a:rPr lang="sk-SK" dirty="0" smtClean="0"/>
              <a:t> – měřené názory voličů registrovaných k primárkám</a:t>
            </a:r>
          </a:p>
          <a:p>
            <a:pPr lvl="1"/>
            <a:r>
              <a:rPr lang="sk-SK" b="1" dirty="0" smtClean="0"/>
              <a:t>Evropa</a:t>
            </a:r>
            <a:r>
              <a:rPr lang="sk-SK" dirty="0" smtClean="0"/>
              <a:t> – data tohoto typu často nedostupná, nutná (nedokonalá) alternativa</a:t>
            </a:r>
            <a:endParaRPr lang="en-US" dirty="0"/>
          </a:p>
        </p:txBody>
      </p:sp>
      <p:pic>
        <p:nvPicPr>
          <p:cNvPr id="2050" name="Picture 2" descr="http://betanews.com/wp-content/uploads/2012/03/map-hiker-lost-e13322880242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4103" y="76200"/>
            <a:ext cx="2641194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389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eskatelevize.cz/ct24/sites/default/files/styles/scale_1180/public/images/1112566-512786.jpg?itok=meVspw7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940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221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Galtonův problém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 smtClean="0"/>
              <a:t>Přítomnost </a:t>
            </a:r>
            <a:r>
              <a:rPr lang="sk-SK" sz="2400" b="1" dirty="0" smtClean="0"/>
              <a:t>externích</a:t>
            </a:r>
            <a:r>
              <a:rPr lang="sk-SK" sz="2400" dirty="0" smtClean="0"/>
              <a:t> faktorů majících vliv na zkoumané případy</a:t>
            </a:r>
          </a:p>
          <a:p>
            <a:endParaRPr lang="sk-SK" sz="2400" dirty="0"/>
          </a:p>
          <a:p>
            <a:r>
              <a:rPr lang="sk-SK" sz="2400" dirty="0" smtClean="0"/>
              <a:t>Pokud jsou příčiny vztahu externí (mezinárodní, globální), komparace nemusí poskytovat adekvátní zjištění </a:t>
            </a:r>
            <a:r>
              <a:rPr lang="sk-SK" sz="2400" dirty="0" smtClean="0">
                <a:sym typeface="Wingdings" panose="05000000000000000000" pitchFamily="2" charset="2"/>
              </a:rPr>
              <a:t> případy nejsou navzájem nezávislé</a:t>
            </a:r>
          </a:p>
          <a:p>
            <a:endParaRPr lang="sk-SK" sz="2400" dirty="0">
              <a:sym typeface="Wingdings" panose="05000000000000000000" pitchFamily="2" charset="2"/>
            </a:endParaRPr>
          </a:p>
          <a:p>
            <a:r>
              <a:rPr lang="sk-SK" sz="2400" dirty="0" smtClean="0">
                <a:sym typeface="Wingdings" panose="05000000000000000000" pitchFamily="2" charset="2"/>
              </a:rPr>
              <a:t>Výběr volebního systému v bývalých koloniích – vliv jejich bývalé mocnosti</a:t>
            </a:r>
          </a:p>
          <a:p>
            <a:endParaRPr lang="sk-SK" sz="2400" dirty="0">
              <a:sym typeface="Wingdings" panose="05000000000000000000" pitchFamily="2" charset="2"/>
            </a:endParaRPr>
          </a:p>
          <a:p>
            <a:r>
              <a:rPr lang="sk-SK" sz="2400" dirty="0" smtClean="0">
                <a:sym typeface="Wingdings" panose="05000000000000000000" pitchFamily="2" charset="2"/>
              </a:rPr>
              <a:t>Legislativa států EU</a:t>
            </a:r>
            <a:endParaRPr lang="en-US" sz="2400" dirty="0"/>
          </a:p>
        </p:txBody>
      </p:sp>
      <p:pic>
        <p:nvPicPr>
          <p:cNvPr id="3074" name="Picture 2" descr="http://www.duthie.net.au/wp-content/uploads/2012/04/International-Travel-Agency-262545-262545-1s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-2136"/>
            <a:ext cx="2000372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208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sk-SK" dirty="0" smtClean="0"/>
              <a:t>Příklad z praxe</a:t>
            </a:r>
          </a:p>
        </p:txBody>
      </p:sp>
      <p:sp>
        <p:nvSpPr>
          <p:cNvPr id="6147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b="1" dirty="0" smtClean="0"/>
              <a:t>Prezident ČR: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Je volen přímo občany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Funkční období – 5 let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Vrchní velitel ozbrojených sil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Uděluje amnestie, …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b="1" dirty="0" smtClean="0"/>
              <a:t>Prezident Německa: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Volen na 5 let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Volen nepřímo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Kompetence: …</a:t>
            </a:r>
            <a:endParaRPr lang="cs-CZ" dirty="0"/>
          </a:p>
          <a:p>
            <a:pPr marL="0" indent="0">
              <a:lnSpc>
                <a:spcPct val="90000"/>
              </a:lnSpc>
              <a:buNone/>
            </a:pPr>
            <a:endParaRPr lang="cs-CZ" dirty="0" smtClean="0"/>
          </a:p>
          <a:p>
            <a:pPr>
              <a:lnSpc>
                <a:spcPct val="90000"/>
              </a:lnSpc>
            </a:pPr>
            <a:endParaRPr lang="cs-CZ" dirty="0"/>
          </a:p>
          <a:p>
            <a:pPr marL="0" indent="0">
              <a:lnSpc>
                <a:spcPct val="90000"/>
              </a:lnSpc>
              <a:buNone/>
            </a:pPr>
            <a:endParaRPr lang="cs-CZ" dirty="0" smtClean="0"/>
          </a:p>
          <a:p>
            <a:pPr>
              <a:lnSpc>
                <a:spcPct val="90000"/>
              </a:lnSpc>
            </a:pP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335913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sk-SK" dirty="0" smtClean="0"/>
              <a:t>Základní bod</a:t>
            </a:r>
          </a:p>
        </p:txBody>
      </p:sp>
      <p:sp>
        <p:nvSpPr>
          <p:cNvPr id="6147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cs-CZ" dirty="0" smtClean="0"/>
          </a:p>
          <a:p>
            <a:pPr algn="ctr">
              <a:lnSpc>
                <a:spcPct val="90000"/>
              </a:lnSpc>
            </a:pPr>
            <a:endParaRPr lang="cs-CZ" sz="3200" dirty="0" smtClean="0"/>
          </a:p>
          <a:p>
            <a:pPr algn="ctr">
              <a:lnSpc>
                <a:spcPct val="90000"/>
              </a:lnSpc>
            </a:pPr>
            <a:endParaRPr lang="cs-CZ" sz="32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cs-CZ" sz="3200" dirty="0" smtClean="0"/>
              <a:t>Jednoduché srovnání </a:t>
            </a:r>
            <a:r>
              <a:rPr lang="cs-CZ" sz="3200" b="1" dirty="0" smtClean="0"/>
              <a:t>≠</a:t>
            </a:r>
            <a:r>
              <a:rPr lang="cs-CZ" sz="3200" dirty="0" smtClean="0"/>
              <a:t> komparativní metoda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 marL="0" indent="0">
              <a:lnSpc>
                <a:spcPct val="90000"/>
              </a:lnSpc>
              <a:buNone/>
            </a:pPr>
            <a:endParaRPr lang="cs-CZ" dirty="0" smtClean="0"/>
          </a:p>
          <a:p>
            <a:pPr>
              <a:lnSpc>
                <a:spcPct val="90000"/>
              </a:lnSpc>
            </a:pP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48322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Komparace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Komparace jako přirozená cesta dávání věcí do kontextu a jejich interpretace</a:t>
            </a:r>
          </a:p>
          <a:p>
            <a:endParaRPr lang="sk-SK" dirty="0"/>
          </a:p>
          <a:p>
            <a:r>
              <a:rPr lang="sk-SK" dirty="0" smtClean="0"/>
              <a:t>Lepší pochopení charakteristik konkrétního případu přes komparaci s jiným případem</a:t>
            </a:r>
          </a:p>
          <a:p>
            <a:endParaRPr lang="sk-SK" dirty="0"/>
          </a:p>
          <a:p>
            <a:r>
              <a:rPr lang="cs-CZ" dirty="0" smtClean="0"/>
              <a:t>Úrokové sazby na spořícím účtu banky XY</a:t>
            </a:r>
          </a:p>
          <a:p>
            <a:endParaRPr lang="sk-SK" dirty="0" smtClean="0"/>
          </a:p>
          <a:p>
            <a:r>
              <a:rPr lang="sk-SK" dirty="0" smtClean="0"/>
              <a:t>Postavení prezidenta v poloprezidentské a parlamentní demokracii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65059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2514600"/>
          </a:xfrm>
        </p:spPr>
        <p:txBody>
          <a:bodyPr/>
          <a:lstStyle/>
          <a:p>
            <a:pPr marL="0" indent="0" algn="ctr">
              <a:buNone/>
            </a:pPr>
            <a:r>
              <a:rPr lang="sk-SK" sz="4000" i="1" dirty="0" smtClean="0"/>
              <a:t>„What should they know of England </a:t>
            </a:r>
          </a:p>
          <a:p>
            <a:pPr marL="0" indent="0" algn="ctr">
              <a:buNone/>
            </a:pPr>
            <a:r>
              <a:rPr lang="sk-SK" sz="4000" i="1" dirty="0" smtClean="0"/>
              <a:t>who only England know?“</a:t>
            </a:r>
          </a:p>
          <a:p>
            <a:pPr marL="0" indent="0" algn="ctr">
              <a:buNone/>
            </a:pPr>
            <a:endParaRPr lang="sk-SK" sz="2800" i="1" dirty="0"/>
          </a:p>
          <a:p>
            <a:pPr marL="0" indent="0" algn="r">
              <a:buNone/>
            </a:pPr>
            <a:r>
              <a:rPr lang="sk-SK" sz="2800" dirty="0" smtClean="0"/>
              <a:t>Rudyard Kipling</a:t>
            </a:r>
            <a:endParaRPr lang="en-US" sz="2800" dirty="0"/>
          </a:p>
        </p:txBody>
      </p:sp>
      <p:pic>
        <p:nvPicPr>
          <p:cNvPr id="2050" name="Picture 2" descr="http://thumbs1.ebaystatic.com/d/l225/m/mMDrxsEczsNZB3bZWHHlWW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479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humbs1.ebaystatic.com/d/l225/m/mMDrxsEczsNZB3bZWHHlWW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79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thumbs1.ebaystatic.com/d/l225/m/mMDrxsEczsNZB3bZWHHlWW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3184" y="30479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261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3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3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1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3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3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3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3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4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5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6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7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8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9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0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3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4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5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6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7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8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9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0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3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4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5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6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7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8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9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0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3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4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5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6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7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8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9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0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3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4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5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6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9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1497</TotalTime>
  <Words>1799</Words>
  <Application>Microsoft Office PowerPoint</Application>
  <PresentationFormat>Prezentácia na obrazovke (4:3)</PresentationFormat>
  <Paragraphs>393</Paragraphs>
  <Slides>53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28</vt:i4>
      </vt:variant>
      <vt:variant>
        <vt:lpstr>Nadpisy snímok</vt:lpstr>
      </vt:variant>
      <vt:variant>
        <vt:i4>53</vt:i4>
      </vt:variant>
    </vt:vector>
  </HeadingPairs>
  <TitlesOfParts>
    <vt:vector size="81" baseType="lpstr">
      <vt:lpstr>Tok</vt:lpstr>
      <vt:lpstr>1_Tok</vt:lpstr>
      <vt:lpstr>2_Tok</vt:lpstr>
      <vt:lpstr>3_Tok</vt:lpstr>
      <vt:lpstr>4_Tok</vt:lpstr>
      <vt:lpstr>5_Tok</vt:lpstr>
      <vt:lpstr>6_Tok</vt:lpstr>
      <vt:lpstr>9_Tok</vt:lpstr>
      <vt:lpstr>11_Tok</vt:lpstr>
      <vt:lpstr>13_Tok</vt:lpstr>
      <vt:lpstr>14_Tok</vt:lpstr>
      <vt:lpstr>16_Tok</vt:lpstr>
      <vt:lpstr>17_Tok</vt:lpstr>
      <vt:lpstr>18_Tok</vt:lpstr>
      <vt:lpstr>23_Tok</vt:lpstr>
      <vt:lpstr>24_Tok</vt:lpstr>
      <vt:lpstr>25_Tok</vt:lpstr>
      <vt:lpstr>20_Tok</vt:lpstr>
      <vt:lpstr>28_Tok</vt:lpstr>
      <vt:lpstr>15_Tok</vt:lpstr>
      <vt:lpstr>29_Tok</vt:lpstr>
      <vt:lpstr>27_Tok</vt:lpstr>
      <vt:lpstr>31_Tok</vt:lpstr>
      <vt:lpstr>32_Tok</vt:lpstr>
      <vt:lpstr>19_Tok</vt:lpstr>
      <vt:lpstr>33_Tok</vt:lpstr>
      <vt:lpstr>35_Tok</vt:lpstr>
      <vt:lpstr>36_Tok</vt:lpstr>
      <vt:lpstr>Komparativní metoda</vt:lpstr>
      <vt:lpstr>Snímka 2</vt:lpstr>
      <vt:lpstr>Snímka 3</vt:lpstr>
      <vt:lpstr>Snímka 4</vt:lpstr>
      <vt:lpstr>Příklad z praxe</vt:lpstr>
      <vt:lpstr>Příklad z praxe</vt:lpstr>
      <vt:lpstr>Základní bod</vt:lpstr>
      <vt:lpstr>Komparace</vt:lpstr>
      <vt:lpstr>Snímka 9</vt:lpstr>
      <vt:lpstr>Komparativní metoda</vt:lpstr>
      <vt:lpstr>Proměnné - druhy</vt:lpstr>
      <vt:lpstr>KM vs. jiné postupy</vt:lpstr>
      <vt:lpstr>Experiment</vt:lpstr>
      <vt:lpstr>Statistické metody</vt:lpstr>
      <vt:lpstr>KM vs. jiné postupy</vt:lpstr>
      <vt:lpstr>Vývoj v politologii</vt:lpstr>
      <vt:lpstr>Muži neumí vládnout</vt:lpstr>
      <vt:lpstr>Muži neumí vládnout</vt:lpstr>
      <vt:lpstr>Vývoj v politologii</vt:lpstr>
      <vt:lpstr>Interpretace komparativní politologie</vt:lpstr>
      <vt:lpstr>Použití KM</vt:lpstr>
      <vt:lpstr>Výběr případů - cíle</vt:lpstr>
      <vt:lpstr>John Stuart Mill</vt:lpstr>
      <vt:lpstr>Snímka 24</vt:lpstr>
      <vt:lpstr>Snímka 25</vt:lpstr>
      <vt:lpstr>Výběr případů - pravidla</vt:lpstr>
      <vt:lpstr>Výběr případů – závislá proměnná</vt:lpstr>
      <vt:lpstr>Výběr případů – závislá proměnná</vt:lpstr>
      <vt:lpstr>Výběr případů - pravidla</vt:lpstr>
      <vt:lpstr>Výběr případů – most similar CS</vt:lpstr>
      <vt:lpstr>Příklad – most similar CS</vt:lpstr>
      <vt:lpstr>Příklad – most similar CS</vt:lpstr>
      <vt:lpstr>Výběr případů – most different CS</vt:lpstr>
      <vt:lpstr>Příklad – most different CS</vt:lpstr>
      <vt:lpstr>Příklad – most different CS</vt:lpstr>
      <vt:lpstr>Most similar nebo most different?  (pokud kravata je nezávislá proměnná)</vt:lpstr>
      <vt:lpstr>Most similar nebo most different?  (pokud kravata je nezávislá proměnná)</vt:lpstr>
      <vt:lpstr>Příklad – výběr případů</vt:lpstr>
      <vt:lpstr>Příklad – výběr případů</vt:lpstr>
      <vt:lpstr>Příklad – výběr případů</vt:lpstr>
      <vt:lpstr>Příklad – výběr případů</vt:lpstr>
      <vt:lpstr>Výběr případů - zásady</vt:lpstr>
      <vt:lpstr>Počet případů</vt:lpstr>
      <vt:lpstr>Výhody komparativní metody</vt:lpstr>
      <vt:lpstr>Informace v kontextu</vt:lpstr>
      <vt:lpstr>Klasifikace</vt:lpstr>
      <vt:lpstr>Formulace a test hypotéz</vt:lpstr>
      <vt:lpstr>Limity komparativní metody</vt:lpstr>
      <vt:lpstr>Mnoho proměnných, málo případů</vt:lpstr>
      <vt:lpstr>Mnoho proměnných, málo případů</vt:lpstr>
      <vt:lpstr>Cestovatelský problém</vt:lpstr>
      <vt:lpstr>Snímka 52</vt:lpstr>
      <vt:lpstr>Galtonův problém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institucionalismus</dc:title>
  <dc:creator>Peťo</dc:creator>
  <cp:lastModifiedBy>oem</cp:lastModifiedBy>
  <cp:revision>215</cp:revision>
  <dcterms:created xsi:type="dcterms:W3CDTF">2012-11-13T13:34:57Z</dcterms:created>
  <dcterms:modified xsi:type="dcterms:W3CDTF">2017-11-08T18:51:18Z</dcterms:modified>
</cp:coreProperties>
</file>