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46"/>
  </p:notesMasterIdLst>
  <p:sldIdLst>
    <p:sldId id="256" r:id="rId2"/>
    <p:sldId id="276" r:id="rId3"/>
    <p:sldId id="258" r:id="rId4"/>
    <p:sldId id="259" r:id="rId5"/>
    <p:sldId id="275" r:id="rId6"/>
    <p:sldId id="260" r:id="rId7"/>
    <p:sldId id="261" r:id="rId8"/>
    <p:sldId id="262" r:id="rId9"/>
    <p:sldId id="278" r:id="rId10"/>
    <p:sldId id="264" r:id="rId11"/>
    <p:sldId id="277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9" r:id="rId21"/>
    <p:sldId id="274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6" r:id="rId38"/>
    <p:sldId id="297" r:id="rId39"/>
    <p:sldId id="298" r:id="rId40"/>
    <p:sldId id="299" r:id="rId41"/>
    <p:sldId id="300" r:id="rId42"/>
    <p:sldId id="295" r:id="rId43"/>
    <p:sldId id="301" r:id="rId44"/>
    <p:sldId id="302" r:id="rId45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7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97524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57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5678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5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3963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4494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5371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1165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2908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EB10EA0-2EC0-4B02-BDBD-4BF131F27CE3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22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100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4279FC5-009B-40A8-810B-07FE68CE9787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24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67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37839B1-7E29-4BD0-9028-18025A06710B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25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2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2827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1B432AD-342A-42D0-9EE3-266EA57B98BC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26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39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9DE53F0-CE12-4D92-A0DC-9AE609DB9A5E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27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042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7C4592C-34F0-434C-93EB-06B52CD29FBD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28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33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7815A475-AAE8-45B5-8EB2-826959878499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29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4430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DA02F87-DA35-49E0-B0B6-30C8820FBD4A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30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590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5B92BC0D-052E-46B5-9268-2B2661E75CB6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31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9617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1263C8EB-5030-4EB7-8C68-EA124B6BDC04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32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601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EE6F7D9-879E-44FF-8FD0-A788F333F679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33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5212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E5144510-012C-43F8-9072-CA2A9EB246AA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34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856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9A352ED-502A-444D-9A28-6F9AAF3C2625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35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43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63329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CC68FE9-3541-492D-B8C9-96E3857DF5E2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36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7646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0DBCAF4-5AAF-4A4A-8ECD-F92C963C2D2F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37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338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75D42EC-9BF7-4D44-BDAE-CD475875874F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38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989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432EA28-29C2-4F9E-9836-7A6170CD983D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39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667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75B44B5-FE70-4CB8-9264-4088F88D32E6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40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9820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0DF31D2F-A94B-4534-BD6C-4CDB2F12E530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41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0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165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989F1819-00DE-42A3-888A-235FE7C82CA0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42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797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sldNum" sz="quarter"/>
          </p:nvPr>
        </p:nvSpPr>
        <p:spPr>
          <a:xfrm>
            <a:off x="4278313" y="10156825"/>
            <a:ext cx="3279775" cy="533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3B3E9FF-9654-4CBA-A723-A69CC4343C13}" type="slidenum">
              <a:rPr lang="en-GB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43</a:t>
            </a:fld>
            <a:endParaRPr lang="en-GB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13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3126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5166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6505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9358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1453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776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512"/>
            <a:ext cx="8458200" cy="9497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4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2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hreatmap.fortiguard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0" y="792675"/>
            <a:ext cx="9144000" cy="3331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r">
              <a:buNone/>
            </a:pPr>
            <a:r>
              <a:rPr lang="en" sz="6000"/>
              <a:t>Technologie a nástroje kybernetického boje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Clr>
                <a:schemeClr val="dk1"/>
              </a:buClr>
              <a:buSzPct val="36666"/>
              <a:buFont typeface="Arial"/>
              <a:buNone/>
            </a:pPr>
            <a:r>
              <a:rPr lang="en" dirty="0" smtClean="0">
                <a:solidFill>
                  <a:srgbClr val="CCCCCC"/>
                </a:solidFill>
              </a:rPr>
              <a:t>BSS152</a:t>
            </a:r>
            <a:r>
              <a:rPr lang="en" dirty="0">
                <a:solidFill>
                  <a:srgbClr val="CCCCCC"/>
                </a:solidFill>
              </a:rPr>
              <a:t>, </a:t>
            </a:r>
            <a:r>
              <a:rPr lang="en" dirty="0" smtClean="0">
                <a:solidFill>
                  <a:srgbClr val="CCCCCC"/>
                </a:solidFill>
              </a:rPr>
              <a:t>5.10. 2017</a:t>
            </a:r>
            <a:endParaRPr lang="en" dirty="0">
              <a:solidFill>
                <a:srgbClr val="CCCCCC"/>
              </a:solidFill>
            </a:endParaRPr>
          </a:p>
          <a:p>
            <a:pPr algn="r"/>
            <a:r>
              <a:rPr lang="en" dirty="0">
                <a:solidFill>
                  <a:srgbClr val="CCCCCC"/>
                </a:solidFill>
              </a:rPr>
              <a:t>Jakub </a:t>
            </a:r>
            <a:r>
              <a:rPr lang="en" dirty="0" smtClean="0">
                <a:solidFill>
                  <a:srgbClr val="CCCCCC"/>
                </a:solidFill>
              </a:rPr>
              <a:t>Drmola</a:t>
            </a:r>
            <a:endParaRPr lang="en" dirty="0"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Východiska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většina škod neúmyslná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bugy, nehody, přírodní katastrofy, ...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případně útoky zevnitř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např. nespokojení zaměstnanci</a:t>
            </a:r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útoky v zásadě spočívají v nalezení a využití nějaké existující slabiny 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lidské, strukturální, implementační, technické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neexistuje dokonalý systém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Častá tvrzení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smtClean="0"/>
              <a:t>„biliony útoků“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smtClean="0"/>
              <a:t>„</a:t>
            </a:r>
            <a:r>
              <a:rPr lang="en-US" dirty="0" err="1" smtClean="0"/>
              <a:t>jsme</a:t>
            </a:r>
            <a:r>
              <a:rPr lang="en-US" dirty="0" smtClean="0"/>
              <a:t> </a:t>
            </a:r>
            <a:r>
              <a:rPr lang="cs-CZ" dirty="0" smtClean="0"/>
              <a:t>čím dál zranitelnější“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err="1" smtClean="0"/>
              <a:t>airgap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016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Síťové </a:t>
            </a:r>
            <a:r>
              <a:rPr lang="en" dirty="0" smtClean="0"/>
              <a:t>útoky</a:t>
            </a:r>
            <a:endParaRPr lang="en" dirty="0"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DDoS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" dirty="0" smtClean="0"/>
              <a:t>botnet</a:t>
            </a:r>
            <a:endParaRPr lang="en" dirty="0"/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" dirty="0"/>
              <a:t>LOIC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en" dirty="0" smtClean="0"/>
              <a:t>IRC</a:t>
            </a:r>
          </a:p>
          <a:p>
            <a:pPr marL="857250" lvl="1" indent="-419100">
              <a:buSzPct val="166666"/>
              <a:buFont typeface="Arial"/>
              <a:buChar char="•"/>
            </a:pPr>
            <a:r>
              <a:rPr lang="cs-CZ" dirty="0" smtClean="0">
                <a:hlinkClick r:id="rId3"/>
              </a:rPr>
              <a:t>https://threatmap.fortiguard.com/</a:t>
            </a:r>
            <a:endParaRPr lang="en-US" dirty="0" smtClean="0"/>
          </a:p>
          <a:p>
            <a:pPr marL="457200" indent="-419100">
              <a:buSzPct val="166666"/>
              <a:buFont typeface="Arial"/>
              <a:buChar char="•"/>
            </a:pPr>
            <a:endParaRPr lang="cs-CZ" dirty="0" smtClean="0"/>
          </a:p>
          <a:p>
            <a:pPr marL="457200" indent="-419100">
              <a:buSzPct val="166666"/>
              <a:buFont typeface="Arial"/>
              <a:buChar char="•"/>
            </a:pPr>
            <a:r>
              <a:rPr lang="cs-CZ" dirty="0" err="1" smtClean="0"/>
              <a:t>spoofing</a:t>
            </a: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 smtClean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Man </a:t>
            </a:r>
            <a:r>
              <a:rPr lang="en" dirty="0"/>
              <a:t>in the Middle</a:t>
            </a:r>
          </a:p>
          <a:p>
            <a:pPr marL="38100" lvl="0" indent="0" rtl="0">
              <a:buClr>
                <a:schemeClr val="dk2"/>
              </a:buClr>
              <a:buSzPct val="166666"/>
            </a:pPr>
            <a:endParaRPr lang="cs-CZ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0" y="228600"/>
            <a:ext cx="9144000" cy="47609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304800" y="0"/>
            <a:ext cx="8613625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0" y="152400"/>
            <a:ext cx="9144000" cy="5067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Koncové útoky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 smtClean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defacement</a:t>
            </a: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drive </a:t>
            </a:r>
            <a:r>
              <a:rPr lang="en" dirty="0" smtClean="0"/>
              <a:t>by</a:t>
            </a:r>
            <a:r>
              <a:rPr lang="cs-CZ" dirty="0" smtClean="0"/>
              <a:t>, </a:t>
            </a:r>
            <a:r>
              <a:rPr lang="cs-CZ" dirty="0" err="1" smtClean="0"/>
              <a:t>watering</a:t>
            </a:r>
            <a:r>
              <a:rPr lang="cs-CZ" dirty="0" smtClean="0"/>
              <a:t> hole</a:t>
            </a:r>
            <a:endParaRPr lang="en" dirty="0"/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ransomware/spyware</a:t>
            </a:r>
            <a:endParaRPr lang="en" dirty="0"/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zero-day exploits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0" y="152400"/>
            <a:ext cx="9144001" cy="58797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Sociální inženýrství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využívání </a:t>
            </a:r>
            <a:r>
              <a:rPr lang="en" dirty="0"/>
              <a:t>lidské </a:t>
            </a:r>
            <a:r>
              <a:rPr lang="en" dirty="0" smtClean="0"/>
              <a:t>hlouposti</a:t>
            </a:r>
            <a:r>
              <a:rPr lang="cs-CZ" dirty="0" smtClean="0"/>
              <a:t> a naivity</a:t>
            </a: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phishing, spearphishing, whalephising</a:t>
            </a:r>
          </a:p>
          <a:p>
            <a:endParaRPr lang="en" dirty="0"/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slabost a opakování hesel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přenosná média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0"/>
            <a:ext cx="9143999" cy="34557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" name="TextBox 2"/>
          <p:cNvSpPr txBox="1"/>
          <p:nvPr/>
        </p:nvSpPr>
        <p:spPr>
          <a:xfrm>
            <a:off x="158262" y="3710354"/>
            <a:ext cx="8493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/>
              <a:t>u</a:t>
            </a:r>
            <a:r>
              <a:rPr lang="cs-CZ" sz="3000" dirty="0" smtClean="0"/>
              <a:t>ž</a:t>
            </a:r>
            <a:r>
              <a:rPr lang="en-GB" sz="3000" dirty="0" err="1" smtClean="0"/>
              <a:t>ivatelsk</a:t>
            </a:r>
            <a:r>
              <a:rPr lang="cs-CZ" sz="3000" dirty="0" smtClean="0"/>
              <a:t>á</a:t>
            </a:r>
            <a:r>
              <a:rPr lang="en-GB" sz="3000" dirty="0" smtClean="0"/>
              <a:t> </a:t>
            </a:r>
            <a:r>
              <a:rPr lang="en-GB" sz="3000" dirty="0" err="1" smtClean="0"/>
              <a:t>podpora</a:t>
            </a:r>
            <a:r>
              <a:rPr lang="cs-CZ" sz="3000" dirty="0" smtClean="0"/>
              <a:t>, servis, snaha pomoci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000" dirty="0" smtClean="0"/>
              <a:t>na živo, po telefonu, mailem, IM</a:t>
            </a:r>
            <a:endParaRPr lang="en-GB" sz="3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images.dailytech.com/nimage/22623_large_cyber-security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889" cy="5923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34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dia-cache-ec0.pinimg.com/736x/53/77/81/537781fbf8c01938221e48a5aef5f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67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6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Vypočetní síla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kryptografie </a:t>
            </a:r>
            <a:r>
              <a:rPr lang="en" dirty="0"/>
              <a:t>vs. mooreův zákon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quantum computing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ChangeArrowheads="1"/>
          </p:cNvSpPr>
          <p:nvPr/>
        </p:nvSpPr>
        <p:spPr bwMode="auto">
          <a:xfrm>
            <a:off x="457200" y="4176713"/>
            <a:ext cx="789305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  <a:buClr>
                <a:srgbClr val="EEEEEE"/>
              </a:buClr>
              <a:buSzPct val="45000"/>
            </a:pPr>
            <a:r>
              <a:rPr lang="cs-CZ" altLang="cs-CZ" sz="4000" b="1" dirty="0" smtClean="0">
                <a:solidFill>
                  <a:srgbClr val="EEEEEE"/>
                </a:solidFill>
              </a:rPr>
              <a:t>Kryptologie a bezpečnost</a:t>
            </a:r>
            <a:endParaRPr lang="en-GB" altLang="cs-CZ" sz="4000" b="1" dirty="0">
              <a:solidFill>
                <a:srgbClr val="EEEE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765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www.usenix.org/legacy/publications/library/proceedings/cardis02/full_papers/loureiro/loureiro_html/CARDIS2002-final-2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40813" cy="666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4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bez matematiky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a s obrázky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endParaRPr lang="cs-CZ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kryptologie, kryptografie, kryptoanalýza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endParaRPr lang="cs-CZ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úvod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1436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GB" altLang="cs-CZ" sz="48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Histor</a:t>
            </a:r>
            <a:r>
              <a:rPr lang="cs-CZ" altLang="cs-CZ" sz="48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ie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rgbClr val="191919"/>
                </a:solidFill>
                <a:cs typeface="Arial" panose="020B0604020202020204" pitchFamily="34" charset="0"/>
              </a:rPr>
              <a:t>od antiky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rgbClr val="191919"/>
                </a:solidFill>
                <a:cs typeface="Arial" panose="020B0604020202020204" pitchFamily="34" charset="0"/>
              </a:rPr>
              <a:t>pozvolný vývoj až do novověku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rgbClr val="191919"/>
                </a:solidFill>
                <a:cs typeface="Arial" panose="020B0604020202020204" pitchFamily="34" charset="0"/>
              </a:rPr>
              <a:t>revoluce ve 20. století (války)</a:t>
            </a: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rgbClr val="191919"/>
                </a:solidFill>
                <a:cs typeface="Arial" panose="020B0604020202020204" pitchFamily="34" charset="0"/>
              </a:rPr>
              <a:t>současnost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450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0"/>
            <a:ext cx="5284787" cy="692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5932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ChangeArrowheads="1"/>
          </p:cNvSpPr>
          <p:nvPr/>
        </p:nvSpPr>
        <p:spPr bwMode="auto">
          <a:xfrm>
            <a:off x="457199" y="257053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Prolamování kódů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198" y="1956226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endParaRPr lang="en-GB" altLang="cs-CZ" dirty="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rgbClr val="191919"/>
                </a:solidFill>
                <a:cs typeface="Arial" panose="020B0604020202020204" pitchFamily="34" charset="0"/>
              </a:rPr>
              <a:t>frekvenční analýza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rgbClr val="191919"/>
                </a:solidFill>
                <a:cs typeface="Arial" panose="020B0604020202020204" pitchFamily="34" charset="0"/>
              </a:rPr>
              <a:t>repetice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rgbClr val="191919"/>
                </a:solidFill>
                <a:cs typeface="Arial" panose="020B0604020202020204" pitchFamily="34" charset="0"/>
              </a:rPr>
              <a:t>chyby operátorů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rgbClr val="191919"/>
                </a:solidFill>
                <a:cs typeface="Arial" panose="020B0604020202020204" pitchFamily="34" charset="0"/>
              </a:rPr>
              <a:t>kódové knihy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200" dirty="0" smtClean="0">
                <a:solidFill>
                  <a:srgbClr val="191919"/>
                </a:solidFill>
                <a:cs typeface="Arial" panose="020B0604020202020204" pitchFamily="34" charset="0"/>
              </a:rPr>
              <a:t>hrubá síla</a:t>
            </a:r>
            <a:endParaRPr lang="en-GB" altLang="cs-CZ" sz="32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6266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3"/>
            <a:ext cx="9144000" cy="614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9448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457199" y="23360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Některé pojmy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8636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 err="1" smtClean="0">
                <a:solidFill>
                  <a:srgbClr val="191919"/>
                </a:solidFill>
                <a:cs typeface="Arial" panose="020B0604020202020204" pitchFamily="34" charset="0"/>
              </a:rPr>
              <a:t>Steganogra</a:t>
            </a:r>
            <a:r>
              <a:rPr lang="cs-CZ" altLang="cs-CZ" sz="3000" dirty="0" err="1" smtClean="0">
                <a:solidFill>
                  <a:srgbClr val="191919"/>
                </a:solidFill>
                <a:cs typeface="Arial" panose="020B0604020202020204" pitchFamily="34" charset="0"/>
              </a:rPr>
              <a:t>fie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 smtClean="0">
                <a:solidFill>
                  <a:srgbClr val="191919"/>
                </a:solidFill>
                <a:cs typeface="Arial" panose="020B0604020202020204" pitchFamily="34" charset="0"/>
              </a:rPr>
              <a:t>kdysi a dnes</a:t>
            </a:r>
            <a:endParaRPr lang="en-GB" altLang="cs-CZ" sz="26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 smtClean="0">
                <a:solidFill>
                  <a:srgbClr val="191919"/>
                </a:solidFill>
                <a:cs typeface="Arial" panose="020B0604020202020204" pitchFamily="34" charset="0"/>
              </a:rPr>
              <a:t>text, obrázky, hudba</a:t>
            </a:r>
            <a:r>
              <a:rPr lang="en-GB" altLang="cs-CZ" sz="2600" dirty="0" smtClean="0">
                <a:solidFill>
                  <a:srgbClr val="191919"/>
                </a:solidFill>
                <a:cs typeface="Arial" panose="020B0604020202020204" pitchFamily="34" charset="0"/>
              </a:rPr>
              <a:t>, </a:t>
            </a:r>
            <a:r>
              <a:rPr lang="en-GB" altLang="cs-CZ" sz="2600" dirty="0" err="1" smtClean="0">
                <a:solidFill>
                  <a:srgbClr val="191919"/>
                </a:solidFill>
                <a:cs typeface="Arial" panose="020B0604020202020204" pitchFamily="34" charset="0"/>
              </a:rPr>
              <a:t>neviditeln</a:t>
            </a:r>
            <a:r>
              <a:rPr lang="cs-CZ" altLang="cs-CZ" sz="2600" dirty="0" smtClean="0">
                <a:solidFill>
                  <a:srgbClr val="191919"/>
                </a:solidFill>
                <a:cs typeface="Arial" panose="020B0604020202020204" pitchFamily="34" charset="0"/>
              </a:rPr>
              <a:t>ý inkoust…</a:t>
            </a:r>
            <a:endParaRPr lang="en-GB" altLang="cs-CZ" sz="26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Hash</a:t>
            </a: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2600" dirty="0">
                <a:solidFill>
                  <a:srgbClr val="191919"/>
                </a:solidFill>
                <a:cs typeface="Arial" panose="020B0604020202020204" pitchFamily="34" charset="0"/>
              </a:rPr>
              <a:t>+ </a:t>
            </a:r>
            <a:r>
              <a:rPr lang="en-GB" altLang="cs-CZ" sz="2600" dirty="0" smtClean="0">
                <a:solidFill>
                  <a:srgbClr val="191919"/>
                </a:solidFill>
                <a:cs typeface="Arial" panose="020B0604020202020204" pitchFamily="34" charset="0"/>
              </a:rPr>
              <a:t>salt</a:t>
            </a:r>
            <a:endParaRPr lang="cs-CZ" altLang="cs-CZ" sz="2600" dirty="0" smtClean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241300" lvl="2" indent="-457200" eaLnBrk="1"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„</a:t>
            </a:r>
            <a:r>
              <a:rPr lang="cs-CZ" altLang="cs-CZ" sz="3000" dirty="0" err="1" smtClean="0">
                <a:solidFill>
                  <a:srgbClr val="191919"/>
                </a:solidFill>
                <a:cs typeface="Arial" panose="020B0604020202020204" pitchFamily="34" charset="0"/>
              </a:rPr>
              <a:t>Security</a:t>
            </a: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 </a:t>
            </a:r>
            <a:r>
              <a:rPr lang="cs-CZ" altLang="cs-CZ" sz="3000" dirty="0" err="1" smtClean="0">
                <a:solidFill>
                  <a:srgbClr val="191919"/>
                </a:solidFill>
                <a:cs typeface="Arial" panose="020B0604020202020204" pitchFamily="34" charset="0"/>
              </a:rPr>
              <a:t>through</a:t>
            </a: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 </a:t>
            </a:r>
            <a:r>
              <a:rPr lang="cs-CZ" altLang="cs-CZ" sz="3000" dirty="0" err="1" smtClean="0">
                <a:solidFill>
                  <a:srgbClr val="191919"/>
                </a:solidFill>
                <a:cs typeface="Arial" panose="020B0604020202020204" pitchFamily="34" charset="0"/>
              </a:rPr>
              <a:t>obscurity</a:t>
            </a: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“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104900" lvl="3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2600" dirty="0" smtClean="0">
                <a:solidFill>
                  <a:srgbClr val="191919"/>
                </a:solidFill>
                <a:cs typeface="Arial" panose="020B0604020202020204" pitchFamily="34" charset="0"/>
              </a:rPr>
              <a:t>dat, algoritmu, klíče</a:t>
            </a:r>
            <a:endParaRPr lang="en-GB" altLang="cs-CZ" sz="26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Symetrie a asymetrie šifer</a:t>
            </a:r>
          </a:p>
          <a:p>
            <a:pPr marL="1104900" lvl="3" indent="-457200" eaLnBrk="1"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„</a:t>
            </a:r>
            <a:r>
              <a:rPr lang="cs-CZ" altLang="cs-CZ" sz="3000" dirty="0" err="1" smtClean="0">
                <a:solidFill>
                  <a:srgbClr val="191919"/>
                </a:solidFill>
                <a:cs typeface="Arial" panose="020B0604020202020204" pitchFamily="34" charset="0"/>
              </a:rPr>
              <a:t>handshake</a:t>
            </a: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“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957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Vymezení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 rtl="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r>
              <a:rPr lang="en" b="1" u="sng" dirty="0" smtClean="0"/>
              <a:t>kybernetické</a:t>
            </a:r>
            <a:r>
              <a:rPr lang="en" dirty="0" smtClean="0"/>
              <a:t> </a:t>
            </a:r>
            <a:r>
              <a:rPr lang="en" dirty="0"/>
              <a:t>útoky</a:t>
            </a:r>
          </a:p>
          <a:p>
            <a:endParaRPr lang="en" dirty="0"/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tj. </a:t>
            </a:r>
            <a:r>
              <a:rPr lang="en" dirty="0" smtClean="0"/>
              <a:t>mimo </a:t>
            </a:r>
            <a:r>
              <a:rPr lang="en" dirty="0"/>
              <a:t>EWar, InfoWar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satelity, C3, </a:t>
            </a:r>
            <a:r>
              <a:rPr lang="en" dirty="0" smtClean="0"/>
              <a:t>drony, </a:t>
            </a:r>
            <a:r>
              <a:rPr lang="en" dirty="0"/>
              <a:t>atp.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6038"/>
            <a:ext cx="5183187" cy="681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482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885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542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3061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067801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107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80513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971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947863"/>
            <a:ext cx="8228013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všude a pořád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digitální podpis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bankovnictví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komunikace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166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Současné využití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0102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0" y="228600"/>
            <a:ext cx="9142413" cy="5838825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37035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0" y="904875"/>
            <a:ext cx="9142413" cy="2909888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76777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Group 1"/>
          <p:cNvGraphicFramePr>
            <a:graphicFrameLocks noGrp="1"/>
          </p:cNvGraphicFramePr>
          <p:nvPr/>
        </p:nvGraphicFramePr>
        <p:xfrm>
          <a:off x="0" y="0"/>
          <a:ext cx="9144000" cy="7264392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9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6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65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T="61601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PIN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Freq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1234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10.713%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1111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6.016%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0000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1.881%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1212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1.197%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#5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7777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0.745%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#6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1004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0.616%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#7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2000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0.613%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#8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4444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0.526%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2222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0.516%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6969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0.512%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9999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0.451%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3333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0.419%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5555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0.395%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#14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6666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0.391%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#15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1122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0.366%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#16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1313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0.304%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#17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8888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0.303%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#18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4321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0.293%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#19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2001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0.290%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32337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#20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1010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GB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icrosoft YaHei" charset="-122"/>
                          <a:cs typeface="Arial" charset="0"/>
                        </a:rPr>
                        <a:t>0.285%</a:t>
                      </a:r>
                    </a:p>
                  </a:txBody>
                  <a:tcPr marT="59837" marB="4572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367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513"/>
            <a:ext cx="8278813" cy="682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427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Archetypy útoků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akvizice </a:t>
            </a:r>
            <a:r>
              <a:rPr lang="en" dirty="0"/>
              <a:t>informací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a následná diseminace/exploitace</a:t>
            </a:r>
          </a:p>
          <a:p>
            <a:pPr marL="457200" lvl="0" indent="-419100">
              <a:buSzPct val="166666"/>
              <a:buFont typeface="Arial"/>
              <a:buChar char="•"/>
            </a:pPr>
            <a:r>
              <a:rPr lang="en" dirty="0"/>
              <a:t>šíření informací</a:t>
            </a:r>
          </a:p>
          <a:p>
            <a:pPr marL="914400" lvl="1" indent="-381000">
              <a:buSzPct val="80000"/>
              <a:buFont typeface="Courier New"/>
              <a:buChar char="o"/>
            </a:pPr>
            <a:r>
              <a:rPr lang="en" dirty="0"/>
              <a:t>propaganda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disrupce</a:t>
            </a:r>
            <a:endParaRPr lang="en" dirty="0"/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procesů a služeb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destrukce</a:t>
            </a:r>
          </a:p>
          <a:p>
            <a:pPr marL="914400" lvl="1" indent="-38100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dat/zařízení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ChangeArrowheads="1"/>
          </p:cNvSpPr>
          <p:nvPr/>
        </p:nvSpPr>
        <p:spPr bwMode="auto">
          <a:xfrm>
            <a:off x="327391" y="335940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Možná řešení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3238" y="1944688"/>
            <a:ext cx="82280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4318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342900" indent="-34290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514350" indent="-51435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password managers</a:t>
            </a:r>
          </a:p>
          <a:p>
            <a:pPr marL="514350" indent="-51435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514350" indent="-51435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password policies</a:t>
            </a:r>
          </a:p>
          <a:p>
            <a:pPr marL="730250" lvl="1" indent="-51435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komplexita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730250" lvl="1" indent="-51435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neopakování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653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503237" y="292222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Výpočetní síla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3238" y="1944688"/>
            <a:ext cx="82280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stále delší klíče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Moore's Law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kvantové procesory?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63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457200" y="274638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en-GB" altLang="cs-CZ" sz="4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CIA</a:t>
            </a:r>
            <a:r>
              <a:rPr lang="cs-CZ" altLang="cs-CZ" sz="4800" b="1" dirty="0">
                <a:solidFill>
                  <a:srgbClr val="FFFFFF"/>
                </a:solidFill>
                <a:cs typeface="Arial" panose="020B0604020202020204" pitchFamily="34" charset="0"/>
              </a:rPr>
              <a:t>(</a:t>
            </a:r>
            <a:r>
              <a:rPr lang="en-GB" altLang="cs-CZ" sz="4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N</a:t>
            </a:r>
            <a:r>
              <a:rPr lang="cs-CZ" altLang="cs-CZ" sz="4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)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3238" y="1944688"/>
            <a:ext cx="82280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confidentiality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integrity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authentication</a:t>
            </a: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en-GB" altLang="cs-CZ" sz="3000" dirty="0">
                <a:solidFill>
                  <a:srgbClr val="191919"/>
                </a:solidFill>
                <a:cs typeface="Arial" panose="020B0604020202020204" pitchFamily="34" charset="0"/>
              </a:rPr>
              <a:t>non-repudiation</a:t>
            </a:r>
          </a:p>
        </p:txBody>
      </p:sp>
    </p:spTree>
    <p:extLst>
      <p:ext uri="{BB962C8B-B14F-4D97-AF65-F5344CB8AC3E}">
        <p14:creationId xmlns:p14="http://schemas.microsoft.com/office/powerpoint/2010/main" val="10777149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ChangeArrowheads="1"/>
          </p:cNvSpPr>
          <p:nvPr/>
        </p:nvSpPr>
        <p:spPr bwMode="auto">
          <a:xfrm>
            <a:off x="503237" y="400906"/>
            <a:ext cx="82280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cs-CZ" altLang="cs-CZ" sz="48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Řízení přístupu</a:t>
            </a:r>
            <a:endParaRPr lang="en-GB" altLang="cs-CZ" sz="4800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03238" y="1944688"/>
            <a:ext cx="822801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marL="21590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958850" indent="-21590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285750" indent="-285750" eaLnBrk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altLang="cs-CZ" dirty="0">
              <a:solidFill>
                <a:srgbClr val="000000"/>
              </a:solidFill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identifikace, autorizace, autentizace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co jste, znáte, máte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457200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biometrika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  <a:p>
            <a:pPr marL="1200150" lvl="1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výhody, nevýhody</a:t>
            </a:r>
          </a:p>
          <a:p>
            <a:pPr marL="1200150" lvl="1" indent="-457200" eaLnBrk="1">
              <a:lnSpc>
                <a:spcPct val="100000"/>
              </a:lnSpc>
              <a:buClr>
                <a:srgbClr val="191919"/>
              </a:buClr>
              <a:buSzPct val="45000"/>
              <a:buFont typeface="Arial" panose="020B0604020202020204" pitchFamily="34" charset="0"/>
              <a:buChar char="•"/>
            </a:pPr>
            <a:r>
              <a:rPr lang="cs-CZ" altLang="cs-CZ" sz="3000" dirty="0" smtClean="0">
                <a:solidFill>
                  <a:srgbClr val="191919"/>
                </a:solidFill>
                <a:cs typeface="Arial" panose="020B0604020202020204" pitchFamily="34" charset="0"/>
              </a:rPr>
              <a:t>FAR, FRR</a:t>
            </a:r>
            <a:endParaRPr lang="en-GB" altLang="cs-CZ" sz="3000" dirty="0">
              <a:solidFill>
                <a:srgbClr val="1919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09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misbiometrics.wikidot.com/local--files/start/Biometrics_traits_classification%5b1%5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6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12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 </a:t>
            </a:r>
            <a:r>
              <a:rPr lang="en-GB" dirty="0" err="1" smtClean="0"/>
              <a:t>chr</a:t>
            </a:r>
            <a:r>
              <a:rPr lang="cs-CZ" dirty="0" err="1" smtClean="0"/>
              <a:t>áníme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smtClean="0"/>
              <a:t>CIA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err="1" smtClean="0"/>
              <a:t>Confidentiality</a:t>
            </a:r>
            <a:endParaRPr lang="cs-CZ" dirty="0" smtClean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smtClean="0"/>
              <a:t>Integrity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 err="1" smtClean="0"/>
              <a:t>Availability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9835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Technické minimum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95300" lvl="0" indent="-45720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495300" lvl="0" indent="-45720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endParaRPr lang="cs-CZ" dirty="0"/>
          </a:p>
          <a:p>
            <a:pPr marL="495300" lvl="0" indent="-45720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r>
              <a:rPr lang="en" dirty="0" smtClean="0"/>
              <a:t>aneb </a:t>
            </a:r>
            <a:r>
              <a:rPr lang="en" dirty="0"/>
              <a:t>jak funguje </a:t>
            </a:r>
            <a:r>
              <a:rPr lang="en" dirty="0" smtClean="0"/>
              <a:t>internet</a:t>
            </a:r>
            <a:endParaRPr lang="cs-CZ" dirty="0" smtClean="0"/>
          </a:p>
          <a:p>
            <a:pPr marL="495300" lvl="0" indent="-457200">
              <a:buClr>
                <a:schemeClr val="dk2"/>
              </a:buClr>
              <a:buSzPct val="166666"/>
              <a:buFont typeface="Arial" panose="020B0604020202020204" pitchFamily="34" charset="0"/>
              <a:buChar char="•"/>
            </a:pPr>
            <a:r>
              <a:rPr lang="cs-CZ" dirty="0" smtClean="0"/>
              <a:t>a některé další důležité technologie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76200" y="0"/>
            <a:ext cx="8960475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76200" y="0"/>
            <a:ext cx="8984926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21775" cy="599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91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448</Words>
  <Application>Microsoft Office PowerPoint</Application>
  <PresentationFormat>Předvádění na obrazovce (4:3)</PresentationFormat>
  <Paragraphs>226</Paragraphs>
  <Slides>44</Slides>
  <Notes>37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9" baseType="lpstr">
      <vt:lpstr>Microsoft YaHei</vt:lpstr>
      <vt:lpstr>Arial</vt:lpstr>
      <vt:lpstr>Courier New</vt:lpstr>
      <vt:lpstr>Times New Roman</vt:lpstr>
      <vt:lpstr>modern</vt:lpstr>
      <vt:lpstr>Technologie a nástroje kybernetického boje</vt:lpstr>
      <vt:lpstr>Prezentace aplikace PowerPoint</vt:lpstr>
      <vt:lpstr>Vymezení</vt:lpstr>
      <vt:lpstr>Archetypy útoků</vt:lpstr>
      <vt:lpstr>Co chráníme</vt:lpstr>
      <vt:lpstr>Technické minimum</vt:lpstr>
      <vt:lpstr>Prezentace aplikace PowerPoint</vt:lpstr>
      <vt:lpstr>Prezentace aplikace PowerPoint</vt:lpstr>
      <vt:lpstr>Prezentace aplikace PowerPoint</vt:lpstr>
      <vt:lpstr>Východiska</vt:lpstr>
      <vt:lpstr>Častá tvrzení</vt:lpstr>
      <vt:lpstr>Síťové útoky</vt:lpstr>
      <vt:lpstr>Prezentace aplikace PowerPoint</vt:lpstr>
      <vt:lpstr>Prezentace aplikace PowerPoint</vt:lpstr>
      <vt:lpstr>Prezentace aplikace PowerPoint</vt:lpstr>
      <vt:lpstr>Koncové útoky</vt:lpstr>
      <vt:lpstr>Prezentace aplikace PowerPoint</vt:lpstr>
      <vt:lpstr>Sociální inženýrství</vt:lpstr>
      <vt:lpstr>Prezentace aplikace PowerPoint</vt:lpstr>
      <vt:lpstr>Prezentace aplikace PowerPoint</vt:lpstr>
      <vt:lpstr>Vypočetní síla</vt:lpstr>
      <vt:lpstr>Prezentace aplikace PowerPoint</vt:lpstr>
      <vt:lpstr>Prezentace aplikace PowerPoint</vt:lpstr>
      <vt:lpstr>Základní úvod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Současné využití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Technologie a nástroje kybernetického boje</dc:title>
  <dc:creator>cloth</dc:creator>
  <cp:lastModifiedBy>171810</cp:lastModifiedBy>
  <cp:revision>11</cp:revision>
  <dcterms:modified xsi:type="dcterms:W3CDTF">2017-10-05T13:02:14Z</dcterms:modified>
</cp:coreProperties>
</file>