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7" r:id="rId11"/>
    <p:sldId id="269" r:id="rId12"/>
    <p:sldId id="268" r:id="rId13"/>
    <p:sldId id="275" r:id="rId14"/>
    <p:sldId id="276" r:id="rId15"/>
    <p:sldId id="277" r:id="rId16"/>
    <p:sldId id="270" r:id="rId17"/>
    <p:sldId id="273" r:id="rId18"/>
    <p:sldId id="271" r:id="rId19"/>
    <p:sldId id="272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7" r:id="rId28"/>
    <p:sldId id="286" r:id="rId29"/>
    <p:sldId id="288" r:id="rId30"/>
    <p:sldId id="289" r:id="rId31"/>
    <p:sldId id="266" r:id="rId32"/>
    <p:sldId id="261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 snapToObjects="1">
      <p:cViewPr varScale="1">
        <p:scale>
          <a:sx n="92" d="100"/>
          <a:sy n="92" d="100"/>
        </p:scale>
        <p:origin x="-8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10/26/17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10/26/17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10/26/17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10/26/17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10/26/17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10/26/17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10/26/17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10/26/17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10/26/17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10/26/17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10/26/17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50F7A-B8F6-4349-9A3E-DE66F73D9DA3}" type="datetimeFigureOut">
              <a:rPr lang="en-US" smtClean="0"/>
              <a:pPr/>
              <a:t>10/26/17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ozhlas.cz/strednicechy/aktualne/_zprava/vojaci-se-louci-s-kutnou-horou--450494" TargetMode="External"/><Relationship Id="rId4" Type="http://schemas.openxmlformats.org/officeDocument/2006/relationships/hyperlink" Target="http://rakovnicky.denik.cz/zpravy_region/rakovnik-od-srpna-bude-znovu-v-kasarnach-rusno-20160718.html" TargetMode="External"/><Relationship Id="rId5" Type="http://schemas.openxmlformats.org/officeDocument/2006/relationships/hyperlink" Target="http://www.hzscr.cz/clanek/historie-zachranneho-utvaru-hzs-cr.aspx" TargetMode="External"/><Relationship Id="rId6" Type="http://schemas.openxmlformats.org/officeDocument/2006/relationships/hyperlink" Target="http://www.mocr.army.cz/ministr-a-ministerstvo/lide/vojenska-policie-105855" TargetMode="External"/><Relationship Id="rId7" Type="http://schemas.openxmlformats.org/officeDocument/2006/relationships/hyperlink" Target="http://www.mocr.army.cz/lide/policie/cleneni-vojenske-policie-107103/" TargetMode="External"/><Relationship Id="rId8" Type="http://schemas.openxmlformats.org/officeDocument/2006/relationships/hyperlink" Target="http://www.vp.army.cz/" TargetMode="External"/><Relationship Id="rId9" Type="http://schemas.openxmlformats.org/officeDocument/2006/relationships/hyperlink" Target="http://www.pozary.cz/clanek/52670-vojenske-hasicske-jednotky-cast-prvni/" TargetMode="External"/><Relationship Id="rId10" Type="http://schemas.openxmlformats.org/officeDocument/2006/relationships/hyperlink" Target="http://www.hasicarny.cz/vojenska-hasicska-jednotka-vyskov/" TargetMode="External"/><Relationship Id="rId11" Type="http://schemas.openxmlformats.org/officeDocument/2006/relationships/hyperlink" Target="http://www.hasicarny.cz/vhj-letiste-pardubice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army.cz/scripts/detail.php?id=5333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14400"/>
            <a:ext cx="7772400" cy="1470025"/>
          </a:xfrm>
        </p:spPr>
        <p:txBody>
          <a:bodyPr/>
          <a:lstStyle/>
          <a:p>
            <a:r>
              <a:rPr lang="cs-CZ" dirty="0" smtClean="0"/>
              <a:t>AČR jako ostatní složka IZS</a:t>
            </a:r>
            <a:endParaRPr lang="cs-CZ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286000" y="5486400"/>
            <a:ext cx="4648200" cy="838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26</a:t>
            </a:r>
            <a:r>
              <a:rPr kumimoji="0" lang="cs-CZ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.10.2017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BSS 153</a:t>
            </a:r>
            <a:endParaRPr kumimoji="0" lang="cs-CZ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cs-CZ" sz="3200" b="1" dirty="0" smtClean="0"/>
              <a:t>n</a:t>
            </a:r>
            <a:r>
              <a:rPr kumimoji="0" lang="cs-CZ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stržm</a:t>
            </a:r>
            <a:r>
              <a:rPr kumimoji="0" lang="cs-CZ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Mgr. Jakub Morávek</a:t>
            </a:r>
            <a:endParaRPr kumimoji="0" lang="cs-CZ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 descr="Snímek obrazovky 2016-10-30 v 13.28.3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133600"/>
            <a:ext cx="6705600" cy="33780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157. záchranný prapor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Od listopadu 1997 3. záchranný prapor 75. Záchranné a výcvikové základny Olomouc s umístěním v Hlučíně, který byl transformován v roce 2004 na samostatný 157. záchranný prapor   </a:t>
            </a:r>
          </a:p>
          <a:p>
            <a:r>
              <a:rPr lang="cs-CZ" dirty="0" smtClean="0"/>
              <a:t>31. prosince 2008 útvar předán od AČR k HZS</a:t>
            </a:r>
          </a:p>
          <a:p>
            <a:r>
              <a:rPr lang="cs-CZ" dirty="0" smtClean="0"/>
              <a:t>1. ledna 2009 vznikl Záchranný útvar Hasičského záchranného sboru ČR – záchranná rota Hlučín </a:t>
            </a:r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pPr>
              <a:buNone/>
            </a:pP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8" name="Picture 7" descr="157zchpr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7391" y="4389120"/>
            <a:ext cx="3451860" cy="2240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4389120"/>
            <a:ext cx="1845991" cy="22402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389120"/>
            <a:ext cx="2987040" cy="224028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cs-CZ" dirty="0" smtClean="0"/>
              <a:t>Zásahy</a:t>
            </a:r>
            <a:endParaRPr lang="cs-CZ" dirty="0"/>
          </a:p>
        </p:txBody>
      </p:sp>
      <p:pic>
        <p:nvPicPr>
          <p:cNvPr id="6" name="Picture 5" descr="bourani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1219200"/>
            <a:ext cx="4136136" cy="3083011"/>
          </a:xfrm>
          <a:prstGeom prst="rect">
            <a:avLst/>
          </a:prstGeom>
        </p:spPr>
      </p:pic>
      <p:pic>
        <p:nvPicPr>
          <p:cNvPr id="7" name="Picture 6" descr="povodně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264" y="1219200"/>
            <a:ext cx="4110736" cy="3041904"/>
          </a:xfrm>
          <a:prstGeom prst="rect">
            <a:avLst/>
          </a:prstGeom>
        </p:spPr>
      </p:pic>
      <p:pic>
        <p:nvPicPr>
          <p:cNvPr id="8" name="Picture 7" descr="snih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136" y="3581399"/>
            <a:ext cx="4114800" cy="3083011"/>
          </a:xfrm>
          <a:prstGeom prst="rect">
            <a:avLst/>
          </a:prstGeom>
        </p:spPr>
      </p:pic>
      <p:pic>
        <p:nvPicPr>
          <p:cNvPr id="10" name="Picture 9" descr="DN Bus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7936" y="3810000"/>
            <a:ext cx="4064000" cy="285441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15. ženijní pluk Bechyně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429000"/>
          </a:xfrm>
        </p:spPr>
        <p:txBody>
          <a:bodyPr>
            <a:normAutofit fontScale="62500" lnSpcReduction="20000"/>
          </a:bodyPr>
          <a:lstStyle/>
          <a:p>
            <a:r>
              <a:rPr lang="cs-CZ" dirty="0" smtClean="0"/>
              <a:t>Součástí sil bojovové podpory</a:t>
            </a:r>
          </a:p>
          <a:p>
            <a:r>
              <a:rPr lang="cs-CZ" dirty="0" smtClean="0"/>
              <a:t>Vznikl 1. prosince 2013 z 15. ženijní záchranné brigády přesně po 10 letech od jejího vzniku  </a:t>
            </a:r>
          </a:p>
          <a:p>
            <a:r>
              <a:rPr lang="cs-CZ" dirty="0" smtClean="0"/>
              <a:t>V podřízení pluku jsou 2 ženijní prapory</a:t>
            </a:r>
          </a:p>
          <a:p>
            <a:r>
              <a:rPr lang="cs-CZ" dirty="0" smtClean="0"/>
              <a:t>Poslední 2 nástupní útvary záchranných praporů, které převzali jejich úkoly a techniku v rámci AČR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dirty="0" smtClean="0"/>
              <a:t>Úkoly: </a:t>
            </a:r>
          </a:p>
          <a:p>
            <a:pPr>
              <a:buNone/>
            </a:pPr>
            <a:r>
              <a:rPr lang="cs-CZ" dirty="0" smtClean="0"/>
              <a:t>-  Bojová a ženijní podpora všech druhů činností</a:t>
            </a:r>
          </a:p>
          <a:p>
            <a:pPr>
              <a:buNone/>
            </a:pPr>
            <a:r>
              <a:rPr lang="cs-CZ" dirty="0" smtClean="0"/>
              <a:t>-  Podpora Integrovaného záchranného systému </a:t>
            </a:r>
          </a:p>
          <a:p>
            <a:pPr>
              <a:buNone/>
            </a:pPr>
            <a:r>
              <a:rPr lang="cs-CZ" dirty="0" smtClean="0"/>
              <a:t>-  Plnění humanitárních úkolů 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5127642"/>
            <a:ext cx="8458200" cy="157795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Úkoly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ženijní podpora operací/činnosti AČR</a:t>
            </a:r>
          </a:p>
          <a:p>
            <a:r>
              <a:rPr lang="cs-CZ" dirty="0" smtClean="0"/>
              <a:t>realizace ženijních opatření </a:t>
            </a:r>
          </a:p>
          <a:p>
            <a:r>
              <a:rPr lang="cs-CZ" dirty="0" smtClean="0"/>
              <a:t>speciální podpora (EOD/IEDD) k eliminaci případných teroristických činností pyrotechnického charakteru </a:t>
            </a:r>
          </a:p>
          <a:p>
            <a:r>
              <a:rPr lang="cs-CZ" dirty="0" smtClean="0"/>
              <a:t>záchranné, vyprošťovací a likvidační práce v rámci IZS ČR </a:t>
            </a:r>
          </a:p>
          <a:p>
            <a:r>
              <a:rPr lang="cs-CZ" dirty="0" smtClean="0"/>
              <a:t>ženijní podpora mezinárodních uskupení vyšších stupňů (sboru, divize)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Schopnosti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105400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plánovat, organizovat a plnit úkoly ženijní bojové a všeobecné podpory dle standardů NATO a EU</a:t>
            </a:r>
          </a:p>
          <a:p>
            <a:r>
              <a:rPr lang="cs-CZ" dirty="0" smtClean="0"/>
              <a:t>zřizovat výbušné i nevýbušné zátarasy, provádět ničení objektů s využitím ženijní munice a dalších prostředků </a:t>
            </a:r>
          </a:p>
          <a:p>
            <a:r>
              <a:rPr lang="cs-CZ" dirty="0" smtClean="0"/>
              <a:t>zabezpečovat pohyb vlastních vojsk</a:t>
            </a:r>
          </a:p>
          <a:p>
            <a:r>
              <a:rPr lang="cs-CZ" dirty="0" smtClean="0"/>
              <a:t>provádět stavbu vojenských mostů a údržbu stálých mostů</a:t>
            </a:r>
          </a:p>
          <a:p>
            <a:r>
              <a:rPr lang="cs-CZ" dirty="0" smtClean="0"/>
              <a:t>likvidovat konvenční, nekonvenční munici (EOD) a improvizovaná výbušná zařízení (IED) </a:t>
            </a:r>
          </a:p>
          <a:p>
            <a:r>
              <a:rPr lang="cs-CZ" dirty="0" smtClean="0"/>
              <a:t>projektovat, stavět, opravovat, renovovat a upravovat prostory velitelských stanovišť, prostory rozmístění vojsk a zařízení v týlovém prostoru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410200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projektovat, stavět, opravovat, renovovat a upravovat letiště expedičních sil v prostoru nasazení a hlavní zásobovací cesty </a:t>
            </a:r>
          </a:p>
          <a:p>
            <a:r>
              <a:rPr lang="cs-CZ" dirty="0" smtClean="0"/>
              <a:t>projektovat, budovat, opravovat, renovovat a udržovat polní dočasné tábory a základny včetně souvisejících objektů a zařízení </a:t>
            </a:r>
          </a:p>
          <a:p>
            <a:r>
              <a:rPr lang="cs-CZ" dirty="0" smtClean="0"/>
              <a:t>zabezpečovat vlastní přepravu </a:t>
            </a:r>
          </a:p>
          <a:p>
            <a:r>
              <a:rPr lang="cs-CZ" dirty="0" smtClean="0"/>
              <a:t>zabezpečovat přiměřenou úroveň vlastní ochrany včetně OPZHN a vlastní ochranu proti IED odpalovaným na dálku</a:t>
            </a:r>
          </a:p>
          <a:p>
            <a:r>
              <a:rPr lang="cs-CZ" dirty="0" smtClean="0"/>
              <a:t>vyčleňovat síly a prostředky k plnění záchranných, vyprošťovacích a likvidačních prací v rámci IZS ČR</a:t>
            </a:r>
          </a:p>
          <a:p>
            <a:r>
              <a:rPr lang="cs-CZ" dirty="0" smtClean="0"/>
              <a:t>vést bojovou činnost bez podpory nebo doplnění po dobu 3 dnů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151. ženijní prapor Bechyně 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V</a:t>
            </a:r>
            <a:r>
              <a:rPr lang="cs-CZ" dirty="0" smtClean="0"/>
              <a:t>elitelská rota </a:t>
            </a:r>
          </a:p>
          <a:p>
            <a:r>
              <a:rPr lang="cs-CZ" dirty="0"/>
              <a:t>Ž</a:t>
            </a:r>
            <a:r>
              <a:rPr lang="cs-CZ" dirty="0" smtClean="0"/>
              <a:t>enijní stavební rota </a:t>
            </a:r>
          </a:p>
          <a:p>
            <a:r>
              <a:rPr lang="cs-CZ" dirty="0" smtClean="0"/>
              <a:t>Rota logistiky </a:t>
            </a:r>
          </a:p>
          <a:p>
            <a:r>
              <a:rPr lang="cs-CZ" dirty="0"/>
              <a:t>Ž</a:t>
            </a:r>
            <a:r>
              <a:rPr lang="cs-CZ" dirty="0" smtClean="0"/>
              <a:t>enijní mostní rota </a:t>
            </a:r>
          </a:p>
          <a:p>
            <a:r>
              <a:rPr lang="cs-CZ" dirty="0"/>
              <a:t>R</a:t>
            </a:r>
            <a:r>
              <a:rPr lang="cs-CZ" dirty="0" smtClean="0"/>
              <a:t>ota všeobecné ženijní podpory</a:t>
            </a:r>
          </a:p>
          <a:p>
            <a:r>
              <a:rPr lang="cs-CZ" dirty="0" smtClean="0"/>
              <a:t>Obvaziště</a:t>
            </a:r>
          </a:p>
          <a:p>
            <a:r>
              <a:rPr lang="cs-CZ" dirty="0"/>
              <a:t>Ž</a:t>
            </a:r>
            <a:r>
              <a:rPr lang="cs-CZ" dirty="0" smtClean="0"/>
              <a:t>enijní komunikační rota </a:t>
            </a:r>
          </a:p>
          <a:p>
            <a:r>
              <a:rPr lang="cs-CZ" dirty="0"/>
              <a:t>Ž</a:t>
            </a:r>
            <a:r>
              <a:rPr lang="cs-CZ" dirty="0" smtClean="0"/>
              <a:t>enijní zatarasovací a odminovací rota </a:t>
            </a:r>
          </a:p>
          <a:p>
            <a:r>
              <a:rPr lang="cs-CZ" dirty="0" smtClean="0"/>
              <a:t>1. ženijní mechanizovaná rota </a:t>
            </a:r>
          </a:p>
          <a:p>
            <a:r>
              <a:rPr lang="cs-CZ" dirty="0" smtClean="0"/>
              <a:t>2. ženijní mechanizovaná rota </a:t>
            </a:r>
          </a:p>
          <a:p>
            <a:r>
              <a:rPr lang="cs-CZ" dirty="0"/>
              <a:t>Z</a:t>
            </a:r>
            <a:r>
              <a:rPr lang="cs-CZ" dirty="0" smtClean="0"/>
              <a:t>áchranná rota</a:t>
            </a:r>
          </a:p>
          <a:p>
            <a:r>
              <a:rPr lang="cs-CZ" dirty="0"/>
              <a:t>Ž</a:t>
            </a:r>
            <a:r>
              <a:rPr lang="cs-CZ" dirty="0" smtClean="0"/>
              <a:t>enijní rota </a:t>
            </a:r>
          </a:p>
          <a:p>
            <a:r>
              <a:rPr lang="cs-CZ" dirty="0"/>
              <a:t>P</a:t>
            </a:r>
            <a:r>
              <a:rPr lang="cs-CZ" dirty="0" smtClean="0"/>
              <a:t>ontonová rota</a:t>
            </a:r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2895600"/>
            <a:ext cx="1695450" cy="1905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958278"/>
            <a:ext cx="4394200" cy="29276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885915"/>
            <a:ext cx="4394200" cy="29276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9000" y="3885915"/>
            <a:ext cx="4395850" cy="29276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9000" y="966795"/>
            <a:ext cx="4395850" cy="291911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153. ženijní prapor Olomouc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276600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V</a:t>
            </a:r>
            <a:r>
              <a:rPr lang="cs-CZ" dirty="0" smtClean="0"/>
              <a:t>elitelská rota </a:t>
            </a:r>
          </a:p>
          <a:p>
            <a:r>
              <a:rPr lang="cs-CZ" dirty="0"/>
              <a:t>Ž</a:t>
            </a:r>
            <a:r>
              <a:rPr lang="cs-CZ" dirty="0" smtClean="0"/>
              <a:t>enijní mechanizovaná rota </a:t>
            </a:r>
          </a:p>
          <a:p>
            <a:r>
              <a:rPr lang="cs-CZ" dirty="0"/>
              <a:t>Ž</a:t>
            </a:r>
            <a:r>
              <a:rPr lang="cs-CZ" dirty="0" smtClean="0"/>
              <a:t>enijní stavební rota </a:t>
            </a:r>
          </a:p>
          <a:p>
            <a:r>
              <a:rPr lang="cs-CZ" dirty="0" smtClean="0"/>
              <a:t>Rota EOD  </a:t>
            </a:r>
          </a:p>
          <a:p>
            <a:r>
              <a:rPr lang="cs-CZ" dirty="0"/>
              <a:t>R</a:t>
            </a:r>
            <a:r>
              <a:rPr lang="cs-CZ" dirty="0" smtClean="0"/>
              <a:t>ota logistiky </a:t>
            </a:r>
          </a:p>
          <a:p>
            <a:r>
              <a:rPr lang="cs-CZ" dirty="0"/>
              <a:t>O</a:t>
            </a:r>
            <a:r>
              <a:rPr lang="cs-CZ" dirty="0" smtClean="0"/>
              <a:t>bvaziště </a:t>
            </a:r>
          </a:p>
          <a:p>
            <a:r>
              <a:rPr lang="cs-CZ" dirty="0"/>
              <a:t>Z</a:t>
            </a:r>
            <a:r>
              <a:rPr lang="cs-CZ" dirty="0" smtClean="0"/>
              <a:t>áchranná rota </a:t>
            </a:r>
          </a:p>
          <a:p>
            <a:r>
              <a:rPr lang="cs-CZ" dirty="0"/>
              <a:t>Ž</a:t>
            </a:r>
            <a:r>
              <a:rPr lang="cs-CZ" dirty="0" smtClean="0"/>
              <a:t>enijní rota</a:t>
            </a:r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2895600"/>
            <a:ext cx="1802130" cy="218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682" y="3886200"/>
            <a:ext cx="7503118" cy="278256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EOD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971550"/>
            <a:ext cx="3581400" cy="268605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3638550"/>
            <a:ext cx="3581400" cy="2686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971550"/>
            <a:ext cx="4031595" cy="2686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638550"/>
            <a:ext cx="4039173" cy="26860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Historie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 smtClean="0"/>
              <a:t>Dříve 6 záchranných praporů Armády ČR</a:t>
            </a:r>
          </a:p>
          <a:p>
            <a:r>
              <a:rPr lang="cs-CZ" dirty="0" smtClean="0"/>
              <a:t>Výjezdy na odstraňování následků dopravních nehod těžkých vozidel, likvidaci velkých požárů, odstraňování následků </a:t>
            </a:r>
            <a:r>
              <a:rPr lang="cs-CZ" smtClean="0"/>
              <a:t>po </a:t>
            </a:r>
            <a:r>
              <a:rPr lang="cs-CZ" smtClean="0"/>
              <a:t>povodních </a:t>
            </a:r>
            <a:r>
              <a:rPr lang="cs-CZ" dirty="0" smtClean="0"/>
              <a:t>a pátrání po pohřešovaných osobách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853562"/>
            <a:ext cx="4165600" cy="28079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3853561"/>
            <a:ext cx="4191000" cy="28079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057" y="4572000"/>
            <a:ext cx="2244843" cy="2190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Vojenská policie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3124199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Plní úkoly policejní ochrany ozbrojených sil, vojenských objektů, vojenského materiálu a majetku AČR a MO</a:t>
            </a:r>
          </a:p>
          <a:p>
            <a:r>
              <a:rPr lang="cs-CZ" dirty="0" smtClean="0"/>
              <a:t>Vojenským policistou může být jen voják z povolání</a:t>
            </a:r>
          </a:p>
          <a:p>
            <a:r>
              <a:rPr lang="cs-CZ" dirty="0" smtClean="0"/>
              <a:t>Vojenská policie působí jen vůči vojákům v činné službě. Vůči ostatním osobám může vykonávat své pravomoci pouze tehdy, pokud se nacházejí ve vojenských objektech, VVP, v prostoru vojenských operací, nebo když páchají trestnou činnost</a:t>
            </a:r>
          </a:p>
          <a:p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4724400"/>
            <a:ext cx="4076700" cy="17724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4610100"/>
            <a:ext cx="1905000" cy="22479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Úkoly VP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/>
              <a:t>Podílí se na zabezpečování kázně a pořádku ve vojenských objektech a u vojáků na veřejnosti </a:t>
            </a:r>
          </a:p>
          <a:p>
            <a:r>
              <a:rPr lang="cs-CZ" dirty="0" smtClean="0"/>
              <a:t>Šetří přestupky vojáků, pátrá po vojácích a po vojenském materiálu </a:t>
            </a:r>
          </a:p>
          <a:p>
            <a:r>
              <a:rPr lang="cs-CZ" dirty="0" smtClean="0"/>
              <a:t>Podílí se na ochraně vojenského materiálu a budov</a:t>
            </a:r>
          </a:p>
          <a:p>
            <a:r>
              <a:rPr lang="cs-CZ" dirty="0" smtClean="0"/>
              <a:t>Podílí se na ochraně utajovaných informací v ozbrojených silách</a:t>
            </a:r>
          </a:p>
          <a:p>
            <a:r>
              <a:rPr lang="cs-CZ" dirty="0" smtClean="0"/>
              <a:t>Dohlíží nad bezpečností provozu vozidel ozbrojených sil </a:t>
            </a:r>
          </a:p>
          <a:p>
            <a:r>
              <a:rPr lang="cs-CZ" dirty="0" smtClean="0"/>
              <a:t>Vede evidenci vozidel ozbrojených sil a schvaluje technickou způsobilost vojenských vozidel </a:t>
            </a:r>
          </a:p>
          <a:p>
            <a:r>
              <a:rPr lang="cs-CZ" dirty="0" smtClean="0"/>
              <a:t>Zajišťuje ochranu a doprovod ústavních činitelů a dalších určených osob</a:t>
            </a:r>
            <a:endParaRPr lang="cs-CZ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cs-CZ" dirty="0" smtClean="0"/>
              <a:t>Členění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Tři základní odborné složky:</a:t>
            </a:r>
          </a:p>
          <a:p>
            <a:pPr>
              <a:buFontTx/>
              <a:buChar char="-"/>
            </a:pPr>
            <a:r>
              <a:rPr lang="cs-CZ" dirty="0" smtClean="0"/>
              <a:t>kriminální služba </a:t>
            </a:r>
          </a:p>
          <a:p>
            <a:pPr>
              <a:buFontTx/>
              <a:buChar char="-"/>
            </a:pPr>
            <a:r>
              <a:rPr lang="cs-CZ" dirty="0" smtClean="0"/>
              <a:t>dopravní a pořádková služba </a:t>
            </a:r>
          </a:p>
          <a:p>
            <a:pPr>
              <a:buFontTx/>
              <a:buChar char="-"/>
            </a:pPr>
            <a:r>
              <a:rPr lang="cs-CZ" dirty="0" smtClean="0"/>
              <a:t>ochranná a podpůrná služba</a:t>
            </a:r>
          </a:p>
          <a:p>
            <a:pPr>
              <a:buNone/>
            </a:pPr>
            <a:endParaRPr lang="cs-CZ" dirty="0" smtClean="0"/>
          </a:p>
          <a:p>
            <a:r>
              <a:rPr lang="cs-CZ" dirty="0" smtClean="0"/>
              <a:t>Specializovaná pracoviště:</a:t>
            </a:r>
          </a:p>
          <a:p>
            <a:pPr>
              <a:buFontTx/>
              <a:buChar char="-"/>
            </a:pPr>
            <a:r>
              <a:rPr lang="cs-CZ" dirty="0" smtClean="0"/>
              <a:t>pracoviště kriminalistické techniky a expertíz</a:t>
            </a:r>
          </a:p>
          <a:p>
            <a:pPr>
              <a:buFontTx/>
              <a:buChar char="-"/>
            </a:pPr>
            <a:r>
              <a:rPr lang="cs-CZ" dirty="0" smtClean="0"/>
              <a:t>informační činnost </a:t>
            </a:r>
          </a:p>
          <a:p>
            <a:pPr>
              <a:buFontTx/>
              <a:buChar char="-"/>
            </a:pPr>
            <a:r>
              <a:rPr lang="cs-CZ" dirty="0" smtClean="0"/>
              <a:t>informační bezpečnost a technologie </a:t>
            </a:r>
          </a:p>
          <a:p>
            <a:pPr>
              <a:buFontTx/>
              <a:buChar char="-"/>
            </a:pPr>
            <a:r>
              <a:rPr lang="cs-CZ" dirty="0" smtClean="0"/>
              <a:t>pracoviště pro přípravu a vzdělávání vojenských policistů </a:t>
            </a:r>
          </a:p>
          <a:p>
            <a:pPr>
              <a:buFontTx/>
              <a:buChar char="-"/>
            </a:pPr>
            <a:r>
              <a:rPr lang="cs-CZ" dirty="0" smtClean="0"/>
              <a:t>logistické zabezpečení</a:t>
            </a:r>
            <a:endParaRPr lang="cs-CZ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Organizace VP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/>
              <a:t>V čele Vojenské policie je náčelník, kterého jmenuje a odvolává ministr obrany a jemuž je přímo podřízen</a:t>
            </a:r>
          </a:p>
          <a:p>
            <a:endParaRPr lang="cs-CZ" dirty="0" smtClean="0"/>
          </a:p>
          <a:p>
            <a:pPr>
              <a:buNone/>
            </a:pPr>
            <a:r>
              <a:rPr lang="cs-CZ" dirty="0" smtClean="0"/>
              <a:t>Velitelství VP:</a:t>
            </a:r>
          </a:p>
          <a:p>
            <a:pPr>
              <a:buFontTx/>
              <a:buChar char="-"/>
            </a:pPr>
            <a:r>
              <a:rPr lang="cs-CZ" dirty="0" smtClean="0"/>
              <a:t>Hlavní velitelství VP a Velitelství ochranné služby VP Praha </a:t>
            </a:r>
          </a:p>
          <a:p>
            <a:pPr>
              <a:buFontTx/>
              <a:buChar char="-"/>
            </a:pPr>
            <a:r>
              <a:rPr lang="cs-CZ" dirty="0" smtClean="0"/>
              <a:t>Územní velitelství VP Tábor a Olomouc</a:t>
            </a:r>
          </a:p>
          <a:p>
            <a:pPr>
              <a:buNone/>
            </a:pPr>
            <a:endParaRPr lang="cs-CZ" dirty="0" smtClean="0"/>
          </a:p>
          <a:p>
            <a:r>
              <a:rPr lang="cs-CZ" dirty="0" smtClean="0"/>
              <a:t>Vojenští policisté jsou rozmístěni bezprostředně u vojsk a působí také u vojenských kontingentů AČR v zahraničních misích </a:t>
            </a:r>
            <a:endParaRPr lang="cs-CZ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012400" y="-10591798"/>
            <a:ext cx="18415000" cy="12274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14400"/>
            <a:ext cx="4038600" cy="26919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914400"/>
            <a:ext cx="4239964" cy="26919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733800"/>
            <a:ext cx="4788890" cy="26919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7213" y="3733800"/>
            <a:ext cx="4034751" cy="269193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Vojenské hasičské jednotky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Působí zejména v blízkosti velkých muničních skladů, vojenských letišť, raketových základen nebo v době </a:t>
            </a:r>
            <a:br>
              <a:rPr lang="cs-CZ" dirty="0" smtClean="0"/>
            </a:br>
            <a:r>
              <a:rPr lang="cs-CZ" dirty="0" smtClean="0"/>
              <a:t>cvičení ve výcvikových prostorech</a:t>
            </a:r>
          </a:p>
          <a:p>
            <a:r>
              <a:rPr lang="cs-CZ" dirty="0" smtClean="0"/>
              <a:t>V rámci rezortu MO je zřízeno </a:t>
            </a:r>
            <a:r>
              <a:rPr lang="cs-CZ" smtClean="0"/>
              <a:t/>
            </a:r>
            <a:br>
              <a:rPr lang="cs-CZ" smtClean="0"/>
            </a:br>
            <a:r>
              <a:rPr lang="cs-CZ" smtClean="0"/>
              <a:t>17 </a:t>
            </a:r>
            <a:r>
              <a:rPr lang="cs-CZ" dirty="0" smtClean="0"/>
              <a:t>VHJ řízených Ředitelstvím </a:t>
            </a:r>
            <a:br>
              <a:rPr lang="cs-CZ" dirty="0" smtClean="0"/>
            </a:br>
            <a:r>
              <a:rPr lang="cs-CZ" dirty="0" smtClean="0"/>
              <a:t>logistické a zdravotnické podpory</a:t>
            </a:r>
          </a:p>
          <a:p>
            <a:r>
              <a:rPr lang="cs-CZ" dirty="0" smtClean="0"/>
              <a:t>Vnitřní organizaci, vybavení požární technikou a věcnými prostředky PO a výkon služby u VHJ stanoví MO</a:t>
            </a:r>
          </a:p>
          <a:p>
            <a:r>
              <a:rPr lang="cs-CZ" dirty="0" smtClean="0"/>
              <a:t>Vojenští hasiči zasahují i mimo resort MO</a:t>
            </a:r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5" name="Picture 4" descr="Zna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2389975"/>
            <a:ext cx="2461320" cy="2237033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nímek obrazovky 2016-11-02 v 20.25.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977900"/>
            <a:ext cx="8178800" cy="54991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Letištní VHJ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Vojenská hasičská jednotka je složena z občanských zaměstnanců a vojáků z povolání</a:t>
            </a:r>
          </a:p>
          <a:p>
            <a:r>
              <a:rPr lang="cs-CZ" dirty="0" smtClean="0"/>
              <a:t>Úkolem VHJ na letecké základně AČR je zabezpečení PO při leteckém provozu, požární ochrana objektů letiště a likvidace účinků vzdušných nebo pozemních útoků</a:t>
            </a:r>
          </a:p>
          <a:p>
            <a:r>
              <a:rPr lang="cs-CZ" dirty="0" smtClean="0"/>
              <a:t>Minimální počty sil a prostředků VHJ k zabezpečení akceschopnosti leteckých základen určuje STANAG – mezinárodní vojenská norma jednotek NATO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VHJ-Letiště-Pardubice-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041300"/>
            <a:ext cx="8229600" cy="2616300"/>
          </a:xfrm>
        </p:spPr>
      </p:pic>
      <p:pic>
        <p:nvPicPr>
          <p:cNvPr id="5" name="Picture 4" descr="IMG_20160909_15455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886200"/>
            <a:ext cx="4495800" cy="2528888"/>
          </a:xfrm>
          <a:prstGeom prst="rect">
            <a:avLst/>
          </a:prstGeom>
        </p:spPr>
      </p:pic>
      <p:pic>
        <p:nvPicPr>
          <p:cNvPr id="6" name="Picture 5" descr="VHJ-Vyškov-1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4949" y="3886200"/>
            <a:ext cx="3371851" cy="252888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Jednotky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Stará Boleslav - velitelství VHJ</a:t>
            </a:r>
          </a:p>
          <a:p>
            <a:r>
              <a:rPr lang="cs-CZ" dirty="0" smtClean="0"/>
              <a:t>Vojenské Újezdy: Vyškov, Boletice, Libavá, Brdy, Hradiště </a:t>
            </a:r>
          </a:p>
          <a:p>
            <a:r>
              <a:rPr lang="cs-CZ" dirty="0" smtClean="0"/>
              <a:t>Letiště: Praha - Kbely, Pardubice, Náměšť nad Oslavou, Bechyně, Čáslav</a:t>
            </a:r>
          </a:p>
          <a:p>
            <a:r>
              <a:rPr lang="cs-CZ" dirty="0" smtClean="0"/>
              <a:t>Muniční sklady: Týniště nad Orlicí, Čermná nad Orlicí, Nový Ples, Květná, Travčice, Dobronín, Hostašovice</a:t>
            </a:r>
            <a:endParaRPr lang="cs-CZ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371600"/>
            <a:ext cx="7620000" cy="4914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nímek obrazovky 2016-11-02 v 20.32.2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857426"/>
            <a:ext cx="6705600" cy="5859663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nímek obrazovky 2016-10-30 v 13.31.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50875"/>
            <a:ext cx="4648200" cy="4011725"/>
          </a:xfrm>
          <a:prstGeom prst="rect">
            <a:avLst/>
          </a:prstGeom>
        </p:spPr>
      </p:pic>
      <p:pic>
        <p:nvPicPr>
          <p:cNvPr id="5" name="Picture 4" descr="Snímek obrazovky 2016-10-30 v 13.31.2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2209800"/>
            <a:ext cx="4739591" cy="39624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Zdroje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dirty="0" smtClean="0"/>
              <a:t>Kovařík - Jiří: 15. ženijní záchranná brigáda. AVIS - MO, Praha 2005.</a:t>
            </a:r>
          </a:p>
          <a:p>
            <a:r>
              <a:rPr lang="cs-CZ" dirty="0" smtClean="0">
                <a:hlinkClick r:id="rId2"/>
              </a:rPr>
              <a:t>http://www.zenijnipluk.army.cz/</a:t>
            </a:r>
          </a:p>
          <a:p>
            <a:r>
              <a:rPr lang="cs-CZ" dirty="0" smtClean="0">
                <a:hlinkClick r:id="rId2"/>
              </a:rPr>
              <a:t>http://www.153zpr.army.cz/</a:t>
            </a:r>
          </a:p>
          <a:p>
            <a:r>
              <a:rPr lang="cs-CZ" dirty="0" smtClean="0">
                <a:hlinkClick r:id="rId2"/>
              </a:rPr>
              <a:t>http://www.army.cz/scripts/detail.php?id=5333</a:t>
            </a:r>
            <a:endParaRPr lang="cs-CZ" dirty="0" smtClean="0"/>
          </a:p>
          <a:p>
            <a:r>
              <a:rPr lang="cs-CZ" dirty="0" smtClean="0">
                <a:hlinkClick r:id="rId3"/>
              </a:rPr>
              <a:t>http://www.rozhlas.cz/strednicechy/aktualne/_zprava/vojaci-se-louci-s-kutnou-horou--450494</a:t>
            </a:r>
            <a:endParaRPr lang="cs-CZ" dirty="0" smtClean="0"/>
          </a:p>
          <a:p>
            <a:r>
              <a:rPr lang="cs-CZ" dirty="0" smtClean="0">
                <a:hlinkClick r:id="rId4"/>
              </a:rPr>
              <a:t>http://rakovnicky.denik.cz/zpravy_region/rakovnik-od-srpna-bude-znovu-v-kasarnach-rusno-20160718.html</a:t>
            </a:r>
            <a:endParaRPr lang="cs-CZ" dirty="0" smtClean="0"/>
          </a:p>
          <a:p>
            <a:r>
              <a:rPr lang="cs-CZ" dirty="0" smtClean="0">
                <a:hlinkClick r:id="rId5"/>
              </a:rPr>
              <a:t>http://www.hzscr.cz/clanek/historie-zachranneho-utvaru-hzs-cr.aspx</a:t>
            </a:r>
            <a:endParaRPr lang="cs-CZ" dirty="0" smtClean="0"/>
          </a:p>
          <a:p>
            <a:r>
              <a:rPr lang="cs-CZ" dirty="0" smtClean="0">
                <a:hlinkClick r:id="rId6"/>
              </a:rPr>
              <a:t>http://www.mocr.army.cz/ministr-a-ministerstvo/lide/vojenska-policie-105855</a:t>
            </a:r>
            <a:endParaRPr lang="cs-CZ" dirty="0" smtClean="0"/>
          </a:p>
          <a:p>
            <a:r>
              <a:rPr lang="cs-CZ" dirty="0" smtClean="0">
                <a:hlinkClick r:id="rId7"/>
              </a:rPr>
              <a:t>http://www.mocr.army.cz/lide/policie/cleneni-vojenske-policie-107103/</a:t>
            </a:r>
            <a:endParaRPr lang="cs-CZ" dirty="0" smtClean="0"/>
          </a:p>
          <a:p>
            <a:r>
              <a:rPr lang="cs-CZ" dirty="0" smtClean="0">
                <a:hlinkClick r:id="rId8"/>
              </a:rPr>
              <a:t>http://www.vp.army.cz/</a:t>
            </a:r>
            <a:endParaRPr lang="cs-CZ" dirty="0" smtClean="0"/>
          </a:p>
          <a:p>
            <a:r>
              <a:rPr lang="cs-CZ" dirty="0" smtClean="0">
                <a:hlinkClick r:id="rId9"/>
              </a:rPr>
              <a:t>http://www.pozary.cz/clanek/52670-vojenske-hasicske-jednotky-cast-prvni/</a:t>
            </a:r>
            <a:endParaRPr lang="cs-CZ" dirty="0" smtClean="0"/>
          </a:p>
          <a:p>
            <a:r>
              <a:rPr lang="cs-CZ" dirty="0" smtClean="0">
                <a:hlinkClick r:id="rId10"/>
              </a:rPr>
              <a:t>http://www.hasicarny.cz/vojenska-hasicska-jednotka-vyskov/</a:t>
            </a:r>
            <a:endParaRPr lang="cs-CZ" dirty="0" smtClean="0"/>
          </a:p>
          <a:p>
            <a:r>
              <a:rPr lang="cs-CZ" dirty="0" smtClean="0">
                <a:hlinkClick r:id="rId11"/>
              </a:rPr>
              <a:t>http://www.hasicarny.cz/vhj-letiste-pardubice/</a:t>
            </a: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/>
              <a:t>Z</a:t>
            </a:r>
            <a:r>
              <a:rPr lang="cs-CZ" dirty="0" smtClean="0"/>
              <a:t>áchranné prapory 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/>
              <a:t>Záchranné prapory AČR z posádek v Kutné Hoře, Jindřichově Hradci, Rakovníku, Bučovic, Olomouce a Hlučína patřili do sestavy ženijní záchranné brigády AČR dislokované v Bechyni</a:t>
            </a:r>
          </a:p>
          <a:p>
            <a:r>
              <a:rPr lang="cs-CZ" dirty="0" smtClean="0"/>
              <a:t>Každý záchranný prapor byl předurčen pro plnění úkolů na předem vymezeném území, v případě potřeby však mohl být nasazen kdekoliv na území ČR</a:t>
            </a:r>
          </a:p>
          <a:p>
            <a:r>
              <a:rPr lang="cs-CZ" dirty="0"/>
              <a:t>P</a:t>
            </a:r>
            <a:r>
              <a:rPr lang="cs-CZ" dirty="0" smtClean="0"/>
              <a:t>rvní záchrannou skupinu se speciální technikou mohl každý prapor vyslat nejpozději do 60 minut a posilující záchranný a vyprošťovací odřad v počtu až 70 osob se 30 kusy techniky do 240 minut od obdržení žádosti</a:t>
            </a:r>
          </a:p>
          <a:p>
            <a:r>
              <a:rPr lang="cs-CZ" dirty="0"/>
              <a:t>D</a:t>
            </a:r>
            <a:r>
              <a:rPr lang="cs-CZ" dirty="0" smtClean="0"/>
              <a:t>o 24 hodin mohl prapor postavit polní humanitární základnu s kapacitou až 450 osob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kont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90600"/>
            <a:ext cx="4191000" cy="3143250"/>
          </a:xfrm>
          <a:prstGeom prst="rect">
            <a:avLst/>
          </a:prstGeom>
        </p:spPr>
      </p:pic>
      <p:pic>
        <p:nvPicPr>
          <p:cNvPr id="5" name="Picture 4" descr="D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  <p:pic>
        <p:nvPicPr>
          <p:cNvPr id="6" name="Picture 5" descr="SPO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248150"/>
            <a:ext cx="3276600" cy="2457450"/>
          </a:xfrm>
          <a:prstGeom prst="rect">
            <a:avLst/>
          </a:prstGeom>
        </p:spPr>
      </p:pic>
      <p:pic>
        <p:nvPicPr>
          <p:cNvPr id="7" name="Picture 6" descr="technika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0" y="990600"/>
            <a:ext cx="3517900" cy="231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152. záchranný prapor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Od 90. let 71. Záchranná a výcviková základna Kutná Hora, která byla v rámci reorganizace AČR transformována na 152. záchranný prapor KH</a:t>
            </a:r>
          </a:p>
          <a:p>
            <a:r>
              <a:rPr lang="cs-CZ" dirty="0" smtClean="0"/>
              <a:t>30. září 2008 útvar definitivně zrušen</a:t>
            </a:r>
            <a:endParaRPr lang="cs-CZ" dirty="0"/>
          </a:p>
        </p:txBody>
      </p:sp>
      <p:pic>
        <p:nvPicPr>
          <p:cNvPr id="4" name="Picture 3" descr="152-zachranny-prapor-v-kutne-hor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191000"/>
            <a:ext cx="2939143" cy="2468880"/>
          </a:xfrm>
          <a:prstGeom prst="rect">
            <a:avLst/>
          </a:prstGeom>
        </p:spPr>
      </p:pic>
      <p:pic>
        <p:nvPicPr>
          <p:cNvPr id="5" name="Picture 4" descr="152zchp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4191000"/>
            <a:ext cx="2007616" cy="2438400"/>
          </a:xfrm>
          <a:prstGeom prst="rect">
            <a:avLst/>
          </a:prstGeom>
        </p:spPr>
      </p:pic>
      <p:pic>
        <p:nvPicPr>
          <p:cNvPr id="6" name="Picture 5" descr="152-zachranny-prapor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4191000"/>
            <a:ext cx="3291840" cy="2468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153. záchranný prapor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Od roku 1992 72. Záchranná a výcviková základna Jindřichův Hradec, která byla v rámci reorganizace AČR transformována na 153. záchranný prapor   </a:t>
            </a:r>
          </a:p>
          <a:p>
            <a:r>
              <a:rPr lang="cs-CZ" dirty="0" smtClean="0"/>
              <a:t>30. září 2008 útvar transformován na 44. lehký motorizovaný prapor</a:t>
            </a:r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pPr>
              <a:buNone/>
            </a:pP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7" name="Picture 6" descr="153zchp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6120" y="4038600"/>
            <a:ext cx="2468880" cy="2468880"/>
          </a:xfrm>
          <a:prstGeom prst="rect">
            <a:avLst/>
          </a:prstGeom>
        </p:spPr>
      </p:pic>
      <p:pic>
        <p:nvPicPr>
          <p:cNvPr id="9" name="Picture 8" descr="153zchpr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4267200"/>
            <a:ext cx="3048000" cy="2286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9623" y="4267200"/>
            <a:ext cx="3044777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154. záchranný prapor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621279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V prosinci 1996 založena 73. Záchranná a výcviková základna Rakovník, která byla v rámci reorganizace AČR transformována na 154. záchranný prapor</a:t>
            </a:r>
          </a:p>
          <a:p>
            <a:r>
              <a:rPr lang="cs-CZ" dirty="0" smtClean="0"/>
              <a:t>30. září 2008 útvar transformován na 152. ženijní prapor, ten zrušen 31.12.2013 </a:t>
            </a:r>
          </a:p>
          <a:p>
            <a:r>
              <a:rPr lang="cs-CZ" dirty="0" smtClean="0"/>
              <a:t>Od 1.8.2016 obnova útvaru v rámci 4. BRN 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191000"/>
            <a:ext cx="3108960" cy="2331720"/>
          </a:xfrm>
          <a:prstGeom prst="rect">
            <a:avLst/>
          </a:prstGeom>
        </p:spPr>
      </p:pic>
      <p:pic>
        <p:nvPicPr>
          <p:cNvPr id="8" name="Picture 7" descr="Snímek obrazovky 2016-10-30 v 12.53.1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4145280"/>
            <a:ext cx="2012853" cy="23774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7820" y="4221480"/>
            <a:ext cx="3451860" cy="2301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155. záchranný prapor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Od roku 1992 74. Záchranná a výcviková základna Bučovice, která byla v rámci reorganizace AČR transformována na 155. záchranný prapor   </a:t>
            </a:r>
          </a:p>
          <a:p>
            <a:r>
              <a:rPr lang="cs-CZ" dirty="0" smtClean="0"/>
              <a:t>30. září 2008 útvar transformován na 74. lehký motorizovaný prapor</a:t>
            </a:r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pPr>
              <a:buNone/>
            </a:pP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389120"/>
            <a:ext cx="3360420" cy="2240280"/>
          </a:xfrm>
          <a:prstGeom prst="rect">
            <a:avLst/>
          </a:prstGeom>
        </p:spPr>
      </p:pic>
      <p:pic>
        <p:nvPicPr>
          <p:cNvPr id="14" name="Picture 13" descr="Snímek obrazovky 2016-10-30 v 13.21.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4267200"/>
            <a:ext cx="1801707" cy="2362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3107" y="4343400"/>
            <a:ext cx="3431145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</TotalTime>
  <Words>1338</Words>
  <Application>Microsoft Macintosh PowerPoint</Application>
  <PresentationFormat>On-screen Show (4:3)</PresentationFormat>
  <Paragraphs>167</Paragraphs>
  <Slides>32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AČR jako ostatní složka IZS</vt:lpstr>
      <vt:lpstr>Historie</vt:lpstr>
      <vt:lpstr>Slide 3</vt:lpstr>
      <vt:lpstr>Záchranné prapory </vt:lpstr>
      <vt:lpstr>Slide 5</vt:lpstr>
      <vt:lpstr>152. záchranný prapor</vt:lpstr>
      <vt:lpstr>153. záchranný prapor</vt:lpstr>
      <vt:lpstr>154. záchranný prapor</vt:lpstr>
      <vt:lpstr>155. záchranný prapor</vt:lpstr>
      <vt:lpstr>157. záchranný prapor</vt:lpstr>
      <vt:lpstr>Zásahy</vt:lpstr>
      <vt:lpstr>15. ženijní pluk Bechyně</vt:lpstr>
      <vt:lpstr>Úkoly</vt:lpstr>
      <vt:lpstr>Schopnosti</vt:lpstr>
      <vt:lpstr>Slide 15</vt:lpstr>
      <vt:lpstr>151. ženijní prapor Bechyně  </vt:lpstr>
      <vt:lpstr>Slide 17</vt:lpstr>
      <vt:lpstr>153. ženijní prapor Olomouc </vt:lpstr>
      <vt:lpstr>Slide 19</vt:lpstr>
      <vt:lpstr>Vojenská policie</vt:lpstr>
      <vt:lpstr>Úkoly VP</vt:lpstr>
      <vt:lpstr>Členění</vt:lpstr>
      <vt:lpstr>Organizace VP</vt:lpstr>
      <vt:lpstr>Slide 24</vt:lpstr>
      <vt:lpstr>Vojenské hasičské jednotky</vt:lpstr>
      <vt:lpstr>Slide 26</vt:lpstr>
      <vt:lpstr>Letištní VHJ</vt:lpstr>
      <vt:lpstr>Slide 28</vt:lpstr>
      <vt:lpstr>Jednotky</vt:lpstr>
      <vt:lpstr>Slide 30</vt:lpstr>
      <vt:lpstr>Slide 31</vt:lpstr>
      <vt:lpstr>Zdroje</vt:lpstr>
    </vt:vector>
  </TitlesOfParts>
  <Company>ASA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Jakub Morávek</dc:creator>
  <cp:lastModifiedBy>Jakub Morávek</cp:lastModifiedBy>
  <cp:revision>80</cp:revision>
  <dcterms:created xsi:type="dcterms:W3CDTF">2017-10-26T11:08:53Z</dcterms:created>
  <dcterms:modified xsi:type="dcterms:W3CDTF">2017-10-26T11:09:51Z</dcterms:modified>
</cp:coreProperties>
</file>