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74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4" r:id="rId11"/>
  </p:sldIdLst>
  <p:sldSz cx="6858000" cy="51435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EC2A7220-11C6-4AA6-B372-5C0D8ACC951F}">
  <a:tblStyle styleId="{EC2A7220-11C6-4AA6-B372-5C0D8ACC951F}" styleName="Table_0"/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33" d="100"/>
          <a:sy n="133" d="100"/>
        </p:scale>
        <p:origin x="1248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Shape 5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Shape 10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6" name="Shape 10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hape 6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Shape 6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Shape 6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" name="Shape 6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hape 7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5" name="Shape 7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Shape 8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Shape 87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" name="Shape 8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hape 9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4" name="Shape 9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Shape 99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" name="Shape 10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Shape 11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2" name="Shape 11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826680" y="1790058"/>
            <a:ext cx="5204640" cy="123444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2625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6047" y="3264408"/>
            <a:ext cx="3825907" cy="929921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1425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 algn="ctr">
              <a:buNone/>
              <a:defRPr sz="1425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smtClean="0"/>
              <a:t>9/16/2017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00000000-1234-1234-1234-123412341234}" type="slidenum">
              <a:rPr lang="en" sz="75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algn="r"/>
              <a:t>‹#›</a:t>
            </a:fld>
            <a:endParaRPr lang="en" sz="75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253347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smtClean="0"/>
              <a:t>9/16/2017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00000000-1234-1234-1234-123412341234}" type="slidenum">
              <a:rPr lang="en" sz="75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algn="r"/>
              <a:t>‹#›</a:t>
            </a:fld>
            <a:endParaRPr lang="en" sz="75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605590042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867375" y="702945"/>
            <a:ext cx="790475" cy="373761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04534" y="702945"/>
            <a:ext cx="3537131" cy="373761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smtClean="0"/>
              <a:t>9/16/2017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00000000-1234-1234-1234-123412341234}" type="slidenum">
              <a:rPr lang="en" sz="75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algn="r"/>
              <a:t>‹#›</a:t>
            </a:fld>
            <a:endParaRPr lang="en" sz="75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886552972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Main point">
    <p:bg>
      <p:bgPr>
        <a:solidFill>
          <a:schemeClr val="lt2"/>
        </a:solidFill>
        <a:effectLst/>
      </p:bgPr>
    </p:bg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 txBox="1">
            <a:spLocks noGrp="1"/>
          </p:cNvSpPr>
          <p:nvPr>
            <p:ph type="title"/>
          </p:nvPr>
        </p:nvSpPr>
        <p:spPr>
          <a:xfrm>
            <a:off x="367688" y="526350"/>
            <a:ext cx="4203000" cy="40908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 rtl="0">
              <a:spcBef>
                <a:spcPts val="0"/>
              </a:spcBef>
              <a:buClr>
                <a:schemeClr val="accent1"/>
              </a:buClr>
              <a:buSzPct val="100000"/>
              <a:defRPr sz="4050">
                <a:solidFill>
                  <a:schemeClr val="accent1"/>
                </a:solidFill>
              </a:defRPr>
            </a:lvl1pPr>
            <a:lvl2pPr lvl="1" rtl="0">
              <a:spcBef>
                <a:spcPts val="0"/>
              </a:spcBef>
              <a:buClr>
                <a:schemeClr val="accent1"/>
              </a:buClr>
              <a:buSzPct val="100000"/>
              <a:defRPr sz="4050">
                <a:solidFill>
                  <a:schemeClr val="accent1"/>
                </a:solidFill>
              </a:defRPr>
            </a:lvl2pPr>
            <a:lvl3pPr lvl="2" rtl="0">
              <a:spcBef>
                <a:spcPts val="0"/>
              </a:spcBef>
              <a:buClr>
                <a:schemeClr val="accent1"/>
              </a:buClr>
              <a:buSzPct val="100000"/>
              <a:defRPr sz="4050">
                <a:solidFill>
                  <a:schemeClr val="accent1"/>
                </a:solidFill>
              </a:defRPr>
            </a:lvl3pPr>
            <a:lvl4pPr lvl="3" rtl="0">
              <a:spcBef>
                <a:spcPts val="0"/>
              </a:spcBef>
              <a:buClr>
                <a:schemeClr val="accent1"/>
              </a:buClr>
              <a:buSzPct val="100000"/>
              <a:defRPr sz="4050">
                <a:solidFill>
                  <a:schemeClr val="accent1"/>
                </a:solidFill>
              </a:defRPr>
            </a:lvl4pPr>
            <a:lvl5pPr lvl="4" rtl="0">
              <a:spcBef>
                <a:spcPts val="0"/>
              </a:spcBef>
              <a:buClr>
                <a:schemeClr val="accent1"/>
              </a:buClr>
              <a:buSzPct val="100000"/>
              <a:defRPr sz="4050">
                <a:solidFill>
                  <a:schemeClr val="accent1"/>
                </a:solidFill>
              </a:defRPr>
            </a:lvl5pPr>
            <a:lvl6pPr lvl="5" rtl="0">
              <a:spcBef>
                <a:spcPts val="0"/>
              </a:spcBef>
              <a:buClr>
                <a:schemeClr val="accent1"/>
              </a:buClr>
              <a:buSzPct val="100000"/>
              <a:defRPr sz="4050">
                <a:solidFill>
                  <a:schemeClr val="accent1"/>
                </a:solidFill>
              </a:defRPr>
            </a:lvl6pPr>
            <a:lvl7pPr lvl="6" rtl="0">
              <a:spcBef>
                <a:spcPts val="0"/>
              </a:spcBef>
              <a:buClr>
                <a:schemeClr val="accent1"/>
              </a:buClr>
              <a:buSzPct val="100000"/>
              <a:defRPr sz="4050">
                <a:solidFill>
                  <a:schemeClr val="accent1"/>
                </a:solidFill>
              </a:defRPr>
            </a:lvl7pPr>
            <a:lvl8pPr lvl="7" rtl="0">
              <a:spcBef>
                <a:spcPts val="0"/>
              </a:spcBef>
              <a:buClr>
                <a:schemeClr val="accent1"/>
              </a:buClr>
              <a:buSzPct val="100000"/>
              <a:defRPr sz="4050">
                <a:solidFill>
                  <a:schemeClr val="accent1"/>
                </a:solidFill>
              </a:defRPr>
            </a:lvl8pPr>
            <a:lvl9pPr lvl="8" rtl="0">
              <a:spcBef>
                <a:spcPts val="0"/>
              </a:spcBef>
              <a:buClr>
                <a:schemeClr val="accent1"/>
              </a:buClr>
              <a:buSzPct val="100000"/>
              <a:defRPr sz="4050">
                <a:solidFill>
                  <a:schemeClr val="accent1"/>
                </a:solidFill>
              </a:defRPr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sldNum" idx="12"/>
          </p:nvPr>
        </p:nvSpPr>
        <p:spPr>
          <a:xfrm>
            <a:off x="6354343" y="4663216"/>
            <a:ext cx="411525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fld id="{00000000-1234-1234-1234-123412341234}" type="slidenum">
              <a:rPr lang="en" smtClean="0">
                <a:solidFill>
                  <a:schemeClr val="accent1"/>
                </a:solidFill>
              </a:rPr>
              <a:pPr/>
              <a:t>‹#›</a:t>
            </a:fld>
            <a:endParaRPr lang="en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713427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>
            <a:spLocks noGrp="1"/>
          </p:cNvSpPr>
          <p:nvPr>
            <p:ph type="title"/>
          </p:nvPr>
        </p:nvSpPr>
        <p:spPr>
          <a:xfrm>
            <a:off x="233775" y="445025"/>
            <a:ext cx="6390450" cy="6132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body" idx="1"/>
          </p:nvPr>
        </p:nvSpPr>
        <p:spPr>
          <a:xfrm>
            <a:off x="233775" y="1171600"/>
            <a:ext cx="6390450" cy="33972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sldNum" idx="12"/>
          </p:nvPr>
        </p:nvSpPr>
        <p:spPr>
          <a:xfrm>
            <a:off x="6354343" y="4663216"/>
            <a:ext cx="411525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7914341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smtClean="0"/>
              <a:t>9/16/2017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00000000-1234-1234-1234-123412341234}" type="slidenum">
              <a:rPr lang="en" sz="75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algn="r"/>
              <a:t>‹#›</a:t>
            </a:fld>
            <a:endParaRPr lang="en" sz="75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637928037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29818" y="1790058"/>
            <a:ext cx="5205222" cy="123444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2625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16047" y="3264349"/>
            <a:ext cx="3825907" cy="94881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1425">
                <a:solidFill>
                  <a:schemeClr val="tx1"/>
                </a:solidFill>
              </a:defRPr>
            </a:lvl1pPr>
            <a:lvl2pPr marL="342900" indent="0">
              <a:buNone/>
              <a:defRPr sz="1425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smtClean="0"/>
              <a:t>9/16/2017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00000000-1234-1234-1234-123412341234}" type="slidenum">
              <a:rPr lang="en" sz="75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algn="r"/>
              <a:t>‹#›</a:t>
            </a:fld>
            <a:endParaRPr lang="en" sz="75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43506040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6680" y="1978533"/>
            <a:ext cx="2466017" cy="232648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565303" y="1978533"/>
            <a:ext cx="2467887" cy="232648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smtClean="0"/>
              <a:t>9/16/2017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00000000-1234-1234-1234-123412341234}" type="slidenum">
              <a:rPr lang="en" sz="75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algn="r"/>
              <a:t>‹#›</a:t>
            </a:fld>
            <a:endParaRPr lang="en" sz="75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027476477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6679" y="1735076"/>
            <a:ext cx="2466018" cy="528065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425" b="0" cap="all" spc="75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342900" indent="0">
              <a:buNone/>
              <a:defRPr sz="1425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6679" y="2357438"/>
            <a:ext cx="2466018" cy="194758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565303" y="2357438"/>
            <a:ext cx="2467887" cy="1947582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3565303" y="1735076"/>
            <a:ext cx="2467887" cy="528065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425" b="0" cap="all" spc="75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342900" indent="0">
              <a:buNone/>
              <a:defRPr sz="1425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D4976-E339-4826-83B7-FBD03F55ECF8}" type="datetimeFigureOut">
              <a:rPr lang="en-US" smtClean="0"/>
              <a:t>9/16/2017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00000000-1234-1234-1234-123412341234}" type="slidenum">
              <a:rPr lang="en" sz="75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algn="r"/>
              <a:t>‹#›</a:t>
            </a:fld>
            <a:endParaRPr lang="en" sz="75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4410057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smtClean="0"/>
              <a:t>9/16/2017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00000000-1234-1234-1234-123412341234}" type="slidenum">
              <a:rPr lang="en" sz="75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algn="r"/>
              <a:t>‹#›</a:t>
            </a:fld>
            <a:endParaRPr lang="en" sz="75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003644661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smtClean="0"/>
              <a:t>9/16/2017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32578883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3429000" cy="51435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480527" y="1682872"/>
            <a:ext cx="2467946" cy="856123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1575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89045" y="603504"/>
            <a:ext cx="2708910" cy="3936492"/>
          </a:xfrm>
        </p:spPr>
        <p:txBody>
          <a:bodyPr>
            <a:normAutofit/>
          </a:bodyPr>
          <a:lstStyle>
            <a:lvl1pPr>
              <a:defRPr sz="1425">
                <a:solidFill>
                  <a:schemeClr val="tx1"/>
                </a:solidFill>
              </a:defRPr>
            </a:lvl1pPr>
            <a:lvl2pPr>
              <a:defRPr sz="12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 sz="12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7224" y="2662439"/>
            <a:ext cx="2134553" cy="164552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125">
                <a:solidFill>
                  <a:srgbClr val="FFFFFF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4249-C0D0-4B06-8692-E8BB871AF643}" type="datetimeFigureOut">
              <a:rPr lang="en-US" smtClean="0"/>
              <a:t>9/16/2017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480527" y="4677156"/>
            <a:ext cx="2854799" cy="240030"/>
          </a:xfrm>
        </p:spPr>
        <p:txBody>
          <a:bodyPr>
            <a:normAutofit/>
          </a:bodyPr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00000000-1234-1234-1234-123412341234}" type="slidenum">
              <a:rPr lang="en" sz="75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algn="r"/>
              <a:t>‹#›</a:t>
            </a:fld>
            <a:endParaRPr lang="en" sz="75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384606187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1" y="0"/>
            <a:ext cx="3428999" cy="51435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480060" y="1682871"/>
            <a:ext cx="2468880" cy="857250"/>
          </a:xfrm>
          <a:solidFill>
            <a:srgbClr val="FFFFFF"/>
          </a:solidFill>
          <a:ln>
            <a:solidFill>
              <a:srgbClr val="262626"/>
            </a:solidFill>
          </a:ln>
        </p:spPr>
        <p:txBody>
          <a:bodyPr anchor="ctr" anchorCtr="1">
            <a:noAutofit/>
          </a:bodyPr>
          <a:lstStyle>
            <a:lvl1pPr>
              <a:defRPr sz="1575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429000" y="-31629"/>
            <a:ext cx="3432430" cy="51435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24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7224" y="2662439"/>
            <a:ext cx="2134553" cy="1645528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125">
                <a:solidFill>
                  <a:srgbClr val="FFFFFF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042B0DB6-F5C7-45FB-8CF3-31B45F9C2DAC}" type="datetimeFigureOut">
              <a:rPr lang="en-US" smtClean="0"/>
              <a:t>9/16/2017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480060" y="4677156"/>
            <a:ext cx="2852928" cy="240030"/>
          </a:xfrm>
        </p:spPr>
        <p:txBody>
          <a:bodyPr>
            <a:normAutofit/>
          </a:bodyPr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00000000-1234-1234-1234-123412341234}" type="slidenum">
              <a:rPr lang="en" sz="75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algn="r"/>
              <a:t>‹#›</a:t>
            </a:fld>
            <a:endParaRPr lang="en" sz="75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250155444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1204534" y="723519"/>
            <a:ext cx="4453316" cy="89154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4534" y="1978534"/>
            <a:ext cx="4453316" cy="23264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484207" y="4679112"/>
            <a:ext cx="1548983" cy="24297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smtClean="0"/>
              <a:t>9/16/2017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26679" y="4677156"/>
            <a:ext cx="3417498" cy="24003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180084" y="4663440"/>
            <a:ext cx="274320" cy="274320"/>
          </a:xfrm>
          <a:prstGeom prst="ellipse">
            <a:avLst/>
          </a:prstGeom>
          <a:solidFill>
            <a:srgbClr val="1D1D1D">
              <a:alpha val="69804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825" spc="0" baseline="0">
                <a:solidFill>
                  <a:srgbClr val="FFFFFF"/>
                </a:solidFill>
              </a:defRPr>
            </a:lvl1pPr>
          </a:lstStyle>
          <a:p>
            <a:pPr algn="r"/>
            <a:fld id="{00000000-1234-1234-1234-123412341234}" type="slidenum">
              <a:rPr lang="en" sz="75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algn="r"/>
              <a:t>‹#›</a:t>
            </a:fld>
            <a:endParaRPr lang="en" sz="75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0492786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  <p:sldLayoutId id="2147483687" r:id="rId13"/>
  </p:sldLayoutIdLst>
  <p:hf sldNum="0" hdr="0" ftr="0" dt="0"/>
  <p:txStyles>
    <p:titleStyle>
      <a:lvl1pPr algn="ctr" defTabSz="685800" rtl="0" eaLnBrk="1" latinLnBrk="0" hangingPunct="1">
        <a:lnSpc>
          <a:spcPct val="90000"/>
        </a:lnSpc>
        <a:spcBef>
          <a:spcPct val="0"/>
        </a:spcBef>
        <a:buNone/>
        <a:defRPr sz="1950" kern="1200" cap="all" spc="15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100000"/>
        </a:lnSpc>
        <a:spcBef>
          <a:spcPts val="750"/>
        </a:spcBef>
        <a:buClr>
          <a:schemeClr val="accent2"/>
        </a:buClr>
        <a:buFont typeface="Arial" panose="020B0604020202020204" pitchFamily="34" charset="0"/>
        <a:buChar char="•"/>
        <a:defRPr sz="135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342900" indent="-171450" algn="l" defTabSz="685800" rtl="0" eaLnBrk="1" latinLnBrk="0" hangingPunct="1">
        <a:lnSpc>
          <a:spcPct val="100000"/>
        </a:lnSpc>
        <a:spcBef>
          <a:spcPts val="750"/>
        </a:spcBef>
        <a:buClr>
          <a:schemeClr val="accent2"/>
        </a:buClr>
        <a:buFont typeface="Arial" panose="020B0604020202020204" pitchFamily="34" charset="0"/>
        <a:buChar char="•"/>
        <a:defRPr sz="1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514350" indent="-171450" algn="l" defTabSz="685800" rtl="0" eaLnBrk="1" latinLnBrk="0" hangingPunct="1">
        <a:lnSpc>
          <a:spcPct val="100000"/>
        </a:lnSpc>
        <a:spcBef>
          <a:spcPts val="750"/>
        </a:spcBef>
        <a:buClr>
          <a:schemeClr val="accent2"/>
        </a:buClr>
        <a:buFont typeface="Arial" panose="020B0604020202020204" pitchFamily="34" charset="0"/>
        <a:buChar char="•"/>
        <a:defRPr sz="1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685800" indent="-171450" algn="l" defTabSz="685800" rtl="0" eaLnBrk="1" latinLnBrk="0" hangingPunct="1">
        <a:lnSpc>
          <a:spcPct val="100000"/>
        </a:lnSpc>
        <a:spcBef>
          <a:spcPts val="750"/>
        </a:spcBef>
        <a:buClr>
          <a:schemeClr val="accent2"/>
        </a:buClr>
        <a:buFont typeface="Arial" panose="020B0604020202020204" pitchFamily="34" charset="0"/>
        <a:buChar char="•"/>
        <a:defRPr sz="1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857250" indent="-171450" algn="l" defTabSz="685800" rtl="0" eaLnBrk="1" latinLnBrk="0" hangingPunct="1">
        <a:lnSpc>
          <a:spcPct val="100000"/>
        </a:lnSpc>
        <a:spcBef>
          <a:spcPts val="750"/>
        </a:spcBef>
        <a:buClr>
          <a:schemeClr val="accent2"/>
        </a:buClr>
        <a:buFont typeface="Arial" panose="020B0604020202020204" pitchFamily="34" charset="0"/>
        <a:buChar char="•"/>
        <a:defRPr sz="1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985838" indent="-171450" algn="l" defTabSz="685800" rtl="0" eaLnBrk="1" latinLnBrk="0" hangingPunct="1">
        <a:lnSpc>
          <a:spcPct val="100000"/>
        </a:lnSpc>
        <a:spcBef>
          <a:spcPts val="750"/>
        </a:spcBef>
        <a:buClr>
          <a:schemeClr val="accent2"/>
        </a:buClr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114425" indent="-171450" algn="l" defTabSz="685800" rtl="0" eaLnBrk="1" latinLnBrk="0" hangingPunct="1">
        <a:lnSpc>
          <a:spcPct val="100000"/>
        </a:lnSpc>
        <a:spcBef>
          <a:spcPts val="750"/>
        </a:spcBef>
        <a:buClr>
          <a:schemeClr val="accent2"/>
        </a:buClr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243013" indent="-171450" algn="l" defTabSz="685800" rtl="0" eaLnBrk="1" latinLnBrk="0" hangingPunct="1">
        <a:lnSpc>
          <a:spcPct val="100000"/>
        </a:lnSpc>
        <a:spcBef>
          <a:spcPts val="750"/>
        </a:spcBef>
        <a:buClr>
          <a:schemeClr val="accent2"/>
        </a:buClr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371600" indent="-171450" algn="l" defTabSz="685800" rtl="0" eaLnBrk="1" latinLnBrk="0" hangingPunct="1">
        <a:lnSpc>
          <a:spcPct val="100000"/>
        </a:lnSpc>
        <a:spcBef>
          <a:spcPts val="750"/>
        </a:spcBef>
        <a:buClr>
          <a:schemeClr val="accent2"/>
        </a:buClr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dreads.com/author/show/10538.Carl_Sagan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mailto:jdrmola@mail.muni.cz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Relationship Id="rId4" Type="http://schemas.openxmlformats.org/officeDocument/2006/relationships/hyperlink" Target="mailto:414896@mail.muni.cz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Shape 59"/>
          <p:cNvSpPr txBox="1">
            <a:spLocks noGrp="1"/>
          </p:cNvSpPr>
          <p:nvPr>
            <p:ph type="ctrTitle"/>
          </p:nvPr>
        </p:nvSpPr>
        <p:spPr>
          <a:xfrm>
            <a:off x="0" y="642938"/>
            <a:ext cx="6858000" cy="1269225"/>
          </a:xfrm>
          <a:prstGeom prst="rect">
            <a:avLst/>
          </a:prstGeom>
        </p:spPr>
        <p:txBody>
          <a:bodyPr vert="horz" lIns="68569" tIns="68569" rIns="68569" bIns="68569" rtlCol="0" anchor="ctr" anchorCtr="0">
            <a:noAutofit/>
          </a:bodyPr>
          <a:lstStyle/>
          <a:p>
            <a:pPr>
              <a:spcBef>
                <a:spcPts val="0"/>
              </a:spcBef>
            </a:pPr>
            <a:r>
              <a:rPr lang="en" sz="3600">
                <a:latin typeface="Calibri"/>
                <a:ea typeface="Calibri"/>
                <a:cs typeface="Calibri"/>
                <a:sym typeface="Calibri"/>
              </a:rPr>
              <a:t>Moderní technologie a bezpečnost</a:t>
            </a:r>
          </a:p>
        </p:txBody>
      </p:sp>
      <p:sp>
        <p:nvSpPr>
          <p:cNvPr id="60" name="Shape 60"/>
          <p:cNvSpPr txBox="1">
            <a:spLocks noGrp="1"/>
          </p:cNvSpPr>
          <p:nvPr>
            <p:ph type="subTitle" idx="1"/>
          </p:nvPr>
        </p:nvSpPr>
        <p:spPr>
          <a:xfrm>
            <a:off x="467550" y="3906113"/>
            <a:ext cx="6390450" cy="594450"/>
          </a:xfrm>
          <a:prstGeom prst="rect">
            <a:avLst/>
          </a:prstGeom>
        </p:spPr>
        <p:txBody>
          <a:bodyPr vert="horz" lIns="68569" tIns="68569" rIns="68569" bIns="68569" rtlCol="0" anchor="b" anchorCtr="0">
            <a:noAutofit/>
          </a:bodyPr>
          <a:lstStyle/>
          <a:p>
            <a:pPr algn="r">
              <a:spcBef>
                <a:spcPts val="0"/>
              </a:spcBef>
            </a:pPr>
            <a:r>
              <a:rPr lang="cs-CZ" sz="1800" dirty="0">
                <a:latin typeface="Calibri"/>
                <a:ea typeface="Calibri"/>
                <a:cs typeface="Calibri"/>
                <a:sym typeface="Calibri"/>
              </a:rPr>
              <a:t>18</a:t>
            </a:r>
            <a:r>
              <a:rPr lang="en" sz="1800" dirty="0">
                <a:latin typeface="Calibri"/>
                <a:ea typeface="Calibri"/>
                <a:cs typeface="Calibri"/>
                <a:sym typeface="Calibri"/>
              </a:rPr>
              <a:t>.9. 201</a:t>
            </a:r>
            <a:r>
              <a:rPr lang="cs-CZ" sz="1800" dirty="0">
                <a:latin typeface="Calibri"/>
                <a:ea typeface="Calibri"/>
                <a:cs typeface="Calibri"/>
                <a:sym typeface="Calibri"/>
              </a:rPr>
              <a:t>7</a:t>
            </a:r>
            <a:endParaRPr lang="en" sz="1800" dirty="0">
              <a:latin typeface="Calibri"/>
              <a:ea typeface="Calibri"/>
              <a:cs typeface="Calibri"/>
              <a:sym typeface="Calibri"/>
            </a:endParaRPr>
          </a:p>
          <a:p>
            <a:pPr algn="r">
              <a:spcBef>
                <a:spcPts val="0"/>
              </a:spcBef>
            </a:pPr>
            <a:r>
              <a:rPr lang="en" sz="1800" dirty="0">
                <a:latin typeface="Calibri"/>
                <a:ea typeface="Calibri"/>
                <a:cs typeface="Calibri"/>
                <a:sym typeface="Calibri"/>
              </a:rPr>
              <a:t>Jakub Drmola</a:t>
            </a:r>
          </a:p>
        </p:txBody>
      </p:sp>
      <p:sp>
        <p:nvSpPr>
          <p:cNvPr id="61" name="Shape 61"/>
          <p:cNvSpPr txBox="1"/>
          <p:nvPr/>
        </p:nvSpPr>
        <p:spPr>
          <a:xfrm>
            <a:off x="467550" y="2689706"/>
            <a:ext cx="5174325" cy="672525"/>
          </a:xfrm>
          <a:prstGeom prst="rect">
            <a:avLst/>
          </a:prstGeom>
          <a:noFill/>
          <a:ln>
            <a:noFill/>
          </a:ln>
        </p:spPr>
        <p:txBody>
          <a:bodyPr lIns="68569" tIns="68569" rIns="68569" bIns="68569" anchor="b" anchorCtr="0">
            <a:noAutofit/>
          </a:bodyPr>
          <a:lstStyle/>
          <a:p>
            <a:r>
              <a:rPr lang="en" sz="3600" dirty="0">
                <a:solidFill>
                  <a:srgbClr val="F3F3F3"/>
                </a:solidFill>
                <a:latin typeface="Calibri"/>
                <a:ea typeface="Calibri"/>
                <a:cs typeface="Calibri"/>
                <a:sym typeface="Calibri"/>
              </a:rPr>
              <a:t>Úvodní hodina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Shape 10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lIns="68569" tIns="68569" rIns="68569" bIns="68569" rtlCol="0" anchor="t" anchorCtr="0">
            <a:noAutofit/>
          </a:bodyPr>
          <a:lstStyle/>
          <a:p>
            <a:r>
              <a:rPr lang="en">
                <a:latin typeface="Calibri" panose="020F0502020204030204" pitchFamily="34" charset="0"/>
                <a:cs typeface="Calibri" panose="020F0502020204030204" pitchFamily="34" charset="0"/>
              </a:rPr>
              <a:t>Rozvrh</a:t>
            </a:r>
          </a:p>
        </p:txBody>
      </p:sp>
      <p:sp>
        <p:nvSpPr>
          <p:cNvPr id="109" name="Shape 109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lIns="68569" tIns="68569" rIns="68569" bIns="68569" rtlCol="0" anchor="t" anchorCtr="0">
            <a:noAutofit/>
          </a:bodyPr>
          <a:lstStyle/>
          <a:p>
            <a:pPr marL="342900" indent="-171450">
              <a:buChar char="-"/>
            </a:pPr>
            <a:r>
              <a:rPr lang="en" sz="1350" dirty="0">
                <a:latin typeface="Calibri" panose="020F0502020204030204" pitchFamily="34" charset="0"/>
                <a:cs typeface="Calibri" panose="020F0502020204030204" pitchFamily="34" charset="0"/>
              </a:rPr>
              <a:t>21.9.</a:t>
            </a:r>
            <a:r>
              <a:rPr lang="cs-CZ" sz="1350" dirty="0"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  <a:r>
              <a:rPr lang="en" sz="135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350" dirty="0">
                <a:latin typeface="Calibri" panose="020F0502020204030204" pitchFamily="34" charset="0"/>
                <a:cs typeface="Calibri" panose="020F0502020204030204" pitchFamily="34" charset="0"/>
              </a:rPr>
              <a:t>organizace předmětu</a:t>
            </a:r>
          </a:p>
          <a:p>
            <a:pPr marL="342900" indent="-171450">
              <a:buChar char="-"/>
            </a:pPr>
            <a:r>
              <a:rPr lang="cs-CZ" sz="1350" dirty="0">
                <a:latin typeface="Calibri" panose="020F0502020204030204" pitchFamily="34" charset="0"/>
                <a:cs typeface="Calibri" panose="020F0502020204030204" pitchFamily="34" charset="0"/>
              </a:rPr>
              <a:t>25.9.: vstupní přednáška (bez stanovisek)</a:t>
            </a:r>
            <a:endParaRPr lang="en" sz="135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171450">
              <a:buFont typeface="Arial" panose="020B0604020202020204" pitchFamily="34" charset="0"/>
              <a:buChar char="-"/>
            </a:pPr>
            <a:r>
              <a:rPr lang="cs-CZ" sz="1350" dirty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en" sz="1350" dirty="0">
                <a:latin typeface="Calibri" panose="020F0502020204030204" pitchFamily="34" charset="0"/>
                <a:cs typeface="Calibri" panose="020F0502020204030204" pitchFamily="34" charset="0"/>
              </a:rPr>
              <a:t>.10. až </a:t>
            </a:r>
            <a:r>
              <a:rPr lang="cs-CZ" sz="1350" dirty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en" sz="1350" dirty="0">
                <a:latin typeface="Calibri" panose="020F0502020204030204" pitchFamily="34" charset="0"/>
                <a:cs typeface="Calibri" panose="020F0502020204030204" pitchFamily="34" charset="0"/>
              </a:rPr>
              <a:t>7.1</a:t>
            </a:r>
            <a:r>
              <a:rPr lang="cs-CZ" sz="1350" dirty="0"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  <a:r>
              <a:rPr lang="en" sz="1350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r>
              <a:rPr lang="cs-CZ" sz="1350" dirty="0"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  <a:r>
              <a:rPr lang="en" sz="135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350" dirty="0">
                <a:latin typeface="Calibri" panose="020F0502020204030204" pitchFamily="34" charset="0"/>
                <a:cs typeface="Calibri" panose="020F0502020204030204" pitchFamily="34" charset="0"/>
              </a:rPr>
              <a:t>„</a:t>
            </a:r>
            <a:r>
              <a:rPr lang="en" sz="1350" dirty="0">
                <a:latin typeface="Calibri" panose="020F0502020204030204" pitchFamily="34" charset="0"/>
                <a:cs typeface="Calibri" panose="020F0502020204030204" pitchFamily="34" charset="0"/>
              </a:rPr>
              <a:t>běžn</a:t>
            </a:r>
            <a:r>
              <a:rPr lang="cs-CZ" sz="1350" dirty="0">
                <a:latin typeface="Calibri" panose="020F0502020204030204" pitchFamily="34" charset="0"/>
                <a:cs typeface="Calibri" panose="020F0502020204030204" pitchFamily="34" charset="0"/>
              </a:rPr>
              <a:t>ý</a:t>
            </a:r>
            <a:r>
              <a:rPr lang="en" sz="1350" dirty="0">
                <a:latin typeface="Calibri" panose="020F0502020204030204" pitchFamily="34" charset="0"/>
                <a:cs typeface="Calibri" panose="020F0502020204030204" pitchFamily="34" charset="0"/>
              </a:rPr>
              <a:t> provoz</a:t>
            </a:r>
            <a:r>
              <a:rPr lang="cs-CZ" sz="1350" dirty="0">
                <a:latin typeface="Calibri" panose="020F0502020204030204" pitchFamily="34" charset="0"/>
                <a:cs typeface="Calibri" panose="020F0502020204030204" pitchFamily="34" charset="0"/>
              </a:rPr>
              <a:t>“ – přednáška, prezentace stanovisek, diskuze</a:t>
            </a:r>
          </a:p>
          <a:p>
            <a:pPr marL="728663" lvl="3" indent="-171450">
              <a:buFont typeface="Arial" panose="020B0604020202020204" pitchFamily="34" charset="0"/>
              <a:buChar char="-"/>
            </a:pPr>
            <a:r>
              <a:rPr lang="cs-CZ" sz="1200" dirty="0">
                <a:latin typeface="Calibri" panose="020F0502020204030204" pitchFamily="34" charset="0"/>
                <a:cs typeface="Calibri" panose="020F0502020204030204" pitchFamily="34" charset="0"/>
              </a:rPr>
              <a:t>9</a:t>
            </a:r>
            <a:r>
              <a:rPr lang="en" sz="1200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r>
              <a:rPr lang="cs-CZ" sz="1200" dirty="0">
                <a:latin typeface="Calibri" panose="020F0502020204030204" pitchFamily="34" charset="0"/>
                <a:cs typeface="Calibri" panose="020F0502020204030204" pitchFamily="34" charset="0"/>
              </a:rPr>
              <a:t>10</a:t>
            </a:r>
            <a:r>
              <a:rPr lang="en" sz="1200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r>
              <a:rPr lang="cs-CZ" sz="1200" dirty="0"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  <a:r>
              <a:rPr lang="en" sz="1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200" dirty="0">
                <a:latin typeface="Calibri" panose="020F0502020204030204" pitchFamily="34" charset="0"/>
                <a:cs typeface="Calibri" panose="020F0502020204030204" pitchFamily="34" charset="0"/>
              </a:rPr>
              <a:t>čtecí týden</a:t>
            </a:r>
            <a:endParaRPr lang="en" sz="1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171450">
              <a:buChar char="-"/>
            </a:pPr>
            <a:r>
              <a:rPr lang="cs-CZ" sz="1350" dirty="0">
                <a:latin typeface="Calibri" panose="020F0502020204030204" pitchFamily="34" charset="0"/>
                <a:cs typeface="Calibri" panose="020F0502020204030204" pitchFamily="34" charset="0"/>
              </a:rPr>
              <a:t>4.12.:prezentace seminárek</a:t>
            </a:r>
            <a:endParaRPr lang="en" sz="135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171450">
              <a:buChar char="-"/>
            </a:pPr>
            <a:r>
              <a:rPr lang="en" sz="1350" dirty="0"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  <a:r>
              <a:rPr lang="cs-CZ" sz="1350" dirty="0"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  <a:r>
              <a:rPr lang="en" sz="1350" dirty="0">
                <a:latin typeface="Calibri" panose="020F0502020204030204" pitchFamily="34" charset="0"/>
                <a:cs typeface="Calibri" panose="020F0502020204030204" pitchFamily="34" charset="0"/>
              </a:rPr>
              <a:t>.12.</a:t>
            </a:r>
            <a:r>
              <a:rPr lang="cs-CZ" sz="1350" dirty="0"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  <a:r>
              <a:rPr lang="en" sz="1350" dirty="0">
                <a:latin typeface="Calibri" panose="020F0502020204030204" pitchFamily="34" charset="0"/>
                <a:cs typeface="Calibri" panose="020F0502020204030204" pitchFamily="34" charset="0"/>
              </a:rPr>
              <a:t> předtermín</a:t>
            </a:r>
          </a:p>
          <a:p>
            <a:pPr>
              <a:buNone/>
            </a:pPr>
            <a:endParaRPr sz="135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171450">
              <a:buChar char="-"/>
            </a:pPr>
            <a:r>
              <a:rPr lang="cs-CZ" sz="1350" dirty="0">
                <a:latin typeface="Calibri" panose="020F0502020204030204" pitchFamily="34" charset="0"/>
                <a:cs typeface="Calibri" panose="020F0502020204030204" pitchFamily="34" charset="0"/>
              </a:rPr>
              <a:t>pondělí</a:t>
            </a:r>
            <a:r>
              <a:rPr lang="en" sz="135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350" dirty="0">
                <a:latin typeface="Calibri" panose="020F0502020204030204" pitchFamily="34" charset="0"/>
                <a:cs typeface="Calibri" panose="020F0502020204030204" pitchFamily="34" charset="0"/>
              </a:rPr>
              <a:t>11</a:t>
            </a:r>
            <a:r>
              <a:rPr lang="en" sz="1350" dirty="0"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  <a:r>
              <a:rPr lang="cs-CZ" sz="1350" dirty="0">
                <a:latin typeface="Calibri" panose="020F0502020204030204" pitchFamily="34" charset="0"/>
                <a:cs typeface="Calibri" panose="020F0502020204030204" pitchFamily="34" charset="0"/>
              </a:rPr>
              <a:t>3</a:t>
            </a:r>
            <a:r>
              <a:rPr lang="en" sz="1350" dirty="0">
                <a:latin typeface="Calibri" panose="020F0502020204030204" pitchFamily="34" charset="0"/>
                <a:cs typeface="Calibri" panose="020F0502020204030204" pitchFamily="34" charset="0"/>
              </a:rPr>
              <a:t>0</a:t>
            </a:r>
            <a:r>
              <a:rPr lang="cs-CZ" sz="1350" dirty="0">
                <a:latin typeface="Calibri" panose="020F0502020204030204" pitchFamily="34" charset="0"/>
                <a:cs typeface="Calibri" panose="020F0502020204030204" pitchFamily="34" charset="0"/>
              </a:rPr>
              <a:t> - </a:t>
            </a:r>
            <a:r>
              <a:rPr lang="en" sz="1350" dirty="0">
                <a:latin typeface="Calibri" panose="020F0502020204030204" pitchFamily="34" charset="0"/>
                <a:cs typeface="Calibri" panose="020F0502020204030204" pitchFamily="34" charset="0"/>
              </a:rPr>
              <a:t>výuka a prezentace</a:t>
            </a:r>
          </a:p>
          <a:p>
            <a:pPr marL="342900" indent="-171450">
              <a:buChar char="-"/>
            </a:pPr>
            <a:r>
              <a:rPr lang="cs-CZ" sz="1350" dirty="0">
                <a:latin typeface="Calibri" panose="020F0502020204030204" pitchFamily="34" charset="0"/>
                <a:cs typeface="Calibri" panose="020F0502020204030204" pitchFamily="34" charset="0"/>
              </a:rPr>
              <a:t>pátek</a:t>
            </a:r>
            <a:r>
              <a:rPr lang="en" sz="1350" dirty="0">
                <a:latin typeface="Calibri" panose="020F0502020204030204" pitchFamily="34" charset="0"/>
                <a:cs typeface="Calibri" panose="020F0502020204030204" pitchFamily="34" charset="0"/>
              </a:rPr>
              <a:t> 08:00 – </a:t>
            </a:r>
            <a:r>
              <a:rPr lang="cs-CZ" sz="1350" dirty="0" err="1">
                <a:latin typeface="Calibri" panose="020F0502020204030204" pitchFamily="34" charset="0"/>
                <a:cs typeface="Calibri" panose="020F0502020204030204" pitchFamily="34" charset="0"/>
              </a:rPr>
              <a:t>deadline</a:t>
            </a:r>
            <a:r>
              <a:rPr lang="cs-CZ" sz="1350" dirty="0">
                <a:latin typeface="Calibri" panose="020F0502020204030204" pitchFamily="34" charset="0"/>
                <a:cs typeface="Calibri" panose="020F0502020204030204" pitchFamily="34" charset="0"/>
              </a:rPr>
              <a:t> pro </a:t>
            </a:r>
            <a:r>
              <a:rPr lang="en" sz="1350" dirty="0">
                <a:latin typeface="Calibri" panose="020F0502020204030204" pitchFamily="34" charset="0"/>
                <a:cs typeface="Calibri" panose="020F0502020204030204" pitchFamily="34" charset="0"/>
              </a:rPr>
              <a:t>odevzdán</a:t>
            </a:r>
            <a:r>
              <a:rPr lang="cs-CZ" sz="1350" dirty="0">
                <a:latin typeface="Calibri" panose="020F0502020204030204" pitchFamily="34" charset="0"/>
                <a:cs typeface="Calibri" panose="020F0502020204030204" pitchFamily="34" charset="0"/>
              </a:rPr>
              <a:t>í</a:t>
            </a:r>
            <a:endParaRPr lang="en" sz="135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 txBox="1">
            <a:spLocks noGrp="1"/>
          </p:cNvSpPr>
          <p:nvPr>
            <p:ph type="title"/>
          </p:nvPr>
        </p:nvSpPr>
        <p:spPr>
          <a:xfrm>
            <a:off x="0" y="0"/>
            <a:ext cx="6858000" cy="5143500"/>
          </a:xfrm>
          <a:prstGeom prst="rect">
            <a:avLst/>
          </a:prstGeom>
          <a:noFill/>
        </p:spPr>
        <p:txBody>
          <a:bodyPr vert="horz" lIns="68569" tIns="68569" rIns="68569" bIns="68569" rtlCol="0" anchor="ctr" anchorCtr="0">
            <a:noAutofit/>
          </a:bodyPr>
          <a:lstStyle/>
          <a:p>
            <a:pPr algn="just">
              <a:lnSpc>
                <a:spcPct val="100000"/>
              </a:lnSpc>
              <a:spcAft>
                <a:spcPts val="825"/>
              </a:spcAft>
              <a:buClr>
                <a:schemeClr val="dk1"/>
              </a:buClr>
              <a:buSzPct val="45833"/>
            </a:pPr>
            <a:r>
              <a:rPr lang="en" sz="2000" b="1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“We've arranged a global civilization in which most crucial elements profoundly depend on science and technology. We have also arranged things so that almost no one understands science and technology. This is a prescription for disaster. We might get away with it for a while, but sooner or later this combustible mixture of ignorance and power is going to blow up in our faces.”</a:t>
            </a:r>
          </a:p>
          <a:p>
            <a:pPr algn="just">
              <a:lnSpc>
                <a:spcPct val="100000"/>
              </a:lnSpc>
              <a:buClr>
                <a:schemeClr val="dk1"/>
              </a:buClr>
              <a:buSzPct val="45833"/>
            </a:pPr>
            <a:endParaRPr sz="2000" b="1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algn="r">
              <a:lnSpc>
                <a:spcPct val="100000"/>
              </a:lnSpc>
            </a:pPr>
            <a:r>
              <a:rPr lang="en" sz="2000" b="1" i="1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― Carl Sagan</a:t>
            </a:r>
            <a:r>
              <a:rPr lang="cs-CZ" sz="2000" b="1" i="1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, 1995</a:t>
            </a:r>
            <a:endParaRPr lang="en" sz="2000" b="1" i="1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  <a:hlinkClick r:id="rId3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hape 7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lIns="68569" tIns="68569" rIns="68569" bIns="68569" rtlCol="0" anchor="t" anchorCtr="0">
            <a:noAutofit/>
          </a:bodyPr>
          <a:lstStyle/>
          <a:p>
            <a:r>
              <a:rPr lang="en" dirty="0">
                <a:latin typeface="Calibri" panose="020F0502020204030204" pitchFamily="34" charset="0"/>
                <a:cs typeface="Calibri" panose="020F0502020204030204" pitchFamily="34" charset="0"/>
              </a:rPr>
              <a:t>Základní informace</a:t>
            </a:r>
          </a:p>
        </p:txBody>
      </p:sp>
      <p:sp>
        <p:nvSpPr>
          <p:cNvPr id="72" name="Shape 72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ln>
            <a:noFill/>
          </a:ln>
        </p:spPr>
        <p:txBody>
          <a:bodyPr vert="horz" lIns="68569" tIns="68569" rIns="68569" bIns="68569" rtlCol="0" anchor="t" anchorCtr="0">
            <a:noAutofit/>
          </a:bodyPr>
          <a:lstStyle/>
          <a:p>
            <a:pPr marL="342900" indent="-171450">
              <a:buChar char="-"/>
            </a:pPr>
            <a:r>
              <a:rPr lang="en" sz="1350" dirty="0">
                <a:latin typeface="Calibri" panose="020F0502020204030204" pitchFamily="34" charset="0"/>
                <a:cs typeface="Calibri" panose="020F0502020204030204" pitchFamily="34" charset="0"/>
              </a:rPr>
              <a:t>BSS411 Moderní technologie a bezpečnost</a:t>
            </a:r>
            <a:endParaRPr lang="cs-CZ" sz="135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728663" lvl="3" indent="-171450">
              <a:buChar char="-"/>
            </a:pPr>
            <a:r>
              <a:rPr lang="en" sz="1238" dirty="0">
                <a:latin typeface="Calibri" panose="020F0502020204030204" pitchFamily="34" charset="0"/>
                <a:cs typeface="Calibri" panose="020F0502020204030204" pitchFamily="34" charset="0"/>
              </a:rPr>
              <a:t>8 ECTS</a:t>
            </a:r>
            <a:endParaRPr lang="cs-CZ" sz="1238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728663" lvl="3" indent="-171450">
              <a:buChar char="-"/>
            </a:pPr>
            <a:r>
              <a:rPr lang="cs-CZ" sz="1350" dirty="0">
                <a:latin typeface="Calibri" panose="020F0502020204030204" pitchFamily="34" charset="0"/>
                <a:cs typeface="Calibri" panose="020F0502020204030204" pitchFamily="34" charset="0"/>
              </a:rPr>
              <a:t>p</a:t>
            </a:r>
            <a:r>
              <a:rPr lang="en-GB" sz="1350" dirty="0" err="1">
                <a:latin typeface="Calibri" panose="020F0502020204030204" pitchFamily="34" charset="0"/>
                <a:cs typeface="Calibri" panose="020F0502020204030204" pitchFamily="34" charset="0"/>
              </a:rPr>
              <a:t>ondělí</a:t>
            </a:r>
            <a:r>
              <a:rPr lang="en-GB" sz="1350" dirty="0">
                <a:latin typeface="Calibri" panose="020F0502020204030204" pitchFamily="34" charset="0"/>
                <a:cs typeface="Calibri" panose="020F0502020204030204" pitchFamily="34" charset="0"/>
              </a:rPr>
              <a:t> 11:30 - 12:00</a:t>
            </a:r>
            <a:endParaRPr lang="cs-CZ" sz="135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728663" lvl="3" indent="-171450">
              <a:buChar char="-"/>
            </a:pPr>
            <a:r>
              <a:rPr lang="en-GB" sz="1350">
                <a:latin typeface="Calibri" panose="020F0502020204030204" pitchFamily="34" charset="0"/>
                <a:cs typeface="Calibri" panose="020F0502020204030204" pitchFamily="34" charset="0"/>
              </a:rPr>
              <a:t>P22</a:t>
            </a:r>
            <a:endParaRPr lang="en" sz="135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171450">
              <a:buChar char="-"/>
            </a:pPr>
            <a:endParaRPr lang="cs-CZ" sz="135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171450">
              <a:buChar char="-"/>
            </a:pPr>
            <a:r>
              <a:rPr lang="en" sz="1350" dirty="0">
                <a:latin typeface="Calibri" panose="020F0502020204030204" pitchFamily="34" charset="0"/>
                <a:cs typeface="Calibri" panose="020F0502020204030204" pitchFamily="34" charset="0"/>
              </a:rPr>
              <a:t>Jakub Drmola</a:t>
            </a:r>
            <a:endParaRPr lang="cs-CZ" sz="135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685800" lvl="1" indent="-171450">
              <a:buChar char="-"/>
            </a:pPr>
            <a:r>
              <a:rPr lang="en" sz="1350" dirty="0">
                <a:latin typeface="Calibri" panose="020F0502020204030204" pitchFamily="34" charset="0"/>
                <a:cs typeface="Calibri" panose="020F0502020204030204" pitchFamily="34" charset="0"/>
              </a:rPr>
              <a:t>konzultační hodiny: </a:t>
            </a:r>
            <a:r>
              <a:rPr lang="cs-CZ" sz="1350" dirty="0">
                <a:latin typeface="Calibri" panose="020F0502020204030204" pitchFamily="34" charset="0"/>
                <a:cs typeface="Calibri" panose="020F0502020204030204" pitchFamily="34" charset="0"/>
              </a:rPr>
              <a:t>p</a:t>
            </a:r>
            <a:r>
              <a:rPr lang="en-GB" sz="1350" dirty="0" err="1">
                <a:latin typeface="Calibri" panose="020F0502020204030204" pitchFamily="34" charset="0"/>
                <a:cs typeface="Calibri" panose="020F0502020204030204" pitchFamily="34" charset="0"/>
              </a:rPr>
              <a:t>ondělí</a:t>
            </a:r>
            <a:r>
              <a:rPr lang="cs-CZ" sz="135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350" dirty="0">
                <a:latin typeface="Calibri" panose="020F0502020204030204" pitchFamily="34" charset="0"/>
                <a:cs typeface="Calibri" panose="020F0502020204030204" pitchFamily="34" charset="0"/>
              </a:rPr>
              <a:t>9:00 - 11:00</a:t>
            </a:r>
            <a:r>
              <a:rPr lang="cs-CZ" sz="135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" sz="1350" dirty="0">
                <a:latin typeface="Calibri" panose="020F0502020204030204" pitchFamily="34" charset="0"/>
                <a:cs typeface="Calibri" panose="020F0502020204030204" pitchFamily="34" charset="0"/>
              </a:rPr>
              <a:t>(4.70)</a:t>
            </a:r>
          </a:p>
          <a:p>
            <a:pPr marL="685800" lvl="1" indent="-171450">
              <a:buChar char="-"/>
            </a:pPr>
            <a:r>
              <a:rPr lang="en" sz="1350" u="sng" dirty="0">
                <a:solidFill>
                  <a:schemeClr val="hlink"/>
                </a:solidFill>
                <a:latin typeface="Calibri" panose="020F0502020204030204" pitchFamily="34" charset="0"/>
                <a:cs typeface="Calibri" panose="020F0502020204030204" pitchFamily="34" charset="0"/>
                <a:hlinkClick r:id="rId3"/>
              </a:rPr>
              <a:t>jdrmola@mail.muni.cz</a:t>
            </a:r>
            <a:endParaRPr lang="cs-CZ" sz="1350" u="sng" dirty="0">
              <a:solidFill>
                <a:schemeClr val="hlink"/>
              </a:solidFill>
              <a:latin typeface="Calibri" panose="020F0502020204030204" pitchFamily="34" charset="0"/>
              <a:cs typeface="Calibri" panose="020F0502020204030204" pitchFamily="34" charset="0"/>
              <a:hlinkClick r:id="rId3"/>
            </a:endParaRPr>
          </a:p>
          <a:p>
            <a:pPr marL="342900" indent="-171450">
              <a:buChar char="-"/>
            </a:pPr>
            <a:endParaRPr lang="cs-CZ" sz="135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171450">
              <a:buFont typeface="Calibri"/>
              <a:buChar char="-"/>
            </a:pPr>
            <a:r>
              <a:rPr lang="cs-CZ" sz="1350" dirty="0">
                <a:latin typeface="Calibri" panose="020F0502020204030204" pitchFamily="34" charset="0"/>
                <a:cs typeface="Calibri" panose="020F0502020204030204" pitchFamily="34" charset="0"/>
              </a:rPr>
              <a:t>Veronika Netolická</a:t>
            </a:r>
          </a:p>
          <a:p>
            <a:pPr marL="728663" lvl="3" indent="-171450">
              <a:buFont typeface="Calibri"/>
              <a:buChar char="-"/>
            </a:pPr>
            <a:r>
              <a:rPr lang="en-GB" sz="1350" u="sng" dirty="0">
                <a:latin typeface="Calibri" panose="020F0502020204030204" pitchFamily="34" charset="0"/>
                <a:cs typeface="Calibri" panose="020F0502020204030204" pitchFamily="34" charset="0"/>
                <a:hlinkClick r:id="rId4"/>
              </a:rPr>
              <a:t>414896@mail.muni.cz</a:t>
            </a:r>
            <a:endParaRPr lang="en-GB" sz="135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171450">
              <a:buChar char="-"/>
            </a:pPr>
            <a:endParaRPr lang="en" sz="135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685800" lvl="1" indent="-171450">
              <a:buChar char="-"/>
            </a:pPr>
            <a:endParaRPr lang="cs-CZ" sz="1350" u="sng" dirty="0">
              <a:solidFill>
                <a:schemeClr val="hlink"/>
              </a:solidFill>
              <a:latin typeface="Calibri" panose="020F0502020204030204" pitchFamily="34" charset="0"/>
              <a:cs typeface="Calibri" panose="020F0502020204030204" pitchFamily="34" charset="0"/>
              <a:hlinkClick r:id="rId3"/>
            </a:endParaRPr>
          </a:p>
          <a:p>
            <a:pPr marL="685800" indent="-171450">
              <a:buChar char="-"/>
            </a:pPr>
            <a:endParaRPr lang="cs-CZ" sz="1350" u="sng" dirty="0">
              <a:solidFill>
                <a:schemeClr val="hlink"/>
              </a:solidFill>
              <a:latin typeface="Calibri" panose="020F0502020204030204" pitchFamily="34" charset="0"/>
              <a:cs typeface="Calibri" panose="020F0502020204030204" pitchFamily="34" charset="0"/>
              <a:hlinkClick r:id="rId3"/>
            </a:endParaRPr>
          </a:p>
          <a:p>
            <a:pPr marL="685800" indent="-171450">
              <a:buChar char="-"/>
            </a:pPr>
            <a:endParaRPr lang="en" sz="1350" u="sng" dirty="0">
              <a:solidFill>
                <a:schemeClr val="hlink"/>
              </a:solidFill>
              <a:latin typeface="Calibri" panose="020F0502020204030204" pitchFamily="34" charset="0"/>
              <a:cs typeface="Calibri" panose="020F0502020204030204" pitchFamily="34" charset="0"/>
              <a:hlinkClick r:id="rId3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Shape 77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lIns="68569" tIns="68569" rIns="68569" bIns="68569" rtlCol="0" anchor="t" anchorCtr="0">
            <a:noAutofit/>
          </a:bodyPr>
          <a:lstStyle/>
          <a:p>
            <a:r>
              <a:rPr lang="en" dirty="0">
                <a:latin typeface="Calibri"/>
                <a:ea typeface="Calibri"/>
                <a:cs typeface="Calibri"/>
                <a:sym typeface="Calibri"/>
              </a:rPr>
              <a:t>Hodnocení</a:t>
            </a:r>
          </a:p>
        </p:txBody>
      </p:sp>
      <p:sp>
        <p:nvSpPr>
          <p:cNvPr id="78" name="Shape 78"/>
          <p:cNvSpPr txBox="1">
            <a:spLocks noGrp="1"/>
          </p:cNvSpPr>
          <p:nvPr>
            <p:ph type="body" idx="1"/>
          </p:nvPr>
        </p:nvSpPr>
        <p:spPr>
          <a:xfrm>
            <a:off x="233775" y="1521638"/>
            <a:ext cx="3190725" cy="2547900"/>
          </a:xfrm>
          <a:prstGeom prst="rect">
            <a:avLst/>
          </a:prstGeom>
        </p:spPr>
        <p:txBody>
          <a:bodyPr vert="horz" lIns="68569" tIns="68569" rIns="68569" bIns="68569" rtlCol="0" anchor="t" anchorCtr="0">
            <a:noAutofit/>
          </a:bodyPr>
          <a:lstStyle/>
          <a:p>
            <a:pPr marL="342900" indent="-171450">
              <a:buFont typeface="Calibri"/>
              <a:buChar char="-"/>
            </a:pPr>
            <a:r>
              <a:rPr lang="en" sz="1350" dirty="0">
                <a:latin typeface="Calibri" panose="020F0502020204030204" pitchFamily="34" charset="0"/>
                <a:cs typeface="Calibri" panose="020F0502020204030204" pitchFamily="34" charset="0"/>
              </a:rPr>
              <a:t>A: 92-100</a:t>
            </a:r>
          </a:p>
          <a:p>
            <a:pPr marL="342900" indent="-171450">
              <a:buChar char="-"/>
            </a:pPr>
            <a:r>
              <a:rPr lang="en" sz="1350" dirty="0">
                <a:latin typeface="Calibri" panose="020F0502020204030204" pitchFamily="34" charset="0"/>
                <a:cs typeface="Calibri" panose="020F0502020204030204" pitchFamily="34" charset="0"/>
              </a:rPr>
              <a:t>B: 84-91</a:t>
            </a:r>
          </a:p>
          <a:p>
            <a:pPr marL="342900" indent="-171450">
              <a:buChar char="-"/>
            </a:pPr>
            <a:r>
              <a:rPr lang="en" sz="1350" dirty="0">
                <a:latin typeface="Calibri" panose="020F0502020204030204" pitchFamily="34" charset="0"/>
                <a:cs typeface="Calibri" panose="020F0502020204030204" pitchFamily="34" charset="0"/>
              </a:rPr>
              <a:t>C: 76-83</a:t>
            </a:r>
          </a:p>
          <a:p>
            <a:pPr marL="342900" indent="-171450">
              <a:buChar char="-"/>
            </a:pPr>
            <a:r>
              <a:rPr lang="en" sz="1350" dirty="0">
                <a:latin typeface="Calibri" panose="020F0502020204030204" pitchFamily="34" charset="0"/>
                <a:cs typeface="Calibri" panose="020F0502020204030204" pitchFamily="34" charset="0"/>
              </a:rPr>
              <a:t>D: 68-75</a:t>
            </a:r>
          </a:p>
          <a:p>
            <a:pPr marL="342900" indent="-171450">
              <a:buChar char="-"/>
            </a:pPr>
            <a:r>
              <a:rPr lang="en" sz="1350" dirty="0">
                <a:latin typeface="Calibri" panose="020F0502020204030204" pitchFamily="34" charset="0"/>
                <a:cs typeface="Calibri" panose="020F0502020204030204" pitchFamily="34" charset="0"/>
              </a:rPr>
              <a:t>E: 60-67</a:t>
            </a:r>
          </a:p>
          <a:p>
            <a:pPr marL="342900" indent="-171450">
              <a:buChar char="-"/>
            </a:pPr>
            <a:r>
              <a:rPr lang="en" sz="1350" dirty="0">
                <a:latin typeface="Calibri" panose="020F0502020204030204" pitchFamily="34" charset="0"/>
                <a:cs typeface="Calibri" panose="020F0502020204030204" pitchFamily="34" charset="0"/>
              </a:rPr>
              <a:t>F: 59 a méně</a:t>
            </a:r>
          </a:p>
        </p:txBody>
      </p:sp>
      <p:sp>
        <p:nvSpPr>
          <p:cNvPr id="79" name="Shape 79"/>
          <p:cNvSpPr txBox="1"/>
          <p:nvPr/>
        </p:nvSpPr>
        <p:spPr>
          <a:xfrm>
            <a:off x="3496725" y="1521638"/>
            <a:ext cx="3272175" cy="2569950"/>
          </a:xfrm>
          <a:prstGeom prst="rect">
            <a:avLst/>
          </a:prstGeom>
          <a:noFill/>
          <a:ln>
            <a:noFill/>
          </a:ln>
        </p:spPr>
        <p:txBody>
          <a:bodyPr lIns="68569" tIns="68569" rIns="68569" bIns="68569" anchor="t" anchorCtr="0">
            <a:noAutofit/>
          </a:bodyPr>
          <a:lstStyle/>
          <a:p>
            <a:pPr marL="342900" indent="-257175">
              <a:buSzPct val="100000"/>
              <a:buFont typeface="Calibri"/>
              <a:buChar char="-"/>
            </a:pPr>
            <a:r>
              <a:rPr lang="cs-CZ" sz="1350" dirty="0">
                <a:latin typeface="Calibri"/>
                <a:ea typeface="Calibri"/>
                <a:cs typeface="Calibri"/>
                <a:sym typeface="Calibri"/>
              </a:rPr>
              <a:t>stanoviska</a:t>
            </a:r>
            <a:r>
              <a:rPr lang="en" sz="1350" dirty="0">
                <a:latin typeface="Calibri"/>
                <a:ea typeface="Calibri"/>
                <a:cs typeface="Calibri"/>
                <a:sym typeface="Calibri"/>
              </a:rPr>
              <a:t> (2x): 24b</a:t>
            </a:r>
          </a:p>
          <a:p>
            <a:pPr marL="342900" indent="-257175">
              <a:buSzPct val="100000"/>
              <a:buFont typeface="Calibri"/>
              <a:buChar char="-"/>
            </a:pPr>
            <a:r>
              <a:rPr lang="en" sz="1350" dirty="0">
                <a:latin typeface="Calibri"/>
                <a:ea typeface="Calibri"/>
                <a:cs typeface="Calibri"/>
                <a:sym typeface="Calibri"/>
              </a:rPr>
              <a:t>position papery (7x): 21b</a:t>
            </a:r>
          </a:p>
          <a:p>
            <a:pPr marL="342900" indent="-257175">
              <a:buSzPct val="100000"/>
              <a:buFont typeface="Calibri"/>
              <a:buChar char="-"/>
            </a:pPr>
            <a:r>
              <a:rPr lang="en" sz="1350" dirty="0">
                <a:latin typeface="Calibri"/>
                <a:ea typeface="Calibri"/>
                <a:cs typeface="Calibri"/>
                <a:sym typeface="Calibri"/>
              </a:rPr>
              <a:t>seminární práce: 30b</a:t>
            </a:r>
          </a:p>
          <a:p>
            <a:pPr marL="342900" indent="-257175">
              <a:buSzPct val="100000"/>
              <a:buFont typeface="Calibri"/>
              <a:buChar char="-"/>
            </a:pPr>
            <a:r>
              <a:rPr lang="en" sz="1350" dirty="0">
                <a:latin typeface="Calibri"/>
                <a:ea typeface="Calibri"/>
                <a:cs typeface="Calibri"/>
                <a:sym typeface="Calibri"/>
              </a:rPr>
              <a:t>zkouška: 25b</a:t>
            </a:r>
          </a:p>
          <a:p>
            <a:endParaRPr sz="1350" dirty="0">
              <a:latin typeface="Calibri"/>
              <a:ea typeface="Calibri"/>
              <a:cs typeface="Calibri"/>
              <a:sym typeface="Calibri"/>
            </a:endParaRPr>
          </a:p>
          <a:p>
            <a:pPr marL="342900" indent="-257175">
              <a:buSzPct val="100000"/>
              <a:buFont typeface="Calibri"/>
              <a:buChar char="-"/>
            </a:pPr>
            <a:r>
              <a:rPr lang="en" sz="1350" dirty="0">
                <a:latin typeface="Calibri"/>
                <a:ea typeface="Calibri"/>
                <a:cs typeface="Calibri"/>
                <a:sym typeface="Calibri"/>
              </a:rPr>
              <a:t>navíc až 10 bonusových bodů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lIns="68569" tIns="68569" rIns="68569" bIns="68569" rtlCol="0" anchor="t" anchorCtr="0">
            <a:noAutofit/>
          </a:bodyPr>
          <a:lstStyle/>
          <a:p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STANOVISka</a:t>
            </a:r>
            <a:endParaRPr lang="en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5" name="Shape 85"/>
          <p:cNvSpPr txBox="1">
            <a:spLocks noGrp="1"/>
          </p:cNvSpPr>
          <p:nvPr>
            <p:ph type="body" idx="1"/>
          </p:nvPr>
        </p:nvSpPr>
        <p:spPr>
          <a:xfrm>
            <a:off x="233775" y="1521638"/>
            <a:ext cx="6390450" cy="2890800"/>
          </a:xfrm>
          <a:prstGeom prst="rect">
            <a:avLst/>
          </a:prstGeom>
        </p:spPr>
        <p:txBody>
          <a:bodyPr vert="horz" lIns="68569" tIns="68569" rIns="68569" bIns="68569" rtlCol="0" anchor="t" anchorCtr="0">
            <a:noAutofit/>
          </a:bodyPr>
          <a:lstStyle/>
          <a:p>
            <a:pPr marL="342900" indent="-171450">
              <a:buChar char="-"/>
            </a:pPr>
            <a:r>
              <a:rPr lang="en" sz="1350" dirty="0">
                <a:latin typeface="Calibri" panose="020F0502020204030204" pitchFamily="34" charset="0"/>
                <a:cs typeface="Calibri" panose="020F0502020204030204" pitchFamily="34" charset="0"/>
              </a:rPr>
              <a:t>studenti rozlosováni do </a:t>
            </a:r>
            <a:r>
              <a:rPr lang="cs-CZ" sz="1350" dirty="0">
                <a:latin typeface="Calibri" panose="020F0502020204030204" pitchFamily="34" charset="0"/>
                <a:cs typeface="Calibri" panose="020F0502020204030204" pitchFamily="34" charset="0"/>
              </a:rPr>
              <a:t>8</a:t>
            </a:r>
            <a:r>
              <a:rPr lang="en" sz="1350" dirty="0">
                <a:latin typeface="Calibri" panose="020F0502020204030204" pitchFamily="34" charset="0"/>
                <a:cs typeface="Calibri" panose="020F0502020204030204" pitchFamily="34" charset="0"/>
              </a:rPr>
              <a:t> týmů (‘A’ až ‘</a:t>
            </a:r>
            <a:r>
              <a:rPr lang="cs-CZ" sz="1350" dirty="0">
                <a:latin typeface="Calibri" panose="020F0502020204030204" pitchFamily="34" charset="0"/>
                <a:cs typeface="Calibri" panose="020F0502020204030204" pitchFamily="34" charset="0"/>
              </a:rPr>
              <a:t>H</a:t>
            </a:r>
            <a:r>
              <a:rPr lang="en" sz="1350" dirty="0">
                <a:latin typeface="Calibri" panose="020F0502020204030204" pitchFamily="34" charset="0"/>
                <a:cs typeface="Calibri" panose="020F0502020204030204" pitchFamily="34" charset="0"/>
              </a:rPr>
              <a:t>’)</a:t>
            </a:r>
          </a:p>
          <a:p>
            <a:pPr marL="342900" indent="-171450">
              <a:buChar char="-"/>
            </a:pPr>
            <a:r>
              <a:rPr lang="en" sz="1350" dirty="0">
                <a:latin typeface="Calibri" panose="020F0502020204030204" pitchFamily="34" charset="0"/>
                <a:cs typeface="Calibri" panose="020F0502020204030204" pitchFamily="34" charset="0"/>
              </a:rPr>
              <a:t>každý tým má za úkol během semestru vypracovat dvě prezentace</a:t>
            </a:r>
          </a:p>
          <a:p>
            <a:pPr marL="342900" indent="-171450">
              <a:buChar char="-"/>
            </a:pPr>
            <a:r>
              <a:rPr lang="en" sz="1350" dirty="0">
                <a:latin typeface="Calibri" panose="020F0502020204030204" pitchFamily="34" charset="0"/>
                <a:cs typeface="Calibri" panose="020F0502020204030204" pitchFamily="34" charset="0"/>
              </a:rPr>
              <a:t>jedna ‘pro’ a druhá ‘proti’, dva týmy vždy vystoupí proti sobě</a:t>
            </a:r>
            <a:endParaRPr lang="cs-CZ" sz="135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171450">
              <a:buChar char="-"/>
            </a:pPr>
            <a:r>
              <a:rPr lang="en" sz="1350" dirty="0">
                <a:latin typeface="Calibri" panose="020F0502020204030204" pitchFamily="34" charset="0"/>
                <a:cs typeface="Calibri" panose="020F0502020204030204" pitchFamily="34" charset="0"/>
              </a:rPr>
              <a:t>prezentace musí obsahovat zdroje</a:t>
            </a:r>
          </a:p>
          <a:p>
            <a:pPr marL="342900" indent="-171450">
              <a:buChar char="-"/>
            </a:pPr>
            <a:r>
              <a:rPr lang="en" sz="1350" dirty="0">
                <a:latin typeface="Calibri" panose="020F0502020204030204" pitchFamily="34" charset="0"/>
                <a:cs typeface="Calibri" panose="020F0502020204030204" pitchFamily="34" charset="0"/>
              </a:rPr>
              <a:t>délka </a:t>
            </a:r>
            <a:r>
              <a:rPr lang="cs-CZ" sz="1350" dirty="0">
                <a:latin typeface="Calibri" panose="020F0502020204030204" pitchFamily="34" charset="0"/>
                <a:cs typeface="Calibri" panose="020F0502020204030204" pitchFamily="34" charset="0"/>
              </a:rPr>
              <a:t>8</a:t>
            </a:r>
            <a:r>
              <a:rPr lang="en" sz="1350" dirty="0">
                <a:latin typeface="Calibri" panose="020F0502020204030204" pitchFamily="34" charset="0"/>
                <a:cs typeface="Calibri" panose="020F0502020204030204" pitchFamily="34" charset="0"/>
              </a:rPr>
              <a:t>-1</a:t>
            </a:r>
            <a:r>
              <a:rPr lang="cs-CZ" sz="1350" dirty="0">
                <a:latin typeface="Calibri" panose="020F0502020204030204" pitchFamily="34" charset="0"/>
                <a:cs typeface="Calibri" panose="020F0502020204030204" pitchFamily="34" charset="0"/>
              </a:rPr>
              <a:t>3</a:t>
            </a:r>
            <a:r>
              <a:rPr lang="en" sz="1350" dirty="0">
                <a:latin typeface="Calibri" panose="020F0502020204030204" pitchFamily="34" charset="0"/>
                <a:cs typeface="Calibri" panose="020F0502020204030204" pitchFamily="34" charset="0"/>
              </a:rPr>
              <a:t> minut</a:t>
            </a:r>
          </a:p>
          <a:p>
            <a:pPr marL="342900" indent="-171450">
              <a:buChar char="-"/>
            </a:pPr>
            <a:r>
              <a:rPr lang="en" sz="1350" dirty="0">
                <a:latin typeface="Calibri" panose="020F0502020204030204" pitchFamily="34" charset="0"/>
                <a:cs typeface="Calibri" panose="020F0502020204030204" pitchFamily="34" charset="0"/>
              </a:rPr>
              <a:t>následuje strukturovaná diskuze/debata</a:t>
            </a:r>
          </a:p>
          <a:p>
            <a:pPr marL="342900" indent="-171450">
              <a:buChar char="-"/>
            </a:pPr>
            <a:r>
              <a:rPr lang="en" sz="1350" dirty="0">
                <a:latin typeface="Calibri" panose="020F0502020204030204" pitchFamily="34" charset="0"/>
                <a:cs typeface="Calibri" panose="020F0502020204030204" pitchFamily="34" charset="0"/>
              </a:rPr>
              <a:t>fantazii a dalším podpůrným prostředkům se meze nekladou (naopak)</a:t>
            </a:r>
          </a:p>
          <a:p>
            <a:pPr marL="342900" indent="-171450">
              <a:buChar char="-"/>
            </a:pPr>
            <a:r>
              <a:rPr lang="cs-CZ" sz="1350" dirty="0">
                <a:latin typeface="Calibri" panose="020F0502020204030204" pitchFamily="34" charset="0"/>
                <a:cs typeface="Calibri" panose="020F0502020204030204" pitchFamily="34" charset="0"/>
              </a:rPr>
              <a:t>do pátku </a:t>
            </a:r>
            <a:r>
              <a:rPr lang="en" sz="1350" dirty="0">
                <a:latin typeface="Calibri" panose="020F0502020204030204" pitchFamily="34" charset="0"/>
                <a:cs typeface="Calibri" panose="020F0502020204030204" pitchFamily="34" charset="0"/>
              </a:rPr>
              <a:t>místo PP každý člen týmu odevzdá 1 stranu “závěrečné zprávy” kriticky popisující a hodnotící přípravu</a:t>
            </a:r>
            <a:r>
              <a:rPr lang="cs-CZ" sz="1350" dirty="0">
                <a:latin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en" sz="1350" dirty="0">
                <a:latin typeface="Calibri" panose="020F0502020204030204" pitchFamily="34" charset="0"/>
                <a:cs typeface="Calibri" panose="020F0502020204030204" pitchFamily="34" charset="0"/>
              </a:rPr>
              <a:t> průběh prezentace</a:t>
            </a:r>
            <a:r>
              <a:rPr lang="cs-CZ" sz="1350" dirty="0">
                <a:latin typeface="Calibri" panose="020F0502020204030204" pitchFamily="34" charset="0"/>
                <a:cs typeface="Calibri" panose="020F0502020204030204" pitchFamily="34" charset="0"/>
              </a:rPr>
              <a:t> a diskuzi</a:t>
            </a:r>
            <a:endParaRPr lang="en" sz="135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171450">
              <a:buChar char="-"/>
            </a:pPr>
            <a:r>
              <a:rPr lang="en" sz="1350" dirty="0">
                <a:latin typeface="Calibri" panose="020F0502020204030204" pitchFamily="34" charset="0"/>
                <a:cs typeface="Calibri" panose="020F0502020204030204" pitchFamily="34" charset="0"/>
              </a:rPr>
              <a:t>hodnocena je úroveň zpracování, podloženost, prezentace, argumentace, originalita, atp.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Shape 90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lIns="68569" tIns="68569" rIns="68569" bIns="68569" rtlCol="0" anchor="t" anchorCtr="0">
            <a:noAutofit/>
          </a:bodyPr>
          <a:lstStyle/>
          <a:p>
            <a:r>
              <a:rPr lang="en" dirty="0">
                <a:latin typeface="Calibri" panose="020F0502020204030204" pitchFamily="34" charset="0"/>
                <a:cs typeface="Calibri" panose="020F0502020204030204" pitchFamily="34" charset="0"/>
              </a:rPr>
              <a:t>Position papery</a:t>
            </a:r>
          </a:p>
        </p:txBody>
      </p:sp>
      <p:sp>
        <p:nvSpPr>
          <p:cNvPr id="91" name="Shape 91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lIns="68569" tIns="68569" rIns="68569" bIns="68569" rtlCol="0" anchor="t" anchorCtr="0">
            <a:noAutofit/>
          </a:bodyPr>
          <a:lstStyle/>
          <a:p>
            <a:pPr marL="342900" indent="-171450">
              <a:buChar char="-"/>
            </a:pPr>
            <a:r>
              <a:rPr lang="en" sz="1500" dirty="0">
                <a:latin typeface="Calibri" panose="020F0502020204030204" pitchFamily="34" charset="0"/>
                <a:cs typeface="Calibri" panose="020F0502020204030204" pitchFamily="34" charset="0"/>
              </a:rPr>
              <a:t>vaše vlastní reakce na probrané téma</a:t>
            </a:r>
            <a:r>
              <a:rPr lang="cs-CZ" sz="15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" sz="1500" dirty="0">
                <a:latin typeface="Calibri" panose="020F0502020204030204" pitchFamily="34" charset="0"/>
                <a:cs typeface="Calibri" panose="020F0502020204030204" pitchFamily="34" charset="0"/>
              </a:rPr>
              <a:t>studentské prezentace</a:t>
            </a:r>
            <a:r>
              <a:rPr lang="cs-CZ" sz="1500" dirty="0">
                <a:latin typeface="Calibri" panose="020F0502020204030204" pitchFamily="34" charset="0"/>
                <a:cs typeface="Calibri" panose="020F0502020204030204" pitchFamily="34" charset="0"/>
              </a:rPr>
              <a:t>, debatu</a:t>
            </a:r>
            <a:endParaRPr lang="en" sz="15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171450">
              <a:buChar char="-"/>
            </a:pPr>
            <a:r>
              <a:rPr lang="en" sz="1500" dirty="0">
                <a:latin typeface="Calibri" panose="020F0502020204030204" pitchFamily="34" charset="0"/>
                <a:cs typeface="Calibri" panose="020F0502020204030204" pitchFamily="34" charset="0"/>
              </a:rPr>
              <a:t>3</a:t>
            </a:r>
            <a:r>
              <a:rPr lang="cs-CZ" sz="1500" dirty="0">
                <a:latin typeface="Calibri" panose="020F0502020204030204" pitchFamily="34" charset="0"/>
                <a:cs typeface="Calibri" panose="020F0502020204030204" pitchFamily="34" charset="0"/>
              </a:rPr>
              <a:t>500</a:t>
            </a:r>
            <a:r>
              <a:rPr lang="en" sz="1500" dirty="0">
                <a:latin typeface="Calibri" panose="020F0502020204030204" pitchFamily="34" charset="0"/>
                <a:cs typeface="Calibri" panose="020F0502020204030204" pitchFamily="34" charset="0"/>
              </a:rPr>
              <a:t>-</a:t>
            </a:r>
            <a:r>
              <a:rPr lang="cs-CZ" sz="1500" dirty="0">
                <a:latin typeface="Calibri" panose="020F0502020204030204" pitchFamily="34" charset="0"/>
                <a:cs typeface="Calibri" panose="020F0502020204030204" pitchFamily="34" charset="0"/>
              </a:rPr>
              <a:t>3600</a:t>
            </a:r>
            <a:r>
              <a:rPr lang="en" sz="1500" dirty="0">
                <a:latin typeface="Calibri" panose="020F0502020204030204" pitchFamily="34" charset="0"/>
                <a:cs typeface="Calibri" panose="020F0502020204030204" pitchFamily="34" charset="0"/>
              </a:rPr>
              <a:t> znaků </a:t>
            </a:r>
            <a:r>
              <a:rPr lang="en" sz="1500" b="1" dirty="0">
                <a:latin typeface="Calibri" panose="020F0502020204030204" pitchFamily="34" charset="0"/>
                <a:cs typeface="Calibri" panose="020F0502020204030204" pitchFamily="34" charset="0"/>
              </a:rPr>
              <a:t>bez tolerance</a:t>
            </a:r>
            <a:endParaRPr lang="cs-CZ" sz="15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728663" lvl="3" indent="-171450">
              <a:buChar char="-"/>
            </a:pPr>
            <a:r>
              <a:rPr lang="en" sz="1350" dirty="0">
                <a:latin typeface="Calibri" panose="020F0502020204030204" pitchFamily="34" charset="0"/>
                <a:cs typeface="Calibri" panose="020F0502020204030204" pitchFamily="34" charset="0"/>
              </a:rPr>
              <a:t>nepočítají se zdroje</a:t>
            </a:r>
            <a:r>
              <a:rPr lang="cs-CZ" sz="1350" dirty="0">
                <a:latin typeface="Calibri" panose="020F0502020204030204" pitchFamily="34" charset="0"/>
                <a:cs typeface="Calibri" panose="020F0502020204030204" pitchFamily="34" charset="0"/>
              </a:rPr>
              <a:t>, ty dávejte to poznámek pod čarou nebo na konci</a:t>
            </a:r>
            <a:endParaRPr lang="en" sz="135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171450">
              <a:buChar char="-"/>
            </a:pPr>
            <a:r>
              <a:rPr lang="en" sz="1500" dirty="0">
                <a:latin typeface="Calibri" panose="020F0502020204030204" pitchFamily="34" charset="0"/>
                <a:cs typeface="Calibri" panose="020F0502020204030204" pitchFamily="34" charset="0"/>
              </a:rPr>
              <a:t>odevzdání do </a:t>
            </a:r>
            <a:r>
              <a:rPr lang="cs-CZ" sz="1500" dirty="0">
                <a:latin typeface="Calibri" panose="020F0502020204030204" pitchFamily="34" charset="0"/>
                <a:cs typeface="Calibri" panose="020F0502020204030204" pitchFamily="34" charset="0"/>
              </a:rPr>
              <a:t>pátečního</a:t>
            </a:r>
            <a:r>
              <a:rPr lang="en" sz="1500" dirty="0">
                <a:latin typeface="Calibri" panose="020F0502020204030204" pitchFamily="34" charset="0"/>
                <a:cs typeface="Calibri" panose="020F0502020204030204" pitchFamily="34" charset="0"/>
              </a:rPr>
              <a:t> rána následujícího po příslušné hodině</a:t>
            </a:r>
          </a:p>
          <a:p>
            <a:pPr marL="342900" indent="-171450">
              <a:buChar char="-"/>
            </a:pPr>
            <a:r>
              <a:rPr lang="cs-CZ" sz="1500" dirty="0">
                <a:latin typeface="Calibri" panose="020F0502020204030204" pitchFamily="34" charset="0"/>
                <a:cs typeface="Calibri" panose="020F0502020204030204" pitchFamily="34" charset="0"/>
              </a:rPr>
              <a:t>celkem </a:t>
            </a:r>
            <a:r>
              <a:rPr lang="en" sz="1500" dirty="0">
                <a:latin typeface="Calibri" panose="020F0502020204030204" pitchFamily="34" charset="0"/>
                <a:cs typeface="Calibri" panose="020F0502020204030204" pitchFamily="34" charset="0"/>
              </a:rPr>
              <a:t>0-3 body</a:t>
            </a:r>
          </a:p>
          <a:p>
            <a:pPr marL="342900" indent="-171450">
              <a:buChar char="-"/>
            </a:pPr>
            <a:r>
              <a:rPr lang="en" sz="1500" dirty="0">
                <a:latin typeface="Calibri" panose="020F0502020204030204" pitchFamily="34" charset="0"/>
                <a:cs typeface="Calibri" panose="020F0502020204030204" pitchFamily="34" charset="0"/>
              </a:rPr>
              <a:t>každých započatých 100 znaků mimo rozsah: -1 bod</a:t>
            </a:r>
          </a:p>
          <a:p>
            <a:pPr marL="342900" indent="-171450">
              <a:buChar char="-"/>
            </a:pPr>
            <a:r>
              <a:rPr lang="en" sz="1500" dirty="0">
                <a:latin typeface="Calibri" panose="020F0502020204030204" pitchFamily="34" charset="0"/>
                <a:cs typeface="Calibri" panose="020F0502020204030204" pitchFamily="34" charset="0"/>
              </a:rPr>
              <a:t>každých započatých 24h po termínu: -1 bod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lIns="68569" tIns="68569" rIns="68569" bIns="68569" rtlCol="0" anchor="t" anchorCtr="0">
            <a:noAutofit/>
          </a:bodyPr>
          <a:lstStyle/>
          <a:p>
            <a:r>
              <a:rPr lang="en" dirty="0">
                <a:latin typeface="Calibri" panose="020F0502020204030204" pitchFamily="34" charset="0"/>
                <a:cs typeface="Calibri" panose="020F0502020204030204" pitchFamily="34" charset="0"/>
              </a:rPr>
              <a:t>Seminární práce</a:t>
            </a:r>
          </a:p>
        </p:txBody>
      </p:sp>
      <p:sp>
        <p:nvSpPr>
          <p:cNvPr id="97" name="Shape 97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lIns="68569" tIns="68569" rIns="68569" bIns="68569" rtlCol="0" anchor="t" anchorCtr="0">
            <a:noAutofit/>
          </a:bodyPr>
          <a:lstStyle/>
          <a:p>
            <a:pPr marL="342900" indent="-171450">
              <a:buChar char="-"/>
            </a:pPr>
            <a:r>
              <a:rPr lang="cs-CZ" sz="1350" dirty="0">
                <a:latin typeface="Calibri" panose="020F0502020204030204" pitchFamily="34" charset="0"/>
                <a:cs typeface="Calibri" panose="020F0502020204030204" pitchFamily="34" charset="0"/>
              </a:rPr>
              <a:t>autorské týmy po 3 až 6 lidech</a:t>
            </a:r>
          </a:p>
          <a:p>
            <a:pPr marL="728663" lvl="3" indent="-171450">
              <a:buChar char="-"/>
            </a:pPr>
            <a:r>
              <a:rPr lang="cs-CZ" sz="1200" dirty="0">
                <a:latin typeface="Calibri" panose="020F0502020204030204" pitchFamily="34" charset="0"/>
                <a:cs typeface="Calibri" panose="020F0502020204030204" pitchFamily="34" charset="0"/>
              </a:rPr>
              <a:t>8 + 2x &lt;velikost týmu&gt; (tj. 14-20ns) </a:t>
            </a:r>
          </a:p>
          <a:p>
            <a:pPr marL="342900" indent="-171450">
              <a:buChar char="-"/>
            </a:pPr>
            <a:r>
              <a:rPr lang="en" sz="1350" dirty="0">
                <a:latin typeface="Calibri" panose="020F0502020204030204" pitchFamily="34" charset="0"/>
                <a:cs typeface="Calibri" panose="020F0502020204030204" pitchFamily="34" charset="0"/>
              </a:rPr>
              <a:t>nahlásit téma </a:t>
            </a:r>
            <a:r>
              <a:rPr lang="cs-CZ" sz="1350" dirty="0">
                <a:latin typeface="Calibri" panose="020F0502020204030204" pitchFamily="34" charset="0"/>
                <a:cs typeface="Calibri" panose="020F0502020204030204" pitchFamily="34" charset="0"/>
              </a:rPr>
              <a:t>a tým </a:t>
            </a:r>
            <a:r>
              <a:rPr lang="en" sz="1350" dirty="0">
                <a:latin typeface="Calibri" panose="020F0502020204030204" pitchFamily="34" charset="0"/>
                <a:cs typeface="Calibri" panose="020F0502020204030204" pitchFamily="34" charset="0"/>
              </a:rPr>
              <a:t>do </a:t>
            </a:r>
            <a:r>
              <a:rPr lang="cs-CZ" sz="1350" dirty="0">
                <a:latin typeface="Calibri" panose="020F0502020204030204" pitchFamily="34" charset="0"/>
                <a:cs typeface="Calibri" panose="020F0502020204030204" pitchFamily="34" charset="0"/>
              </a:rPr>
              <a:t>konce října</a:t>
            </a:r>
          </a:p>
          <a:p>
            <a:pPr marL="342900" indent="-171450">
              <a:buChar char="-"/>
            </a:pPr>
            <a:r>
              <a:rPr lang="cs-CZ" sz="1350" dirty="0">
                <a:latin typeface="Calibri" panose="020F0502020204030204" pitchFamily="34" charset="0"/>
                <a:cs typeface="Calibri" panose="020F0502020204030204" pitchFamily="34" charset="0"/>
              </a:rPr>
              <a:t>seminární práce musí být primárně o navržení </a:t>
            </a:r>
            <a:r>
              <a:rPr lang="cs-CZ" sz="1350" b="1" dirty="0">
                <a:latin typeface="Calibri" panose="020F0502020204030204" pitchFamily="34" charset="0"/>
                <a:cs typeface="Calibri" panose="020F0502020204030204" pitchFamily="34" charset="0"/>
              </a:rPr>
              <a:t>řešení</a:t>
            </a:r>
            <a:r>
              <a:rPr lang="cs-CZ" sz="1350" dirty="0">
                <a:latin typeface="Calibri" panose="020F0502020204030204" pitchFamily="34" charset="0"/>
                <a:cs typeface="Calibri" panose="020F0502020204030204" pitchFamily="34" charset="0"/>
              </a:rPr>
              <a:t> nějakého </a:t>
            </a:r>
            <a:r>
              <a:rPr lang="cs-CZ" sz="1350" b="1" dirty="0">
                <a:latin typeface="Calibri" panose="020F0502020204030204" pitchFamily="34" charset="0"/>
                <a:cs typeface="Calibri" panose="020F0502020204030204" pitchFamily="34" charset="0"/>
              </a:rPr>
              <a:t>problému</a:t>
            </a:r>
            <a:r>
              <a:rPr lang="cs-CZ" sz="1350" dirty="0">
                <a:latin typeface="Calibri" panose="020F0502020204030204" pitchFamily="34" charset="0"/>
                <a:cs typeface="Calibri" panose="020F0502020204030204" pitchFamily="34" charset="0"/>
              </a:rPr>
              <a:t> spjatého s tématem předmětu </a:t>
            </a:r>
          </a:p>
          <a:p>
            <a:pPr marL="728663" lvl="3" indent="-171450">
              <a:buChar char="-"/>
            </a:pPr>
            <a:r>
              <a:rPr lang="cs-CZ" sz="1238" dirty="0">
                <a:latin typeface="Calibri" panose="020F0502020204030204" pitchFamily="34" charset="0"/>
                <a:cs typeface="Calibri" panose="020F0502020204030204" pitchFamily="34" charset="0"/>
              </a:rPr>
              <a:t>tedy nejen, že je něco bezpečnostní problém, ale co by se s tím mělo dělat</a:t>
            </a:r>
          </a:p>
          <a:p>
            <a:pPr marL="342900" indent="-171450">
              <a:buChar char="-"/>
            </a:pPr>
            <a:r>
              <a:rPr lang="cs-CZ" sz="1350" dirty="0">
                <a:latin typeface="Calibri" panose="020F0502020204030204" pitchFamily="34" charset="0"/>
                <a:cs typeface="Calibri" panose="020F0502020204030204" pitchFamily="34" charset="0"/>
              </a:rPr>
              <a:t>prezentace výsledků na předposlední hodině</a:t>
            </a:r>
            <a:endParaRPr lang="en" sz="135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171450">
              <a:buChar char="-"/>
            </a:pPr>
            <a:r>
              <a:rPr lang="en" sz="1350" dirty="0">
                <a:latin typeface="Calibri" panose="020F0502020204030204" pitchFamily="34" charset="0"/>
                <a:cs typeface="Calibri" panose="020F0502020204030204" pitchFamily="34" charset="0"/>
              </a:rPr>
              <a:t>odevzdání </a:t>
            </a:r>
            <a:r>
              <a:rPr lang="cs-CZ" sz="1350" dirty="0">
                <a:latin typeface="Calibri" panose="020F0502020204030204" pitchFamily="34" charset="0"/>
                <a:cs typeface="Calibri" panose="020F0502020204030204" pitchFamily="34" charset="0"/>
              </a:rPr>
              <a:t>písemné </a:t>
            </a:r>
            <a:r>
              <a:rPr lang="en" sz="1350" dirty="0">
                <a:latin typeface="Calibri" panose="020F0502020204030204" pitchFamily="34" charset="0"/>
                <a:cs typeface="Calibri" panose="020F0502020204030204" pitchFamily="34" charset="0"/>
              </a:rPr>
              <a:t>do 24.12. 201</a:t>
            </a:r>
            <a:r>
              <a:rPr lang="cs-CZ" sz="1350" dirty="0">
                <a:latin typeface="Calibri" panose="020F0502020204030204" pitchFamily="34" charset="0"/>
                <a:cs typeface="Calibri" panose="020F0502020204030204" pitchFamily="34" charset="0"/>
              </a:rPr>
              <a:t>7</a:t>
            </a:r>
            <a:endParaRPr lang="en" sz="135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Shape 10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lIns="68569" tIns="68569" rIns="68569" bIns="68569" rtlCol="0" anchor="t" anchorCtr="0">
            <a:noAutofit/>
          </a:bodyPr>
          <a:lstStyle/>
          <a:p>
            <a:r>
              <a:rPr lang="en" dirty="0">
                <a:latin typeface="Calibri" panose="020F0502020204030204" pitchFamily="34" charset="0"/>
                <a:cs typeface="Calibri" panose="020F0502020204030204" pitchFamily="34" charset="0"/>
              </a:rPr>
              <a:t>Zkouška</a:t>
            </a:r>
          </a:p>
        </p:txBody>
      </p:sp>
      <p:sp>
        <p:nvSpPr>
          <p:cNvPr id="103" name="Shape 10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lIns="68569" tIns="68569" rIns="68569" bIns="68569" rtlCol="0" anchor="t" anchorCtr="0">
            <a:noAutofit/>
          </a:bodyPr>
          <a:lstStyle/>
          <a:p>
            <a:pPr marL="342900" indent="-171450">
              <a:buChar char="-"/>
            </a:pPr>
            <a:r>
              <a:rPr lang="cs-CZ" sz="1350" dirty="0">
                <a:latin typeface="Calibri" panose="020F0502020204030204" pitchFamily="34" charset="0"/>
                <a:cs typeface="Calibri" panose="020F0502020204030204" pitchFamily="34" charset="0"/>
              </a:rPr>
              <a:t>zkouška kombinovanou formou</a:t>
            </a:r>
            <a:endParaRPr lang="en" sz="135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171450">
              <a:buChar char="-"/>
            </a:pPr>
            <a:r>
              <a:rPr lang="cs-CZ" sz="1350" dirty="0">
                <a:latin typeface="Calibri" panose="020F0502020204030204" pitchFamily="34" charset="0"/>
                <a:cs typeface="Calibri" panose="020F0502020204030204" pitchFamily="34" charset="0"/>
              </a:rPr>
              <a:t>cca </a:t>
            </a:r>
            <a:r>
              <a:rPr lang="en" sz="1350" dirty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cs-CZ" sz="1350" dirty="0">
                <a:latin typeface="Calibri" panose="020F0502020204030204" pitchFamily="34" charset="0"/>
                <a:cs typeface="Calibri" panose="020F0502020204030204" pitchFamily="34" charset="0"/>
              </a:rPr>
              <a:t>0-30</a:t>
            </a:r>
            <a:r>
              <a:rPr lang="en" sz="1350" dirty="0">
                <a:latin typeface="Calibri" panose="020F0502020204030204" pitchFamily="34" charset="0"/>
                <a:cs typeface="Calibri" panose="020F0502020204030204" pitchFamily="34" charset="0"/>
              </a:rPr>
              <a:t> minut</a:t>
            </a:r>
          </a:p>
          <a:p>
            <a:pPr marL="342900" indent="-171450">
              <a:buChar char="-"/>
            </a:pPr>
            <a:r>
              <a:rPr lang="en" sz="1350" dirty="0">
                <a:latin typeface="Calibri" panose="020F0502020204030204" pitchFamily="34" charset="0"/>
                <a:cs typeface="Calibri" panose="020F0502020204030204" pitchFamily="34" charset="0"/>
              </a:rPr>
              <a:t>otázky z četby, přednášek a studentských prezentací</a:t>
            </a:r>
          </a:p>
          <a:p>
            <a:pPr marL="342900" indent="-171450">
              <a:buChar char="-"/>
            </a:pPr>
            <a:r>
              <a:rPr lang="en" sz="1350" dirty="0">
                <a:latin typeface="Calibri" panose="020F0502020204030204" pitchFamily="34" charset="0"/>
                <a:cs typeface="Calibri" panose="020F0502020204030204" pitchFamily="34" charset="0"/>
              </a:rPr>
              <a:t>bonusové otázky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4" name="Shape 114"/>
          <p:cNvGraphicFramePr/>
          <p:nvPr>
            <p:extLst>
              <p:ext uri="{D42A27DB-BD31-4B8C-83A1-F6EECF244321}">
                <p14:modId xmlns:p14="http://schemas.microsoft.com/office/powerpoint/2010/main" val="1736078492"/>
              </p:ext>
            </p:extLst>
          </p:nvPr>
        </p:nvGraphicFramePr>
        <p:xfrm>
          <a:off x="-2644" y="626663"/>
          <a:ext cx="6863287" cy="3794613"/>
        </p:xfrm>
        <a:graphic>
          <a:graphicData uri="http://schemas.openxmlformats.org/drawingml/2006/table">
            <a:tbl>
              <a:tblPr>
                <a:noFill/>
                <a:tableStyleId>{EC2A7220-11C6-4AA6-B372-5C0D8ACC951F}</a:tableStyleId>
              </a:tblPr>
              <a:tblGrid>
                <a:gridCol w="88820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7508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5389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datum</a:t>
                      </a:r>
                      <a:endParaRPr lang="en-GB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obsah</a:t>
                      </a:r>
                      <a:endParaRPr lang="en-GB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2363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18. 09. 2017</a:t>
                      </a:r>
                      <a:endParaRPr lang="en-GB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0 - úvodní a organizační hodina</a:t>
                      </a:r>
                      <a:endParaRPr lang="en-GB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2363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25. 09. 2017</a:t>
                      </a:r>
                      <a:endParaRPr lang="en-GB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1 - Moderní technologie: historie, trendy, konflikty, etika, regulace, dvousečnost</a:t>
                      </a:r>
                      <a:endParaRPr lang="en-GB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2363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2. 10. 2017</a:t>
                      </a:r>
                      <a:endParaRPr lang="en-GB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2 - Vesmír</a:t>
                      </a:r>
                      <a:endParaRPr lang="en-GB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2363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9. 10. 2017</a:t>
                      </a:r>
                      <a:endParaRPr lang="en-GB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čtecí týden</a:t>
                      </a:r>
                      <a:endParaRPr lang="en-GB" sz="1200" i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2363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16. 10. 2017</a:t>
                      </a:r>
                      <a:endParaRPr lang="en-GB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3 - IT a stát: válka, zabezpečení informací, sabotáž, špionáž </a:t>
                      </a:r>
                      <a:endParaRPr lang="en-GB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2363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23. 10. 2017</a:t>
                      </a:r>
                      <a:endParaRPr lang="en-GB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4 - IT a společnost: soukromí, svoboda, sledování, cenzura, duševní vlastnictví</a:t>
                      </a:r>
                      <a:endParaRPr lang="en-GB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72363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30. 10. 2017</a:t>
                      </a:r>
                      <a:endParaRPr lang="en-GB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5 - Umělá inteligence a autonomní systémy ve vojenství </a:t>
                      </a:r>
                      <a:endParaRPr lang="en-GB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72363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6. 11. 2017</a:t>
                      </a:r>
                      <a:endParaRPr lang="en-GB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6 - Umělá inteligence a autonomní systémy ve společnosti</a:t>
                      </a:r>
                      <a:endParaRPr lang="en-GB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72363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13. 11. 2017</a:t>
                      </a:r>
                      <a:endParaRPr lang="en-GB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7 - Výroba energie, změny klimatu, </a:t>
                      </a:r>
                      <a:r>
                        <a:rPr lang="cs-CZ" sz="12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geoengineering</a:t>
                      </a:r>
                      <a:r>
                        <a:rPr lang="cs-CZ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a suroviny</a:t>
                      </a:r>
                      <a:endParaRPr lang="en-GB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72363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20. 11. 2017</a:t>
                      </a:r>
                      <a:endParaRPr lang="en-GB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8 - ZHN, nové zbraňové systémy, biotechnologie, 3D tisk</a:t>
                      </a:r>
                      <a:endParaRPr lang="en-GB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72363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27. 11. 2017</a:t>
                      </a:r>
                      <a:endParaRPr lang="en-GB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9 - Informační válka: propaganda a konspirace</a:t>
                      </a:r>
                      <a:endParaRPr lang="en-GB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72363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4. 12. 2017</a:t>
                      </a:r>
                      <a:endParaRPr lang="en-GB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prezentace</a:t>
                      </a:r>
                      <a:endParaRPr lang="en-GB" sz="1200" i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72363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11. 12. 2017</a:t>
                      </a:r>
                      <a:endParaRPr lang="en-GB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i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předtermín</a:t>
                      </a:r>
                      <a:endParaRPr lang="en-GB" sz="1200" i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Parcel</Template>
  <TotalTime>89</TotalTime>
  <Words>673</Words>
  <Application>Microsoft Office PowerPoint</Application>
  <PresentationFormat>Custom</PresentationFormat>
  <Paragraphs>103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Calibri</vt:lpstr>
      <vt:lpstr>Courier New</vt:lpstr>
      <vt:lpstr>Gill Sans MT</vt:lpstr>
      <vt:lpstr>Times New Roman</vt:lpstr>
      <vt:lpstr>Parcel</vt:lpstr>
      <vt:lpstr>Moderní technologie a bezpečnost</vt:lpstr>
      <vt:lpstr>“We've arranged a global civilization in which most crucial elements profoundly depend on science and technology. We have also arranged things so that almost no one understands science and technology. This is a prescription for disaster. We might get away with it for a while, but sooner or later this combustible mixture of ignorance and power is going to blow up in our faces.”  ― Carl Sagan, 1995</vt:lpstr>
      <vt:lpstr>Základní informace</vt:lpstr>
      <vt:lpstr>Hodnocení</vt:lpstr>
      <vt:lpstr>STANOVISka</vt:lpstr>
      <vt:lpstr>Position papery</vt:lpstr>
      <vt:lpstr>Seminární práce</vt:lpstr>
      <vt:lpstr>Zkouška</vt:lpstr>
      <vt:lpstr>PowerPoint Presentation</vt:lpstr>
      <vt:lpstr>Rozvrh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Moderní technologie a bezpečnost</dc:title>
  <cp:lastModifiedBy>blob</cp:lastModifiedBy>
  <cp:revision>9</cp:revision>
  <dcterms:modified xsi:type="dcterms:W3CDTF">2017-09-16T15:37:45Z</dcterms:modified>
</cp:coreProperties>
</file>