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C2A7220-11C6-4AA6-B372-5C0D8ACC951F}">
  <a:tblStyle styleId="{EC2A7220-11C6-4AA6-B372-5C0D8ACC951F}" styleName="Table_0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3" d="100"/>
          <a:sy n="133" d="100"/>
        </p:scale>
        <p:origin x="124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826680" y="1790058"/>
            <a:ext cx="5204640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047" y="3264408"/>
            <a:ext cx="3825907" cy="92992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425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5334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559004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7375" y="702945"/>
            <a:ext cx="790475" cy="37376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34" y="702945"/>
            <a:ext cx="3537131" cy="373761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655297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67688" y="526350"/>
            <a:ext cx="4203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buClr>
                <a:schemeClr val="accent1"/>
              </a:buClr>
              <a:buSzPct val="100000"/>
              <a:defRPr sz="405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>
                <a:solidFill>
                  <a:schemeClr val="accent1"/>
                </a:solidFill>
              </a:rPr>
              <a:pPr/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134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33775" y="1171600"/>
            <a:ext cx="639045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354343" y="4663216"/>
            <a:ext cx="411525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9143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792803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29818" y="1790058"/>
            <a:ext cx="5205222" cy="123444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62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047" y="3264349"/>
            <a:ext cx="3825907" cy="94881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425">
                <a:solidFill>
                  <a:schemeClr val="tx1"/>
                </a:solidFill>
              </a:defRPr>
            </a:lvl1pPr>
            <a:lvl2pPr marL="3429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50604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80" y="1978533"/>
            <a:ext cx="2466017" cy="23264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303" y="1978533"/>
            <a:ext cx="2467887" cy="23264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747647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79" y="1735076"/>
            <a:ext cx="2466018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679" y="2357438"/>
            <a:ext cx="2466018" cy="19475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5303" y="2357438"/>
            <a:ext cx="2467887" cy="194758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65303" y="1735076"/>
            <a:ext cx="2467887" cy="528065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1005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364466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5788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3429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527" y="1682872"/>
            <a:ext cx="2467946" cy="856123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045" y="603504"/>
            <a:ext cx="2708910" cy="3936492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2662439"/>
            <a:ext cx="2134553" cy="164552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527" y="4677156"/>
            <a:ext cx="2854799" cy="24003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46061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3428999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060" y="1682871"/>
            <a:ext cx="2468880" cy="85725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0" y="-31629"/>
            <a:ext cx="3432430" cy="51435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2662439"/>
            <a:ext cx="2134553" cy="164552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80060" y="4677156"/>
            <a:ext cx="2852928" cy="24003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015544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04534" y="723519"/>
            <a:ext cx="4453316" cy="89154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534" y="1978534"/>
            <a:ext cx="4453316" cy="2326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4207" y="4679112"/>
            <a:ext cx="1548983" cy="242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9/16/2017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679" y="4677156"/>
            <a:ext cx="3417498" cy="2400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0084" y="4663440"/>
            <a:ext cx="274320" cy="27432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pPr algn="r"/>
            <a:fld id="{00000000-1234-1234-1234-123412341234}" type="slidenum">
              <a:rPr lang="en" sz="75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" sz="7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927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sldNum="0"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195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5838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16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10538.Carl_Saga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drmola@mail.muni.c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414896@mail.muni.cz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0" y="642938"/>
            <a:ext cx="6858000" cy="1269225"/>
          </a:xfrm>
          <a:prstGeom prst="rect">
            <a:avLst/>
          </a:prstGeom>
        </p:spPr>
        <p:txBody>
          <a:bodyPr vert="horz" lIns="68569" tIns="68569" rIns="68569" bIns="68569" rtlCol="0"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Moderní technologie a bezpečnost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467550" y="3906113"/>
            <a:ext cx="6390450" cy="594450"/>
          </a:xfrm>
          <a:prstGeom prst="rect">
            <a:avLst/>
          </a:prstGeom>
        </p:spPr>
        <p:txBody>
          <a:bodyPr vert="horz" lIns="68569" tIns="68569" rIns="68569" bIns="68569" rtlCol="0" anchor="b" anchorCtr="0">
            <a:noAutofit/>
          </a:bodyPr>
          <a:lstStyle/>
          <a:p>
            <a:pPr algn="r">
              <a:spcBef>
                <a:spcPts val="0"/>
              </a:spcBef>
            </a:pPr>
            <a:r>
              <a:rPr lang="cs-CZ" sz="1800" dirty="0">
                <a:latin typeface="Calibri"/>
                <a:ea typeface="Calibri"/>
                <a:cs typeface="Calibri"/>
                <a:sym typeface="Calibri"/>
              </a:rPr>
              <a:t>18</a:t>
            </a: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.9. 201</a:t>
            </a:r>
            <a:r>
              <a:rPr lang="cs-CZ" sz="1800" dirty="0">
                <a:latin typeface="Calibri"/>
                <a:ea typeface="Calibri"/>
                <a:cs typeface="Calibri"/>
                <a:sym typeface="Calibri"/>
              </a:rPr>
              <a:t>7</a:t>
            </a:r>
            <a:endParaRPr lang="en" sz="1800" dirty="0">
              <a:latin typeface="Calibri"/>
              <a:ea typeface="Calibri"/>
              <a:cs typeface="Calibri"/>
              <a:sym typeface="Calibri"/>
            </a:endParaRPr>
          </a:p>
          <a:p>
            <a:pPr algn="r">
              <a:spcBef>
                <a:spcPts val="0"/>
              </a:spcBef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Jakub Drmola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67550" y="2689706"/>
            <a:ext cx="5174325" cy="672525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b" anchorCtr="0">
            <a:noAutofit/>
          </a:bodyPr>
          <a:lstStyle/>
          <a:p>
            <a:r>
              <a:rPr lang="en" sz="3600" dirty="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Úvodní hodina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en">
                <a:latin typeface="Calibri" panose="020F0502020204030204" pitchFamily="34" charset="0"/>
                <a:cs typeface="Calibri" panose="020F0502020204030204" pitchFamily="34" charset="0"/>
              </a:rPr>
              <a:t>Rozvrh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21.9.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organizace předmětu</a:t>
            </a:r>
          </a:p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25.9.: vstupní přednáška (bez stanovisek)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Font typeface="Arial" panose="020B0604020202020204" pitchFamily="34" charset="0"/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.10. až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7.1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běžn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ý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provoz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“ – přednáška, prezentace stanovisek, diskuze</a:t>
            </a:r>
          </a:p>
          <a:p>
            <a:pPr marL="728663" lvl="3" indent="-171450">
              <a:buFont typeface="Arial" panose="020B0604020202020204" pitchFamily="34" charset="0"/>
              <a:buChar char="-"/>
            </a:pP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r>
              <a:rPr lang="en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čtecí týden</a:t>
            </a:r>
            <a:endParaRPr lang="en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4.12.:prezentace seminárek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.12.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předtermín</a:t>
            </a:r>
          </a:p>
          <a:p>
            <a:pPr>
              <a:buNone/>
            </a:pPr>
            <a:endParaRPr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pondělí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výuka a prezentace</a:t>
            </a:r>
          </a:p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pátek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08:00 – </a:t>
            </a:r>
            <a:r>
              <a:rPr lang="cs-CZ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deadline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pro 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odevzdán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í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0" y="0"/>
            <a:ext cx="6858000" cy="5143500"/>
          </a:xfrm>
          <a:prstGeom prst="rect">
            <a:avLst/>
          </a:prstGeom>
          <a:noFill/>
        </p:spPr>
        <p:txBody>
          <a:bodyPr vert="horz" lIns="68569" tIns="68569" rIns="68569" bIns="68569" rtlCol="0" anchor="ctr" anchorCtr="0">
            <a:noAutofit/>
          </a:bodyPr>
          <a:lstStyle/>
          <a:p>
            <a:pPr algn="just">
              <a:lnSpc>
                <a:spcPct val="100000"/>
              </a:lnSpc>
              <a:spcAft>
                <a:spcPts val="825"/>
              </a:spcAft>
              <a:buClr>
                <a:schemeClr val="dk1"/>
              </a:buClr>
              <a:buSzPct val="45833"/>
            </a:pPr>
            <a:r>
              <a:rPr lang="en" sz="2000" b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“We've arranged a global civilization in which most crucial elements profoundly depend on science and technology. We have also arranged things so that almost no one understands science and technology. This is a prescription for disaster. We might get away with it for a while, but sooner or later this combustible mixture of ignorance and power is going to blow up in our faces.”</a:t>
            </a:r>
          </a:p>
          <a:p>
            <a:pPr algn="just">
              <a:lnSpc>
                <a:spcPct val="100000"/>
              </a:lnSpc>
              <a:buClr>
                <a:schemeClr val="dk1"/>
              </a:buClr>
              <a:buSzPct val="45833"/>
            </a:pPr>
            <a:endParaRPr sz="2000" b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algn="r">
              <a:lnSpc>
                <a:spcPct val="100000"/>
              </a:lnSpc>
            </a:pPr>
            <a:r>
              <a:rPr lang="en" sz="2000" b="1" i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― Carl Sagan</a:t>
            </a:r>
            <a:r>
              <a:rPr lang="cs-CZ" sz="2000" b="1" i="1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, 1995</a:t>
            </a:r>
            <a:endParaRPr lang="en" sz="2000" b="1" i="1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  <a:hlinkClick r:id="rId3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Základní informace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ln>
            <a:noFill/>
          </a:ln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BSS411 Moderní technologie a bezpečnost</a:t>
            </a: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3" indent="-171450">
              <a:buChar char="-"/>
            </a:pPr>
            <a:r>
              <a:rPr lang="en" sz="1238" dirty="0">
                <a:latin typeface="Calibri" panose="020F0502020204030204" pitchFamily="34" charset="0"/>
                <a:cs typeface="Calibri" panose="020F0502020204030204" pitchFamily="34" charset="0"/>
              </a:rPr>
              <a:t>8 ECTS</a:t>
            </a:r>
            <a:endParaRPr lang="cs-CZ" sz="1238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3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ondělí</a:t>
            </a: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 11:30 - 12:00</a:t>
            </a: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3" indent="-171450">
              <a:buChar char="-"/>
            </a:pPr>
            <a:r>
              <a:rPr lang="en-GB" sz="1350">
                <a:latin typeface="Calibri" panose="020F0502020204030204" pitchFamily="34" charset="0"/>
                <a:cs typeface="Calibri" panose="020F0502020204030204" pitchFamily="34" charset="0"/>
              </a:rPr>
              <a:t>P22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Jakub Drmola</a:t>
            </a: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konzultační hodiny: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1350" dirty="0" err="1">
                <a:latin typeface="Calibri" panose="020F0502020204030204" pitchFamily="34" charset="0"/>
                <a:cs typeface="Calibri" panose="020F0502020204030204" pitchFamily="34" charset="0"/>
              </a:rPr>
              <a:t>ondělí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350" dirty="0">
                <a:latin typeface="Calibri" panose="020F0502020204030204" pitchFamily="34" charset="0"/>
                <a:cs typeface="Calibri" panose="020F0502020204030204" pitchFamily="34" charset="0"/>
              </a:rPr>
              <a:t>9:00 - 11:00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(4.70)</a:t>
            </a:r>
          </a:p>
          <a:p>
            <a:pPr marL="685800" lvl="1" indent="-171450">
              <a:buChar char="-"/>
            </a:pPr>
            <a:r>
              <a:rPr lang="en" sz="1350" u="sng" dirty="0">
                <a:solidFill>
                  <a:schemeClr val="hlink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jdrmola@mail.muni.cz</a:t>
            </a:r>
            <a:endParaRPr lang="cs-CZ" sz="1350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342900" indent="-171450">
              <a:buChar char="-"/>
            </a:pP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Font typeface="Calibri"/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Veronika Netolická</a:t>
            </a:r>
          </a:p>
          <a:p>
            <a:pPr marL="728663" lvl="3" indent="-171450">
              <a:buFont typeface="Calibri"/>
              <a:buChar char="-"/>
            </a:pPr>
            <a:r>
              <a:rPr lang="en-GB" sz="1350" u="sng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414896@mail.muni.cz</a:t>
            </a:r>
            <a:endParaRPr lang="en-GB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85800" lvl="1" indent="-171450">
              <a:buChar char="-"/>
            </a:pPr>
            <a:endParaRPr lang="cs-CZ" sz="1350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685800" indent="-171450">
              <a:buChar char="-"/>
            </a:pPr>
            <a:endParaRPr lang="cs-CZ" sz="1350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  <a:p>
            <a:pPr marL="685800" indent="-171450">
              <a:buChar char="-"/>
            </a:pPr>
            <a:endParaRPr lang="en" sz="1350" u="sng" dirty="0">
              <a:solidFill>
                <a:schemeClr val="hlink"/>
              </a:solidFill>
              <a:latin typeface="Calibri" panose="020F0502020204030204" pitchFamily="34" charset="0"/>
              <a:cs typeface="Calibri" panose="020F0502020204030204" pitchFamily="34" charset="0"/>
              <a:hlinkClick r:id="rId3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en" dirty="0">
                <a:latin typeface="Calibri"/>
                <a:ea typeface="Calibri"/>
                <a:cs typeface="Calibri"/>
                <a:sym typeface="Calibri"/>
              </a:rPr>
              <a:t>Hodnocení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233775" y="1521638"/>
            <a:ext cx="3190725" cy="25479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Font typeface="Calibri"/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A: 92-100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B: 84-91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C: 76-83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D: 68-75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E: 60-67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F: 59 a méně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3496725" y="1521638"/>
            <a:ext cx="3272175" cy="256995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 marL="342900" indent="-257175">
              <a:buSzPct val="100000"/>
              <a:buFont typeface="Calibri"/>
              <a:buChar char="-"/>
            </a:pPr>
            <a:r>
              <a:rPr lang="cs-CZ" sz="1350" dirty="0">
                <a:latin typeface="Calibri"/>
                <a:ea typeface="Calibri"/>
                <a:cs typeface="Calibri"/>
                <a:sym typeface="Calibri"/>
              </a:rPr>
              <a:t>stanoviska</a:t>
            </a: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 (2x): 24b</a:t>
            </a:r>
          </a:p>
          <a:p>
            <a:pPr marL="342900" indent="-257175">
              <a:buSzPct val="100000"/>
              <a:buFont typeface="Calibri"/>
              <a:buChar char="-"/>
            </a:pP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position papery (7x): 21b</a:t>
            </a:r>
          </a:p>
          <a:p>
            <a:pPr marL="342900" indent="-257175">
              <a:buSzPct val="100000"/>
              <a:buFont typeface="Calibri"/>
              <a:buChar char="-"/>
            </a:pP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seminární práce: 30b</a:t>
            </a:r>
          </a:p>
          <a:p>
            <a:pPr marL="342900" indent="-257175">
              <a:buSzPct val="100000"/>
              <a:buFont typeface="Calibri"/>
              <a:buChar char="-"/>
            </a:pP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zkouška: 25b</a:t>
            </a:r>
          </a:p>
          <a:p>
            <a:endParaRPr sz="1350" dirty="0">
              <a:latin typeface="Calibri"/>
              <a:ea typeface="Calibri"/>
              <a:cs typeface="Calibri"/>
              <a:sym typeface="Calibri"/>
            </a:endParaRPr>
          </a:p>
          <a:p>
            <a:pPr marL="342900" indent="-257175">
              <a:buSzPct val="100000"/>
              <a:buFont typeface="Calibri"/>
              <a:buChar char="-"/>
            </a:pPr>
            <a:r>
              <a:rPr lang="en" sz="1350" dirty="0">
                <a:latin typeface="Calibri"/>
                <a:ea typeface="Calibri"/>
                <a:cs typeface="Calibri"/>
                <a:sym typeface="Calibri"/>
              </a:rPr>
              <a:t>navíc až 10 bonusových bodů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STANOVISka</a:t>
            </a:r>
            <a:endParaRPr lang="en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33775" y="1521638"/>
            <a:ext cx="6390450" cy="2890800"/>
          </a:xfrm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studenti rozlosováni do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týmů (‘A’ až ‘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’)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každý tým má za úkol během semestru vypracovat dvě prezentace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jedna ‘pro’ a druhá ‘proti’, dva týmy vždy vystoupí proti sobě</a:t>
            </a:r>
            <a:endParaRPr lang="cs-CZ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prezentace musí obsahovat zdroje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délka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minut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následuje strukturovaná diskuze/debata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fantazii a dalším podpůrným prostředkům se meze nekladou (naopak)</a:t>
            </a:r>
          </a:p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do pátku 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místo PP každý člen týmu odevzdá 1 stranu “závěrečné zprávy” kriticky popisující a hodnotící přípravu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průběh prezentace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a diskuzi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hodnocena je úroveň zpracování, podloženost, prezentace, argumentace, originalita, atp.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Position papery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vaše vlastní reakce na probrané téma</a:t>
            </a:r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studentské prezentace</a:t>
            </a:r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, debatu</a:t>
            </a:r>
            <a:endParaRPr lang="en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500</a:t>
            </a: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3600</a:t>
            </a: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 znaků </a:t>
            </a:r>
            <a:r>
              <a:rPr lang="en" sz="1500" b="1" dirty="0">
                <a:latin typeface="Calibri" panose="020F0502020204030204" pitchFamily="34" charset="0"/>
                <a:cs typeface="Calibri" panose="020F0502020204030204" pitchFamily="34" charset="0"/>
              </a:rPr>
              <a:t>bez tolerance</a:t>
            </a:r>
            <a:endParaRPr lang="cs-CZ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8663" lvl="3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nepočítají se zdroje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, ty dávejte to poznámek pod čarou nebo na konci</a:t>
            </a:r>
            <a:endParaRPr lang="en" sz="13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odevzdání do </a:t>
            </a:r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pátečního</a:t>
            </a: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 rána následujícího po příslušné hodině</a:t>
            </a:r>
          </a:p>
          <a:p>
            <a:pPr marL="342900" indent="-171450">
              <a:buChar char="-"/>
            </a:pPr>
            <a:r>
              <a:rPr lang="cs-CZ" sz="1500" dirty="0">
                <a:latin typeface="Calibri" panose="020F0502020204030204" pitchFamily="34" charset="0"/>
                <a:cs typeface="Calibri" panose="020F0502020204030204" pitchFamily="34" charset="0"/>
              </a:rPr>
              <a:t>celkem </a:t>
            </a: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0-3 body</a:t>
            </a:r>
          </a:p>
          <a:p>
            <a:pPr marL="342900" indent="-171450">
              <a:buChar char="-"/>
            </a:pP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každých započatých 100 znaků mimo rozsah: -1 bod</a:t>
            </a:r>
          </a:p>
          <a:p>
            <a:pPr marL="342900" indent="-171450">
              <a:buChar char="-"/>
            </a:pPr>
            <a:r>
              <a:rPr lang="en" sz="1500" dirty="0">
                <a:latin typeface="Calibri" panose="020F0502020204030204" pitchFamily="34" charset="0"/>
                <a:cs typeface="Calibri" panose="020F0502020204030204" pitchFamily="34" charset="0"/>
              </a:rPr>
              <a:t>každých započatých 24h po termínu: -1 bod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Seminární práce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autorské týmy po 3 až 6 lidech</a:t>
            </a:r>
          </a:p>
          <a:p>
            <a:pPr marL="728663" lvl="3" indent="-171450">
              <a:buChar char="-"/>
            </a:pPr>
            <a:r>
              <a:rPr lang="cs-CZ" sz="1200" dirty="0">
                <a:latin typeface="Calibri" panose="020F0502020204030204" pitchFamily="34" charset="0"/>
                <a:cs typeface="Calibri" panose="020F0502020204030204" pitchFamily="34" charset="0"/>
              </a:rPr>
              <a:t>8 + 2x &lt;velikost týmu&gt; (tj. 14-20ns) 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nahlásit téma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a tým 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do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konce října</a:t>
            </a:r>
          </a:p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seminární práce musí být primárně o navržení </a:t>
            </a:r>
            <a:r>
              <a:rPr lang="cs-CZ" sz="1350" b="1" dirty="0">
                <a:latin typeface="Calibri" panose="020F0502020204030204" pitchFamily="34" charset="0"/>
                <a:cs typeface="Calibri" panose="020F0502020204030204" pitchFamily="34" charset="0"/>
              </a:rPr>
              <a:t>řešení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nějakého </a:t>
            </a:r>
            <a:r>
              <a:rPr lang="cs-CZ" sz="1350" b="1" dirty="0">
                <a:latin typeface="Calibri" panose="020F0502020204030204" pitchFamily="34" charset="0"/>
                <a:cs typeface="Calibri" panose="020F0502020204030204" pitchFamily="34" charset="0"/>
              </a:rPr>
              <a:t>problému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 spjatého s tématem předmětu </a:t>
            </a:r>
          </a:p>
          <a:p>
            <a:pPr marL="728663" lvl="3" indent="-171450">
              <a:buChar char="-"/>
            </a:pPr>
            <a:r>
              <a:rPr lang="cs-CZ" sz="1238" dirty="0">
                <a:latin typeface="Calibri" panose="020F0502020204030204" pitchFamily="34" charset="0"/>
                <a:cs typeface="Calibri" panose="020F0502020204030204" pitchFamily="34" charset="0"/>
              </a:rPr>
              <a:t>tedy nejen, že je něco bezpečnostní problém, ale co by se s tím mělo dělat</a:t>
            </a:r>
          </a:p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prezentace výsledků na předposlední hodině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odevzdání 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písemné 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do 24.12. 201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r>
              <a:rPr lang="en" dirty="0">
                <a:latin typeface="Calibri" panose="020F0502020204030204" pitchFamily="34" charset="0"/>
                <a:cs typeface="Calibri" panose="020F0502020204030204" pitchFamily="34" charset="0"/>
              </a:rPr>
              <a:t>Zkouška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68569" tIns="68569" rIns="68569" bIns="68569" rtlCol="0" anchor="t" anchorCtr="0">
            <a:noAutofit/>
          </a:bodyPr>
          <a:lstStyle/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zkouška kombinovanou formou</a:t>
            </a:r>
            <a:endParaRPr lang="en" sz="135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171450">
              <a:buChar char="-"/>
            </a:pP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cca 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cs-CZ" sz="1350" dirty="0">
                <a:latin typeface="Calibri" panose="020F0502020204030204" pitchFamily="34" charset="0"/>
                <a:cs typeface="Calibri" panose="020F0502020204030204" pitchFamily="34" charset="0"/>
              </a:rPr>
              <a:t>0-30</a:t>
            </a: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 minut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otázky z četby, přednášek a studentských prezentací</a:t>
            </a:r>
          </a:p>
          <a:p>
            <a:pPr marL="342900" indent="-171450">
              <a:buChar char="-"/>
            </a:pPr>
            <a:r>
              <a:rPr lang="en" sz="1350" dirty="0">
                <a:latin typeface="Calibri" panose="020F0502020204030204" pitchFamily="34" charset="0"/>
                <a:cs typeface="Calibri" panose="020F0502020204030204" pitchFamily="34" charset="0"/>
              </a:rPr>
              <a:t>bonusové otázky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4" name="Shape 114"/>
          <p:cNvGraphicFramePr/>
          <p:nvPr>
            <p:extLst>
              <p:ext uri="{D42A27DB-BD31-4B8C-83A1-F6EECF244321}">
                <p14:modId xmlns:p14="http://schemas.microsoft.com/office/powerpoint/2010/main" val="1736078492"/>
              </p:ext>
            </p:extLst>
          </p:nvPr>
        </p:nvGraphicFramePr>
        <p:xfrm>
          <a:off x="-2644" y="626663"/>
          <a:ext cx="6863287" cy="3794613"/>
        </p:xfrm>
        <a:graphic>
          <a:graphicData uri="http://schemas.openxmlformats.org/drawingml/2006/table">
            <a:tbl>
              <a:tblPr>
                <a:noFill/>
                <a:tableStyleId>{EC2A7220-11C6-4AA6-B372-5C0D8ACC951F}</a:tableStyleId>
              </a:tblPr>
              <a:tblGrid>
                <a:gridCol w="888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50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datum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obsah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18. 09. 2017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0 - úvodní a organizační hodina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25. 09. 2017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1 - Moderní technologie: historie, trendy, konflikty, etika, regulace, dvousečnost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2. 10. 2017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2 - Vesmír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9. 10. 2017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čtecí týden</a:t>
                      </a:r>
                      <a:endParaRPr lang="en-GB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16. 10. 2017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3 - IT a stát: válka, zabezpečení informací, sabotáž, špionáž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23. 10. 2017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4 - IT a společnost: soukromí, svoboda, sledování, cenzura, duševní vlastnictví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30. 10. 2017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5 - Umělá inteligence a autonomní systémy ve vojenství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6. 11. 2017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6 - Umělá inteligence a autonomní systémy ve společnosti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13. 11. 2017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7 - Výroba energie, změny klimatu, </a:t>
                      </a:r>
                      <a:r>
                        <a:rPr lang="cs-CZ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geoengineering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suroviny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20. 11. 2017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8 - ZHN, nové zbraňové systémy, biotechnologie, 3D tisk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27. 11. 2017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9 - Informační válka: propaganda a konspirace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4. 12. 2017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prezentace</a:t>
                      </a:r>
                      <a:endParaRPr lang="en-GB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23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11. 12. 2017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předtermín</a:t>
                      </a:r>
                      <a:endParaRPr lang="en-GB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89</TotalTime>
  <Words>673</Words>
  <Application>Microsoft Office PowerPoint</Application>
  <PresentationFormat>Custom</PresentationFormat>
  <Paragraphs>103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Gill Sans MT</vt:lpstr>
      <vt:lpstr>Times New Roman</vt:lpstr>
      <vt:lpstr>Parcel</vt:lpstr>
      <vt:lpstr>Moderní technologie a bezpečnost</vt:lpstr>
      <vt:lpstr>“We've arranged a global civilization in which most crucial elements profoundly depend on science and technology. We have also arranged things so that almost no one understands science and technology. This is a prescription for disaster. We might get away with it for a while, but sooner or later this combustible mixture of ignorance and power is going to blow up in our faces.”  ― Carl Sagan, 1995</vt:lpstr>
      <vt:lpstr>Základní informace</vt:lpstr>
      <vt:lpstr>Hodnocení</vt:lpstr>
      <vt:lpstr>STANOVISka</vt:lpstr>
      <vt:lpstr>Position papery</vt:lpstr>
      <vt:lpstr>Seminární práce</vt:lpstr>
      <vt:lpstr>Zkouška</vt:lpstr>
      <vt:lpstr>PowerPoint Presentation</vt:lpstr>
      <vt:lpstr>Rozvrh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Moderní technologie a bezpečnost</dc:title>
  <cp:lastModifiedBy>blob</cp:lastModifiedBy>
  <cp:revision>9</cp:revision>
  <dcterms:modified xsi:type="dcterms:W3CDTF">2017-09-16T15:37:45Z</dcterms:modified>
</cp:coreProperties>
</file>