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72" r:id="rId3"/>
  </p:sldMasterIdLst>
  <p:notesMasterIdLst>
    <p:notesMasterId r:id="rId25"/>
  </p:notesMasterIdLst>
  <p:sldIdLst>
    <p:sldId id="256" r:id="rId4"/>
    <p:sldId id="257" r:id="rId5"/>
    <p:sldId id="258" r:id="rId6"/>
    <p:sldId id="259" r:id="rId7"/>
    <p:sldId id="263" r:id="rId8"/>
    <p:sldId id="277" r:id="rId9"/>
    <p:sldId id="260" r:id="rId10"/>
    <p:sldId id="261" r:id="rId11"/>
    <p:sldId id="262" r:id="rId12"/>
    <p:sldId id="264" r:id="rId13"/>
    <p:sldId id="278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ld Standard TT" panose="020B0604020202020204" charset="0"/>
      <p:regular r:id="rId30"/>
      <p:bold r:id="rId31"/>
      <p: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270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68381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20.photobucket.com/albums/b246/chalkitdown/Aliens/dropship.gi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9923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841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11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Chelyabinsk, 2013</a:t>
            </a:r>
          </a:p>
        </p:txBody>
      </p:sp>
    </p:spTree>
    <p:extLst>
      <p:ext uri="{BB962C8B-B14F-4D97-AF65-F5344CB8AC3E}">
        <p14:creationId xmlns:p14="http://schemas.microsoft.com/office/powerpoint/2010/main" val="767624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767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450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Tunguska, 1908</a:t>
            </a:r>
          </a:p>
        </p:txBody>
      </p:sp>
    </p:spTree>
    <p:extLst>
      <p:ext uri="{BB962C8B-B14F-4D97-AF65-F5344CB8AC3E}">
        <p14:creationId xmlns:p14="http://schemas.microsoft.com/office/powerpoint/2010/main" val="1853395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722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097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898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91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cs" u="sng" dirty="0">
              <a:solidFill>
                <a:schemeClr val="hlink"/>
              </a:solid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659434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5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298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624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214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840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328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52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1" name="Shape 11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>
                <a:solidFill>
                  <a:schemeClr val="accen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4000" b="1"/>
            </a:lvl1pPr>
            <a:lvl2pPr lvl="1" algn="ctr">
              <a:spcBef>
                <a:spcPts val="0"/>
              </a:spcBef>
              <a:buSzPct val="100000"/>
              <a:defRPr sz="14000" b="1"/>
            </a:lvl2pPr>
            <a:lvl3pPr lvl="2" algn="ctr">
              <a:spcBef>
                <a:spcPts val="0"/>
              </a:spcBef>
              <a:buSzPct val="100000"/>
              <a:defRPr sz="14000" b="1"/>
            </a:lvl3pPr>
            <a:lvl4pPr lvl="3" algn="ctr">
              <a:spcBef>
                <a:spcPts val="0"/>
              </a:spcBef>
              <a:buSzPct val="100000"/>
              <a:defRPr sz="14000" b="1"/>
            </a:lvl4pPr>
            <a:lvl5pPr lvl="4" algn="ctr">
              <a:spcBef>
                <a:spcPts val="0"/>
              </a:spcBef>
              <a:buSzPct val="100000"/>
              <a:defRPr sz="14000" b="1"/>
            </a:lvl5pPr>
            <a:lvl6pPr lvl="5" algn="ctr">
              <a:spcBef>
                <a:spcPts val="0"/>
              </a:spcBef>
              <a:buSzPct val="100000"/>
              <a:defRPr sz="14000" b="1"/>
            </a:lvl6pPr>
            <a:lvl7pPr lvl="6" algn="ctr">
              <a:spcBef>
                <a:spcPts val="0"/>
              </a:spcBef>
              <a:buSzPct val="100000"/>
              <a:defRPr sz="14000" b="1"/>
            </a:lvl7pPr>
            <a:lvl8pPr lvl="7" algn="ctr">
              <a:spcBef>
                <a:spcPts val="0"/>
              </a:spcBef>
              <a:buSzPct val="100000"/>
              <a:defRPr sz="14000" b="1"/>
            </a:lvl8pPr>
            <a:lvl9pPr lvl="8" algn="ctr">
              <a:spcBef>
                <a:spcPts val="0"/>
              </a:spcBef>
              <a:buSzPct val="100000"/>
              <a:defRPr sz="14000" b="1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1" name="Shape 61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cs">
                <a:solidFill>
                  <a:schemeClr val="accent1"/>
                </a:solidFill>
              </a:rPr>
              <a:pPr lvl="0" rtl="0">
                <a:spcBef>
                  <a:spcPts val="0"/>
                </a:spcBef>
                <a:buNone/>
              </a:pPr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hape 66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cs">
                <a:solidFill>
                  <a:schemeClr val="accent1"/>
                </a:solidFill>
              </a:rPr>
              <a:pPr lvl="0" rtl="0">
                <a:spcBef>
                  <a:spcPts val="0"/>
                </a:spcBef>
                <a:buNone/>
              </a:pPr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 rt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 rt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 rt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 rt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cs">
                <a:solidFill>
                  <a:schemeClr val="accent1"/>
                </a:solidFill>
              </a:rPr>
              <a:pPr lvl="0" rtl="0">
                <a:spcBef>
                  <a:spcPts val="0"/>
                </a:spcBef>
                <a:buNone/>
              </a:pPr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91" name="Shape 91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cs">
                <a:solidFill>
                  <a:schemeClr val="accent1"/>
                </a:solidFill>
              </a:rPr>
              <a:pPr lvl="0" rtl="0">
                <a:spcBef>
                  <a:spcPts val="0"/>
                </a:spcBef>
                <a:buNone/>
              </a:pPr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hape 16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>
                <a:solidFill>
                  <a:schemeClr val="accen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 rt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4000" b="1"/>
            </a:lvl1pPr>
            <a:lvl2pPr lvl="1" algn="ctr" rtl="0">
              <a:spcBef>
                <a:spcPts val="0"/>
              </a:spcBef>
              <a:buSzPct val="100000"/>
              <a:defRPr sz="14000" b="1"/>
            </a:lvl2pPr>
            <a:lvl3pPr lvl="2" algn="ctr" rtl="0">
              <a:spcBef>
                <a:spcPts val="0"/>
              </a:spcBef>
              <a:buSzPct val="100000"/>
              <a:defRPr sz="14000" b="1"/>
            </a:lvl3pPr>
            <a:lvl4pPr lvl="3" algn="ctr" rtl="0">
              <a:spcBef>
                <a:spcPts val="0"/>
              </a:spcBef>
              <a:buSzPct val="100000"/>
              <a:defRPr sz="14000" b="1"/>
            </a:lvl4pPr>
            <a:lvl5pPr lvl="4" algn="ctr" rtl="0">
              <a:spcBef>
                <a:spcPts val="0"/>
              </a:spcBef>
              <a:buSzPct val="100000"/>
              <a:defRPr sz="14000" b="1"/>
            </a:lvl5pPr>
            <a:lvl6pPr lvl="5" algn="ctr" rtl="0">
              <a:spcBef>
                <a:spcPts val="0"/>
              </a:spcBef>
              <a:buSzPct val="100000"/>
              <a:defRPr sz="14000" b="1"/>
            </a:lvl6pPr>
            <a:lvl7pPr lvl="6" algn="ctr" rtl="0">
              <a:spcBef>
                <a:spcPts val="0"/>
              </a:spcBef>
              <a:buSzPct val="100000"/>
              <a:defRPr sz="14000" b="1"/>
            </a:lvl7pPr>
            <a:lvl8pPr lvl="7" algn="ctr" rtl="0">
              <a:spcBef>
                <a:spcPts val="0"/>
              </a:spcBef>
              <a:buSzPct val="100000"/>
              <a:defRPr sz="14000" b="1"/>
            </a:lvl8pPr>
            <a:lvl9pPr lvl="8" algn="ctr" rtl="0">
              <a:spcBef>
                <a:spcPts val="0"/>
              </a:spcBef>
              <a:buSzPct val="100000"/>
              <a:defRPr sz="14000" b="1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 rt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 rt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9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74754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93392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49074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384301"/>
            <a:ext cx="3703320" cy="3017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4"/>
            <a:ext cx="3703320" cy="301751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11/20/2017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630957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46507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46507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11/20/2017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136798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11/20/2017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387645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11/20/2017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69717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4" y="0"/>
            <a:ext cx="48007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548640"/>
            <a:ext cx="5009393" cy="39433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4844840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11/20/2017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40"/>
            <a:ext cx="3486151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142949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9520" cy="6172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1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4430268"/>
            <a:ext cx="7589520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11/20/2017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55230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85710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11085"/>
            <a:ext cx="1971675" cy="4318066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11085"/>
            <a:ext cx="5800725" cy="4318065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cs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cs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754466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953140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>
                <a:solidFill>
                  <a:schemeClr val="accen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>
                <a:solidFill>
                  <a:schemeClr val="accen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pPr lvl="0">
                <a:spcBef>
                  <a:spcPts val="0"/>
                </a:spcBef>
                <a:buNone/>
              </a:pPr>
              <a:t>‹#›</a:t>
            </a:fld>
            <a:endParaRPr lang="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cs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Calibri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Calibri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Calibri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Calibri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Calibri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Calibri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Calibri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Calibri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Calibri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c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c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1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4750738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384301"/>
            <a:ext cx="7543801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40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1" y="4844840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4844840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algn="r"/>
            <a:fld id="{00000000-1234-1234-1234-123412341234}" type="slidenum">
              <a:rPr lang="cs" sz="75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algn="r"/>
              <a:t>‹#›</a:t>
            </a:fld>
            <a:endParaRPr lang="cs" sz="75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50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47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tuffin.spac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stuffin.space/" TargetMode="Externa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youtube.com/watch?v=tq02C_3FvF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etaryresources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deepspaceindustries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1692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cs" sz="4800">
                <a:latin typeface="Arial"/>
                <a:ea typeface="Arial"/>
                <a:cs typeface="Arial"/>
                <a:sym typeface="Arial"/>
              </a:rPr>
              <a:t>Moderní technologie a bezpečnost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subTitle" idx="1"/>
          </p:nvPr>
        </p:nvSpPr>
        <p:spPr>
          <a:xfrm>
            <a:off x="623400" y="4350900"/>
            <a:ext cx="8520600" cy="79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cs" dirty="0" smtClean="0">
                <a:latin typeface="Arial"/>
                <a:ea typeface="Arial"/>
                <a:cs typeface="Arial"/>
                <a:sym typeface="Arial"/>
              </a:rPr>
              <a:t>.1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cs" dirty="0" smtClean="0">
                <a:latin typeface="Arial"/>
                <a:ea typeface="Arial"/>
                <a:cs typeface="Arial"/>
                <a:sym typeface="Arial"/>
              </a:rPr>
              <a:t>. 201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cs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lang="cs" dirty="0">
              <a:latin typeface="Arial"/>
              <a:ea typeface="Arial"/>
              <a:cs typeface="Arial"/>
              <a:sym typeface="Arial"/>
            </a:endParaRPr>
          </a:p>
          <a:p>
            <a:pPr lvl="0" algn="r" rtl="0">
              <a:spcBef>
                <a:spcPts val="0"/>
              </a:spcBef>
              <a:buNone/>
            </a:pPr>
            <a:r>
              <a:rPr lang="cs" dirty="0">
                <a:latin typeface="Arial"/>
                <a:ea typeface="Arial"/>
                <a:cs typeface="Arial"/>
                <a:sym typeface="Arial"/>
              </a:rPr>
              <a:t>Jakub Drmola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623400" y="2731525"/>
            <a:ext cx="8279400" cy="89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sz="3600">
                <a:solidFill>
                  <a:srgbClr val="F3F3F3"/>
                </a:solidFill>
              </a:rPr>
              <a:t>Vesmír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Privatizace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2943300" cy="39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dirty="0"/>
              <a:t>1965 - IntelSat 1</a:t>
            </a:r>
          </a:p>
          <a:p>
            <a:pPr lvl="0">
              <a:spcBef>
                <a:spcPts val="0"/>
              </a:spcBef>
              <a:buNone/>
            </a:pPr>
            <a:r>
              <a:rPr lang="cs" dirty="0"/>
              <a:t>2001 - první turista</a:t>
            </a:r>
          </a:p>
          <a:p>
            <a:pPr lvl="0">
              <a:spcBef>
                <a:spcPts val="0"/>
              </a:spcBef>
              <a:buNone/>
            </a:pPr>
            <a:r>
              <a:rPr lang="cs" dirty="0"/>
              <a:t>2008 - Falcon 1</a:t>
            </a:r>
          </a:p>
          <a:p>
            <a:pPr lvl="0">
              <a:spcBef>
                <a:spcPts val="0"/>
              </a:spcBef>
              <a:buNone/>
            </a:pPr>
            <a:r>
              <a:rPr lang="cs" dirty="0"/>
              <a:t>2012 </a:t>
            </a:r>
            <a:r>
              <a:rPr lang="cs" dirty="0" smtClean="0"/>
              <a:t>– Dragon</a:t>
            </a:r>
          </a:p>
          <a:p>
            <a:pPr lvl="0">
              <a:spcBef>
                <a:spcPts val="0"/>
              </a:spcBef>
              <a:buNone/>
            </a:pPr>
            <a:r>
              <a:rPr lang="cs" dirty="0" smtClean="0"/>
              <a:t>2017 – první „reflight“</a:t>
            </a:r>
            <a:endParaRPr lang="cs"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cs" dirty="0"/>
              <a:t>asi 40% aktivních </a:t>
            </a:r>
            <a:r>
              <a:rPr lang="cs" dirty="0" smtClean="0"/>
              <a:t>satelitů</a:t>
            </a:r>
            <a:endParaRPr lang="cs" sz="1000" u="sng" dirty="0">
              <a:solidFill>
                <a:schemeClr val="hlink"/>
              </a:solidFill>
              <a:hlinkClick r:id="rId3"/>
            </a:endParaRP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 l="11708" r="11967"/>
          <a:stretch/>
        </p:blipFill>
        <p:spPr>
          <a:xfrm>
            <a:off x="3254950" y="-53200"/>
            <a:ext cx="58890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699542"/>
            <a:ext cx="3464969" cy="613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Orbitální </a:t>
            </a:r>
            <a:r>
              <a:rPr lang="cs-CZ" dirty="0" err="1" smtClean="0"/>
              <a:t>smětiště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3" y="1312742"/>
            <a:ext cx="3608986" cy="37072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" u="sng" dirty="0" smtClean="0">
                <a:solidFill>
                  <a:schemeClr val="hlink"/>
                </a:solidFill>
                <a:hlinkClick r:id="rId2"/>
              </a:rPr>
              <a:t>http</a:t>
            </a:r>
            <a:r>
              <a:rPr lang="cs" u="sng" dirty="0">
                <a:solidFill>
                  <a:schemeClr val="hlink"/>
                </a:solidFill>
                <a:hlinkClick r:id="rId2"/>
              </a:rPr>
              <a:t>://stuffin.space/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dirty="0" smtClean="0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cs-CZ" dirty="0" smtClean="0"/>
              <a:t>„</a:t>
            </a:r>
            <a:r>
              <a:rPr lang="en-US" dirty="0" smtClean="0"/>
              <a:t>Kessler</a:t>
            </a:r>
            <a:r>
              <a:rPr lang="cs-CZ" dirty="0" err="1" smtClean="0"/>
              <a:t>ův</a:t>
            </a:r>
            <a:r>
              <a:rPr lang="en-US" dirty="0" smtClean="0"/>
              <a:t> </a:t>
            </a:r>
            <a:r>
              <a:rPr lang="en-US" dirty="0" err="1" smtClean="0"/>
              <a:t>syndrom</a:t>
            </a:r>
            <a:r>
              <a:rPr lang="cs-CZ" dirty="0" smtClean="0"/>
              <a:t>“</a:t>
            </a:r>
            <a:endParaRPr lang="cs-CZ" dirty="0"/>
          </a:p>
          <a:p>
            <a:pPr marL="536575" lvl="2" indent="-274638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cs-CZ" dirty="0" smtClean="0"/>
              <a:t>řetězová reakce</a:t>
            </a:r>
            <a:endParaRPr lang="en-US" dirty="0" smtClean="0"/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1800" dirty="0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cs-CZ" dirty="0" smtClean="0"/>
              <a:t>hlavní příčiny: </a:t>
            </a:r>
          </a:p>
          <a:p>
            <a:pPr marL="536575" lvl="1" indent="-274638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cs-CZ" dirty="0" smtClean="0"/>
              <a:t>vypouštění nových satelitů</a:t>
            </a:r>
          </a:p>
          <a:p>
            <a:pPr marL="536575" lvl="1" indent="-274638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cs-CZ" dirty="0" smtClean="0"/>
              <a:t>dožívání starý satelitů</a:t>
            </a:r>
          </a:p>
          <a:p>
            <a:pPr marL="536575" lvl="1" indent="-274638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cs-CZ" dirty="0" smtClean="0"/>
              <a:t>kolize a testy</a:t>
            </a:r>
            <a:endParaRPr lang="en-US" dirty="0" smtClean="0"/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18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dirty="0" smtClean="0"/>
              <a:t>- je to horší a horší</a:t>
            </a:r>
            <a:r>
              <a:rPr lang="en-US" dirty="0" smtClean="0"/>
              <a:t>…</a:t>
            </a:r>
            <a:endParaRPr lang="en-US" dirty="0" smtClean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- </a:t>
            </a:r>
            <a:r>
              <a:rPr lang="cs-CZ" dirty="0" smtClean="0"/>
              <a:t>zatím bez řešení</a:t>
            </a:r>
            <a:endParaRPr lang="en-US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dirty="0" smtClean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cs-CZ" dirty="0"/>
          </a:p>
        </p:txBody>
      </p:sp>
      <p:pic>
        <p:nvPicPr>
          <p:cNvPr id="2050" name="Picture 2" descr="Image result for satellite collision deb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538" y="24560"/>
            <a:ext cx="4995462" cy="49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74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143" y="0"/>
            <a:ext cx="820771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39492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/>
              <a:t>před </a:t>
            </a:r>
            <a:r>
              <a:rPr lang="cs" dirty="0" smtClean="0"/>
              <a:t>66 </a:t>
            </a:r>
            <a:r>
              <a:rPr lang="cs" dirty="0"/>
              <a:t>miliony let, K-Pg extinction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/>
              <a:t>vymření dinosaurů (a 75% života)</a:t>
            </a:r>
          </a:p>
          <a:p>
            <a:pPr marL="457200" indent="-228600">
              <a:spcAft>
                <a:spcPts val="0"/>
              </a:spcAft>
              <a:buFont typeface="Calibri"/>
              <a:buChar char="-"/>
            </a:pPr>
            <a:endParaRPr lang="cs" dirty="0" smtClean="0"/>
          </a:p>
          <a:p>
            <a:pPr marL="457200" indent="-228600">
              <a:spcAft>
                <a:spcPts val="0"/>
              </a:spcAft>
              <a:buFont typeface="Calibri"/>
              <a:buChar char="-"/>
            </a:pPr>
            <a:r>
              <a:rPr lang="cs" dirty="0" smtClean="0"/>
              <a:t>1908</a:t>
            </a:r>
            <a:r>
              <a:rPr lang="cs" dirty="0"/>
              <a:t>, Tunguska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-US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 smtClean="0"/>
              <a:t>1994</a:t>
            </a:r>
            <a:r>
              <a:rPr lang="cs" dirty="0"/>
              <a:t>, Shoemaker-Levy 9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/>
              <a:t>kometa, kolize s Jupiterem  &gt;&gt;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-US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 smtClean="0"/>
              <a:t>2013</a:t>
            </a:r>
            <a:r>
              <a:rPr lang="cs" dirty="0"/>
              <a:t>, Chelyabinsk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/>
              <a:t>meteor, </a:t>
            </a:r>
            <a:r>
              <a:rPr lang="cs" dirty="0" smtClean="0"/>
              <a:t>pár tisíc </a:t>
            </a:r>
            <a:r>
              <a:rPr lang="cs" dirty="0"/>
              <a:t>zraněných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-US" dirty="0" smtClean="0"/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940" y="0"/>
            <a:ext cx="488307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media.giphy.com/media/3tlqTWOErKkgg/gip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27984" cy="3320989"/>
          </a:xfrm>
          <a:prstGeom prst="rect">
            <a:avLst/>
          </a:prstGeom>
          <a:noFill/>
        </p:spPr>
      </p:pic>
      <p:pic>
        <p:nvPicPr>
          <p:cNvPr id="16388" name="Picture 4" descr="http://www.lapressedefrance.fr/news/wp-content/uploads/2016/03/asteroide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71749"/>
            <a:ext cx="4752975" cy="2571751"/>
          </a:xfrm>
          <a:prstGeom prst="rect">
            <a:avLst/>
          </a:prstGeom>
          <a:noFill/>
        </p:spPr>
      </p:pic>
      <p:pic>
        <p:nvPicPr>
          <p:cNvPr id="16390" name="Picture 6" descr="http://25.media.tumblr.com/b8d6e6f40935339e94d1f8db3998c59c/tumblr_mibbauw5u21qg39ewo8_50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1025" y="0"/>
            <a:ext cx="4752975" cy="2571751"/>
          </a:xfrm>
          <a:prstGeom prst="rect">
            <a:avLst/>
          </a:prstGeom>
          <a:noFill/>
        </p:spPr>
      </p:pic>
      <p:pic>
        <p:nvPicPr>
          <p:cNvPr id="16392" name="Picture 8" descr="http://24.media.tumblr.com/61facdfdea2758a9526303ec7ac27e4f/tumblr_mibbauw5u21qg39ewo7_500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91025" y="2571749"/>
            <a:ext cx="4752975" cy="2571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487" y="0"/>
            <a:ext cx="742301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12" y="0"/>
            <a:ext cx="685796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107504" y="627534"/>
            <a:ext cx="400110" cy="417646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www.youtube.com/watch?v=tq02C_3FvFo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576" y="0"/>
            <a:ext cx="76912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Srovnání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cs" dirty="0"/>
              <a:t>Chicxulub 			100 000 000 megatun TNT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cs" dirty="0"/>
              <a:t>Shoemaker-Levy 9 (G) 	    </a:t>
            </a:r>
            <a:r>
              <a:rPr lang="en-US" dirty="0" smtClean="0"/>
              <a:t>	</a:t>
            </a:r>
            <a:r>
              <a:rPr lang="cs" dirty="0" smtClean="0"/>
              <a:t>6 </a:t>
            </a:r>
            <a:r>
              <a:rPr lang="cs" dirty="0"/>
              <a:t>000 000 megatun TNT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cs" dirty="0"/>
              <a:t>Tsar </a:t>
            </a:r>
            <a:r>
              <a:rPr lang="cs" dirty="0" smtClean="0"/>
              <a:t>Bomba			50 </a:t>
            </a:r>
            <a:r>
              <a:rPr lang="cs" dirty="0"/>
              <a:t>megatun TNT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cs" dirty="0"/>
              <a:t>Tunguska 			</a:t>
            </a:r>
            <a:r>
              <a:rPr lang="cs" dirty="0" smtClean="0"/>
              <a:t>15 </a:t>
            </a:r>
            <a:r>
              <a:rPr lang="cs" dirty="0"/>
              <a:t>megatun TNT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cs" dirty="0"/>
              <a:t>Chelyabinsk			</a:t>
            </a:r>
            <a:r>
              <a:rPr lang="cs" dirty="0" smtClean="0"/>
              <a:t>0.5 </a:t>
            </a:r>
            <a:r>
              <a:rPr lang="cs" dirty="0"/>
              <a:t>megatun TNT</a:t>
            </a:r>
          </a:p>
          <a:p>
            <a:pPr marL="457200" lvl="0" indent="-228600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cs" dirty="0"/>
              <a:t>Little Boy (Hiroshima)		</a:t>
            </a:r>
            <a:r>
              <a:rPr lang="cs" dirty="0" smtClean="0"/>
              <a:t>0.015 </a:t>
            </a:r>
            <a:r>
              <a:rPr lang="cs" dirty="0"/>
              <a:t>megatun TNT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s://67.media.tumblr.com/ed2ea806a51f4ca0a4a8292b0ff1af59/tumblr_n1se16qZ191s29c9po1_40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1577"/>
            <a:ext cx="4751969" cy="2661102"/>
          </a:xfrm>
          <a:prstGeom prst="rect">
            <a:avLst/>
          </a:prstGeom>
          <a:noFill/>
        </p:spPr>
      </p:pic>
      <p:pic>
        <p:nvPicPr>
          <p:cNvPr id="36870" name="Picture 6" descr="http://38.media.tumblr.com/15fa2fd198e62c8b868d5f19cbbba079/tumblr_mr1jc2hq2T1rzu2xzo9_r1_40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"/>
            <a:ext cx="5064377" cy="2139701"/>
          </a:xfrm>
          <a:prstGeom prst="rect">
            <a:avLst/>
          </a:prstGeom>
          <a:noFill/>
        </p:spPr>
      </p:pic>
      <p:pic>
        <p:nvPicPr>
          <p:cNvPr id="36874" name="Picture 10" descr="http://i20.photobucket.com/albums/b246/chalkitdown/Aliens/dropship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637" y="2282910"/>
            <a:ext cx="4357363" cy="2537806"/>
          </a:xfrm>
          <a:prstGeom prst="rect">
            <a:avLst/>
          </a:prstGeom>
          <a:noFill/>
        </p:spPr>
      </p:pic>
      <p:pic>
        <p:nvPicPr>
          <p:cNvPr id="36876" name="Picture 12" descr="http://i.imgur.com/echOtHL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064" y="-1"/>
            <a:ext cx="3995936" cy="2235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1990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Řešení?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51072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 dirty="0"/>
              <a:t>Nebo nový problém?</a:t>
            </a:r>
          </a:p>
          <a:p>
            <a:pPr lvl="0" rtl="0">
              <a:spcBef>
                <a:spcPts val="0"/>
              </a:spcBef>
              <a:buNone/>
            </a:pPr>
            <a:r>
              <a:rPr lang="cs" dirty="0"/>
              <a:t>Pokud umíme asteroid odklonit, umíme jej i přiklonit = </a:t>
            </a:r>
            <a:r>
              <a:rPr lang="cs" dirty="0" smtClean="0"/>
              <a:t>tzv. „Deflection Dilemma“.</a:t>
            </a:r>
            <a:endParaRPr lang="cs" dirty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cs" dirty="0"/>
              <a:t>Pravděpodobnost, že v blízke době budeme muset nějaký odklánět, je velmi malá.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cs" dirty="0"/>
              <a:t>Pravděpodobnost, že by to někdo zneužil jako zbraň, je … ?</a:t>
            </a:r>
          </a:p>
        </p:txBody>
      </p:sp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0847" y="0"/>
            <a:ext cx="363315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2735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Příchod průmyslu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4116284" cy="38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/>
              <a:t>těžba asteroidů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/>
              <a:t>voda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/>
              <a:t>vzácné kovy (platina, paladium, </a:t>
            </a:r>
            <a:r>
              <a:rPr lang="cs" dirty="0" smtClean="0"/>
              <a:t>rhodium)</a:t>
            </a:r>
            <a:endParaRPr lang="cs" dirty="0"/>
          </a:p>
          <a:p>
            <a:pPr marL="900113" lvl="1" indent="-249238">
              <a:spcAft>
                <a:spcPts val="0"/>
              </a:spcAft>
              <a:buChar char="-"/>
            </a:pPr>
            <a:r>
              <a:rPr lang="cs" dirty="0"/>
              <a:t>Planetary Resources Inc.</a:t>
            </a:r>
            <a:endParaRPr lang="en-US" dirty="0"/>
          </a:p>
          <a:p>
            <a:pPr marL="1160463" lvl="4" indent="-260350">
              <a:spcAft>
                <a:spcPts val="0"/>
              </a:spcAft>
              <a:buChar char="-"/>
            </a:pPr>
            <a:r>
              <a:rPr lang="cs-CZ" dirty="0">
                <a:hlinkClick r:id="rId3"/>
              </a:rPr>
              <a:t>http://www.planetaryresources.com/</a:t>
            </a:r>
            <a:endParaRPr lang="en-US" dirty="0"/>
          </a:p>
          <a:p>
            <a:pPr marL="900113" lvl="1" indent="-249238">
              <a:spcAft>
                <a:spcPts val="0"/>
              </a:spcAft>
              <a:buChar char="-"/>
            </a:pPr>
            <a:r>
              <a:rPr lang="cs" dirty="0"/>
              <a:t>Deep Space Industries</a:t>
            </a:r>
            <a:endParaRPr lang="en-US" dirty="0"/>
          </a:p>
          <a:p>
            <a:pPr marL="1160463" lvl="2" indent="-260350">
              <a:spcAft>
                <a:spcPts val="0"/>
              </a:spcAft>
              <a:buChar char="-"/>
            </a:pPr>
            <a:r>
              <a:rPr lang="cs-CZ" dirty="0">
                <a:hlinkClick r:id="rId4"/>
              </a:rPr>
              <a:t>https://deepspaceindustries.com/</a:t>
            </a:r>
            <a:endParaRPr lang="cs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 smtClean="0"/>
              <a:t>H.R</a:t>
            </a:r>
            <a:r>
              <a:rPr lang="cs" dirty="0"/>
              <a:t>. 2262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 smtClean="0"/>
              <a:t>„</a:t>
            </a:r>
            <a:r>
              <a:rPr lang="cs" dirty="0" smtClean="0"/>
              <a:t>Spurring </a:t>
            </a:r>
            <a:r>
              <a:rPr lang="cs" dirty="0"/>
              <a:t>Private Aerospace Competitiveness and Entrepreneurship Act of </a:t>
            </a:r>
            <a:r>
              <a:rPr lang="cs" dirty="0" smtClean="0"/>
              <a:t>2015“</a:t>
            </a:r>
            <a:endParaRPr lang="cs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/>
              <a:t>Asteroid Redirect </a:t>
            </a:r>
            <a:r>
              <a:rPr lang="cs" dirty="0" smtClean="0"/>
              <a:t>Mission</a:t>
            </a:r>
          </a:p>
          <a:p>
            <a:pPr marL="900113" lvl="1" indent="-276225">
              <a:spcAft>
                <a:spcPts val="0"/>
              </a:spcAft>
              <a:buChar char="-"/>
            </a:pPr>
            <a:r>
              <a:rPr lang="cs" dirty="0" smtClean="0"/>
              <a:t>zrušena</a:t>
            </a:r>
            <a:endParaRPr lang="cs" dirty="0"/>
          </a:p>
        </p:txBody>
      </p:sp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5300" y="0"/>
            <a:ext cx="4558725" cy="25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0080" y="2576300"/>
            <a:ext cx="4563916" cy="2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Historická rychlovka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4997700" cy="38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1942 </a:t>
            </a:r>
            <a:r>
              <a:rPr lang="cs" dirty="0" smtClean="0"/>
              <a:t>- V2</a:t>
            </a:r>
            <a:endParaRPr lang="en-US" dirty="0" smtClean="0"/>
          </a:p>
          <a:p>
            <a:pPr marL="457200" lvl="0" indent="-228600" rtl="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 smtClean="0"/>
              <a:t>1957 </a:t>
            </a:r>
            <a:r>
              <a:rPr lang="cs" dirty="0"/>
              <a:t>- Sputnik 1</a:t>
            </a:r>
          </a:p>
          <a:p>
            <a:pPr marL="457200" lvl="0" indent="-228600" rtl="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1961 - Gagarin</a:t>
            </a:r>
          </a:p>
          <a:p>
            <a:pPr marL="457200" lvl="0" indent="-228600" rtl="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1966 - Luna 9</a:t>
            </a:r>
          </a:p>
          <a:p>
            <a:pPr marL="457200" lvl="0" indent="-228600" rtl="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1969 - Apollo 11</a:t>
            </a:r>
          </a:p>
          <a:p>
            <a:pPr marL="457200" lvl="0" indent="-228600" rtl="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1970 - Venera 7</a:t>
            </a:r>
          </a:p>
          <a:p>
            <a:pPr marL="457200" lvl="0" indent="-228600" rtl="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1981 - STS</a:t>
            </a:r>
          </a:p>
          <a:p>
            <a:pPr marL="457200" lvl="0" indent="-228600" rtl="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1997 - Pathfinder</a:t>
            </a:r>
          </a:p>
          <a:p>
            <a:pPr marL="457200" lvl="0" indent="-228600" rtl="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1998 - ISS</a:t>
            </a:r>
          </a:p>
          <a:p>
            <a:pPr marL="457200" lvl="0" indent="-228600" rtl="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2004 - Opportunity</a:t>
            </a:r>
          </a:p>
          <a:p>
            <a:pPr marL="457200" lvl="0" indent="-228600" rtl="0">
              <a:lnSpc>
                <a:spcPct val="100000"/>
              </a:lnSpc>
              <a:spcAft>
                <a:spcPts val="0"/>
              </a:spcAft>
              <a:buChar char="●"/>
            </a:pPr>
            <a:r>
              <a:rPr lang="cs" dirty="0"/>
              <a:t>2014 - Rosetta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9383" y="1"/>
            <a:ext cx="383461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2875"/>
            <a:ext cx="9144000" cy="3435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Militarizace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3688800" cy="3848422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/>
              <a:t>informační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800" dirty="0"/>
              <a:t>špionážní/komunikační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-US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 smtClean="0"/>
              <a:t>defenzivní</a:t>
            </a:r>
            <a:endParaRPr lang="cs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sz="1800" dirty="0"/>
              <a:t>SDI (1983)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-US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 smtClean="0"/>
              <a:t>ofenzivní</a:t>
            </a:r>
            <a:endParaRPr lang="cs" dirty="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800" dirty="0"/>
              <a:t>WMD/kinetické/EM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800" dirty="0"/>
              <a:t>Outer Space Treaty (1967)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-US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 smtClean="0"/>
              <a:t>ASATs</a:t>
            </a:r>
            <a:endParaRPr lang="cs" dirty="0"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5249" y="0"/>
            <a:ext cx="5028748" cy="5028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bf/ce/2e/bfce2e104211d8078321632d1c16c385--soyuz-spacecraft-space-l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579"/>
            <a:ext cx="51645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146"/>
          <p:cNvSpPr txBox="1"/>
          <p:nvPr/>
        </p:nvSpPr>
        <p:spPr>
          <a:xfrm>
            <a:off x="7216271" y="642939"/>
            <a:ext cx="1820225" cy="92069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r"/>
            <a:r>
              <a:rPr lang="en-US" sz="2800" dirty="0" err="1" smtClean="0">
                <a:solidFill>
                  <a:srgbClr val="F3F3F3"/>
                </a:solidFill>
              </a:rPr>
              <a:t>Saljut</a:t>
            </a:r>
            <a:endParaRPr lang="cs" sz="2800" dirty="0">
              <a:solidFill>
                <a:srgbClr val="F3F3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"/>
              <a:t>Význam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52908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/>
              <a:t>space race jako součást Studené války</a:t>
            </a:r>
          </a:p>
          <a:p>
            <a: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1800" dirty="0"/>
              <a:t>prestiž, zbraně, špionáž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endParaRPr lang="en-US" dirty="0" smtClean="0"/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 smtClean="0"/>
              <a:t>dopad </a:t>
            </a:r>
            <a:r>
              <a:rPr lang="cs" dirty="0"/>
              <a:t>na ekonomiku a dopravu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sz="1800" dirty="0"/>
              <a:t>1983 - GPS pro </a:t>
            </a:r>
            <a:r>
              <a:rPr lang="cs" sz="1800" dirty="0" smtClean="0"/>
              <a:t>veřejnost</a:t>
            </a:r>
            <a:endParaRPr lang="en-US" sz="1800" dirty="0" smtClean="0"/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sz="1800" dirty="0" smtClean="0"/>
              <a:t>navigace</a:t>
            </a:r>
            <a:r>
              <a:rPr lang="cs" sz="1800" dirty="0"/>
              <a:t>, komunikace, </a:t>
            </a:r>
            <a:r>
              <a:rPr lang="cs" sz="1800" dirty="0" smtClean="0"/>
              <a:t>počasí</a:t>
            </a:r>
            <a:endParaRPr lang="en-US" sz="1800" dirty="0" smtClean="0"/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-US" sz="1800" dirty="0" smtClean="0"/>
              <a:t>r</a:t>
            </a:r>
            <a:r>
              <a:rPr lang="cs-CZ" sz="1800" dirty="0" err="1" smtClean="0"/>
              <a:t>ůst</a:t>
            </a:r>
            <a:r>
              <a:rPr lang="cs-CZ" sz="1800" dirty="0" smtClean="0"/>
              <a:t> průmyslu</a:t>
            </a:r>
            <a:endParaRPr lang="cs" sz="1800" dirty="0"/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endParaRPr lang="en-US" dirty="0" smtClean="0"/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cs" dirty="0" smtClean="0"/>
              <a:t>inspirace společnosti</a:t>
            </a:r>
            <a:endParaRPr lang="cs" dirty="0"/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2501" y="0"/>
            <a:ext cx="3541595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7795900" y="4620775"/>
            <a:ext cx="1348200" cy="52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cs">
                <a:solidFill>
                  <a:srgbClr val="F3F3F3"/>
                </a:solidFill>
              </a:rPr>
              <a:t>1968</a:t>
            </a:r>
          </a:p>
          <a:p>
            <a:pPr lvl="0" algn="r">
              <a:spcBef>
                <a:spcPts val="0"/>
              </a:spcBef>
              <a:buNone/>
            </a:pPr>
            <a:r>
              <a:rPr lang="cs">
                <a:solidFill>
                  <a:srgbClr val="F3F3F3"/>
                </a:solidFill>
              </a:rPr>
              <a:t>Apollo 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634" y="0"/>
            <a:ext cx="669073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7917375" y="4620775"/>
            <a:ext cx="1226700" cy="52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cs">
                <a:solidFill>
                  <a:srgbClr val="F3F3F3"/>
                </a:solidFill>
              </a:rPr>
              <a:t>1990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cs">
                <a:solidFill>
                  <a:srgbClr val="F3F3F3"/>
                </a:solidFill>
              </a:rPr>
              <a:t>Voyager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315</Words>
  <Application>Microsoft Office PowerPoint</Application>
  <PresentationFormat>Předvádění na obrazovce (16:9)</PresentationFormat>
  <Paragraphs>102</Paragraphs>
  <Slides>21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Calibri</vt:lpstr>
      <vt:lpstr>Old Standard TT</vt:lpstr>
      <vt:lpstr>Arial</vt:lpstr>
      <vt:lpstr>Calibri Light</vt:lpstr>
      <vt:lpstr>paperback</vt:lpstr>
      <vt:lpstr>paperback</vt:lpstr>
      <vt:lpstr>Retrospektiva</vt:lpstr>
      <vt:lpstr>Moderní technologie a bezpečnost</vt:lpstr>
      <vt:lpstr>Prezentace aplikace PowerPoint</vt:lpstr>
      <vt:lpstr>Historická rychlovka</vt:lpstr>
      <vt:lpstr>Prezentace aplikace PowerPoint</vt:lpstr>
      <vt:lpstr>Militarizace</vt:lpstr>
      <vt:lpstr>Prezentace aplikace PowerPoint</vt:lpstr>
      <vt:lpstr>Význam</vt:lpstr>
      <vt:lpstr>Prezentace aplikace PowerPoint</vt:lpstr>
      <vt:lpstr>Prezentace aplikace PowerPoint</vt:lpstr>
      <vt:lpstr>Privatizace</vt:lpstr>
      <vt:lpstr>Orbitální smětiště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Srovnání</vt:lpstr>
      <vt:lpstr>Řešení?</vt:lpstr>
      <vt:lpstr>Příchod průmyslu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Jakub Drmola</dc:creator>
  <cp:lastModifiedBy>171810</cp:lastModifiedBy>
  <cp:revision>11</cp:revision>
  <dcterms:modified xsi:type="dcterms:W3CDTF">2017-11-20T10:04:06Z</dcterms:modified>
</cp:coreProperties>
</file>