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2A7220-11C6-4AA6-B372-5C0D8ACC951F}">
  <a:tblStyle styleId="{EC2A7220-11C6-4AA6-B372-5C0D8ACC951F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1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826680" y="1790058"/>
            <a:ext cx="520464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7" y="3264408"/>
            <a:ext cx="3825907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7586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55954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5" y="702945"/>
            <a:ext cx="790475" cy="37376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4" y="702945"/>
            <a:ext cx="3537131" cy="373761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4746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67688" y="526350"/>
            <a:ext cx="4203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354344" y="4663216"/>
            <a:ext cx="411525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accent1"/>
                </a:solidFill>
              </a:rPr>
              <a:pPr/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07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33775" y="1171600"/>
            <a:ext cx="639045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354344" y="4663216"/>
            <a:ext cx="411525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8727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361201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29818" y="1790058"/>
            <a:ext cx="5205222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7" y="3264349"/>
            <a:ext cx="3825907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1967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1978533"/>
            <a:ext cx="2466017" cy="23264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3" y="1978533"/>
            <a:ext cx="2467887" cy="23264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56857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1735076"/>
            <a:ext cx="2466018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2357438"/>
            <a:ext cx="2466018" cy="19475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3" y="2357438"/>
            <a:ext cx="2467887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3" y="1735076"/>
            <a:ext cx="2467887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1711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07120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323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527" y="1682872"/>
            <a:ext cx="2467946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603504"/>
            <a:ext cx="270891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2662439"/>
            <a:ext cx="2134553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4677156"/>
            <a:ext cx="2854799" cy="24003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50273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3428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060" y="1682871"/>
            <a:ext cx="2468880" cy="85725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-31629"/>
            <a:ext cx="3432430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2662439"/>
            <a:ext cx="2134553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4677156"/>
            <a:ext cx="2852928" cy="24003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27220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04534" y="723519"/>
            <a:ext cx="4453316" cy="89154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1978534"/>
            <a:ext cx="445331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4679112"/>
            <a:ext cx="1548983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4677156"/>
            <a:ext cx="3417498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4663440"/>
            <a:ext cx="274320" cy="27432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414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95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10538.Carl_Sag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drmola@mail.muni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0" y="642938"/>
            <a:ext cx="6858000" cy="1269225"/>
          </a:xfrm>
          <a:prstGeom prst="rect">
            <a:avLst/>
          </a:prstGeom>
        </p:spPr>
        <p:txBody>
          <a:bodyPr vert="horz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3600" dirty="0">
                <a:latin typeface="Calibri"/>
                <a:ea typeface="Calibri"/>
                <a:cs typeface="Calibri"/>
                <a:sym typeface="Calibri"/>
              </a:rPr>
              <a:t>Modern Technologies and Conflicts</a:t>
            </a:r>
            <a:endParaRPr lang="en" sz="3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467550" y="3906113"/>
            <a:ext cx="6390450" cy="594450"/>
          </a:xfrm>
          <a:prstGeom prst="rect">
            <a:avLst/>
          </a:prstGeom>
        </p:spPr>
        <p:txBody>
          <a:bodyPr vert="horz" lIns="68569" tIns="68569" rIns="68569" bIns="68569" rtlCol="0" anchor="b" anchorCtr="0">
            <a:noAutofit/>
          </a:bodyPr>
          <a:lstStyle/>
          <a:p>
            <a:pPr algn="r">
              <a:spcBef>
                <a:spcPts val="0"/>
              </a:spcBef>
            </a:pPr>
            <a:r>
              <a:rPr lang="cs-CZ" sz="1800" dirty="0"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.9. 201</a:t>
            </a:r>
            <a:r>
              <a:rPr lang="cs-CZ" sz="18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lang="en" sz="1800" dirty="0">
              <a:latin typeface="Calibri"/>
              <a:ea typeface="Calibri"/>
              <a:cs typeface="Calibri"/>
              <a:sym typeface="Calibri"/>
            </a:endParaRPr>
          </a:p>
          <a:p>
            <a:pPr algn="r">
              <a:spcBef>
                <a:spcPts val="0"/>
              </a:spcBef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Jakub Drmola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67550" y="2689706"/>
            <a:ext cx="5174325" cy="6725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b" anchorCtr="0">
            <a:noAutofit/>
          </a:bodyPr>
          <a:lstStyle/>
          <a:p>
            <a:r>
              <a:rPr lang="cs-CZ" sz="3600" dirty="0" err="1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lang="en" sz="3600" dirty="0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0" y="0"/>
            <a:ext cx="6858000" cy="5143500"/>
          </a:xfrm>
          <a:prstGeom prst="rect">
            <a:avLst/>
          </a:prstGeom>
          <a:noFill/>
        </p:spPr>
        <p:txBody>
          <a:bodyPr vert="horz" lIns="68569" tIns="68569" rIns="68569" bIns="68569" rtlCol="0" anchor="ctr" anchorCtr="0">
            <a:noAutofit/>
          </a:bodyPr>
          <a:lstStyle/>
          <a:p>
            <a:pPr algn="just">
              <a:lnSpc>
                <a:spcPct val="100000"/>
              </a:lnSpc>
              <a:spcAft>
                <a:spcPts val="825"/>
              </a:spcAft>
              <a:buClr>
                <a:schemeClr val="dk1"/>
              </a:buClr>
              <a:buSzPct val="45833"/>
            </a:pPr>
            <a:r>
              <a:rPr lang="en" sz="20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“We've arranged a global civilization in which most crucial elements profoundly depend on science and technology. We have also arranged things so that almost no one understands science and technology. This is a prescription for disaster. We might get away with it for a while, but sooner or later this combustible mixture of ignorance and power is going to blow up in our faces.”</a:t>
            </a:r>
          </a:p>
          <a:p>
            <a:pPr algn="just">
              <a:lnSpc>
                <a:spcPct val="100000"/>
              </a:lnSpc>
              <a:buClr>
                <a:schemeClr val="dk1"/>
              </a:buClr>
              <a:buSzPct val="45833"/>
            </a:pPr>
            <a:endParaRPr sz="20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r">
              <a:lnSpc>
                <a:spcPct val="100000"/>
              </a:lnSpc>
            </a:pPr>
            <a:r>
              <a:rPr lang="en" sz="2000" b="1" i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― Carl Sagan</a:t>
            </a:r>
            <a:r>
              <a:rPr lang="cs-CZ" sz="2000" b="1" i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1995</a:t>
            </a:r>
            <a:endParaRPr lang="en" sz="2000" b="1" i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  <a:hlinkClick r:id="rId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Basic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e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CDS403 Modern Technologies and Conflicts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3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8 ECTS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3" indent="-171450">
              <a:buChar char="-"/>
            </a:pP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Wednesday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13:30 - 15:00</a:t>
            </a:r>
          </a:p>
          <a:p>
            <a:pPr marL="728663" lvl="3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M117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Jakub Drmola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171450">
              <a:buChar char="-"/>
            </a:pP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hours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Monday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9:00 - 11:00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(4.70)</a:t>
            </a:r>
          </a:p>
          <a:p>
            <a:pPr marL="685800" lvl="1" indent="-171450">
              <a:buChar char="-"/>
            </a:pPr>
            <a:r>
              <a:rPr lang="en" sz="1350" u="sng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jdrmola@mail.muni.cz</a:t>
            </a:r>
            <a:endParaRPr lang="cs-CZ" sz="1350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171450" indent="0">
              <a:buNone/>
            </a:pP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171450">
              <a:buChar char="-"/>
            </a:pPr>
            <a:endParaRPr lang="cs-CZ" sz="1350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685800" indent="-171450">
              <a:buChar char="-"/>
            </a:pPr>
            <a:endParaRPr lang="cs-CZ" sz="1350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685800" indent="-171450">
              <a:buChar char="-"/>
            </a:pPr>
            <a:endParaRPr lang="en" sz="1350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cs-CZ" dirty="0" err="1">
                <a:latin typeface="Calibri"/>
                <a:ea typeface="Calibri"/>
                <a:cs typeface="Calibri"/>
                <a:sym typeface="Calibri"/>
              </a:rPr>
              <a:t>Grading</a:t>
            </a:r>
            <a:endParaRPr lang="en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33775" y="1521638"/>
            <a:ext cx="3190725" cy="25479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Font typeface="Calibri"/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A: 92-100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B: 84-91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C: 76-83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D: 68-75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E: 60-67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F: 59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fewer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3496725" y="1521638"/>
            <a:ext cx="3272175" cy="25699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marL="342900" indent="-257175">
              <a:buSzPct val="100000"/>
              <a:buFont typeface="Calibri"/>
              <a:buChar char="-"/>
            </a:pPr>
            <a:r>
              <a:rPr lang="cs-CZ" sz="1350" dirty="0" err="1">
                <a:latin typeface="Calibri"/>
                <a:ea typeface="Calibri"/>
                <a:cs typeface="Calibri"/>
                <a:sym typeface="Calibri"/>
              </a:rPr>
              <a:t>viewpoints</a:t>
            </a: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: 24b</a:t>
            </a:r>
          </a:p>
          <a:p>
            <a:pPr marL="342900" indent="-257175">
              <a:buSzPct val="100000"/>
              <a:buFont typeface="Calibri"/>
              <a:buChar char="-"/>
            </a:pP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position paper</a:t>
            </a:r>
            <a:r>
              <a:rPr lang="cs-CZ" sz="1350" dirty="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sz="1350" dirty="0" smtClean="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350" dirty="0" smtClean="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1350" dirty="0" smtClean="0"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350" dirty="0">
              <a:latin typeface="Calibri"/>
              <a:ea typeface="Calibri"/>
              <a:cs typeface="Calibri"/>
              <a:sym typeface="Calibri"/>
            </a:endParaRPr>
          </a:p>
          <a:p>
            <a:pPr marL="342900" indent="-257175">
              <a:buSzPct val="100000"/>
              <a:buFont typeface="Calibri"/>
              <a:buChar char="-"/>
            </a:pPr>
            <a:r>
              <a:rPr lang="cs-CZ" sz="1350" dirty="0" err="1">
                <a:latin typeface="Calibri"/>
                <a:ea typeface="Calibri"/>
                <a:cs typeface="Calibri"/>
                <a:sym typeface="Calibri"/>
              </a:rPr>
              <a:t>essay</a:t>
            </a: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cs-CZ" sz="1350" dirty="0" smtClean="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1350" dirty="0" smtClean="0"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" sz="1350" dirty="0" smtClean="0"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350" dirty="0">
              <a:latin typeface="Calibri"/>
              <a:ea typeface="Calibri"/>
              <a:cs typeface="Calibri"/>
              <a:sym typeface="Calibri"/>
            </a:endParaRPr>
          </a:p>
          <a:p>
            <a:pPr marL="342900" indent="-257175">
              <a:buSzPct val="100000"/>
              <a:buFont typeface="Calibri"/>
              <a:buChar char="-"/>
            </a:pPr>
            <a:r>
              <a:rPr lang="cs-CZ" sz="1350" dirty="0" err="1">
                <a:latin typeface="Calibri"/>
                <a:ea typeface="Calibri"/>
                <a:cs typeface="Calibri"/>
                <a:sym typeface="Calibri"/>
              </a:rPr>
              <a:t>exam</a:t>
            </a: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cs-CZ" sz="1350" dirty="0">
                <a:latin typeface="Calibri"/>
                <a:ea typeface="Calibri"/>
                <a:cs typeface="Calibri"/>
                <a:sym typeface="Calibri"/>
              </a:rPr>
              <a:t>30</a:t>
            </a: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b</a:t>
            </a:r>
          </a:p>
          <a:p>
            <a:endParaRPr sz="1350" dirty="0">
              <a:latin typeface="Calibri"/>
              <a:ea typeface="Calibri"/>
              <a:cs typeface="Calibri"/>
              <a:sym typeface="Calibri"/>
            </a:endParaRPr>
          </a:p>
          <a:p>
            <a:pPr marL="342900" indent="-257175">
              <a:buSzPct val="100000"/>
              <a:buFont typeface="Calibri"/>
              <a:buChar char="-"/>
            </a:pPr>
            <a:r>
              <a:rPr lang="cs-CZ" sz="1350" dirty="0">
                <a:latin typeface="Calibri"/>
                <a:ea typeface="Calibri"/>
                <a:cs typeface="Calibri"/>
                <a:sym typeface="Calibri"/>
              </a:rPr>
              <a:t>up to </a:t>
            </a: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10 bonus</a:t>
            </a:r>
            <a:r>
              <a:rPr lang="cs-CZ" sz="135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350" dirty="0" err="1">
                <a:latin typeface="Calibri"/>
                <a:ea typeface="Calibri"/>
                <a:cs typeface="Calibri"/>
                <a:sym typeface="Calibri"/>
              </a:rPr>
              <a:t>points</a:t>
            </a:r>
            <a:endParaRPr lang="en" sz="135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Viewpoints</a:t>
            </a:r>
            <a:endParaRPr lang="e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33775" y="1521638"/>
            <a:ext cx="6390450" cy="28908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students will be split into small teams to prepare, present and defend assigned viewpoints during class</a:t>
            </a:r>
          </a:p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should be ~10 minutes long and include sources</a:t>
            </a:r>
          </a:p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will be followed by a moderated discussion</a:t>
            </a:r>
          </a:p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will be evaluated based on their quality, originality, style, persuasiveness,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Position paper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describe, explain and argue your opinion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critical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reflections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on the subject of the class and the presentations</a:t>
            </a:r>
          </a:p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3000-4000 characters</a:t>
            </a:r>
            <a:endParaRPr lang="en-GB" sz="13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3" indent="-171450">
              <a:buChar char="-"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not counting sources, which should be put in footnotes or endnotes</a:t>
            </a:r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upload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 by Sunday midnight to the IS</a:t>
            </a:r>
          </a:p>
          <a:p>
            <a:pPr marL="171450" indent="0">
              <a:buNone/>
            </a:pPr>
            <a:endParaRPr lang="en-GB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Essay</a:t>
            </a:r>
            <a:endParaRPr lang="e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33775" y="1521638"/>
            <a:ext cx="6390450" cy="25479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write an essay about topic of your choice that is related to theme of the course</a:t>
            </a:r>
          </a:p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findings and conclusions to be presented and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discussed</a:t>
            </a: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 during one of the last classes</a:t>
            </a:r>
          </a:p>
          <a:p>
            <a:pPr marL="342900" indent="-171450">
              <a:buChar char="-"/>
            </a:pP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around 18000 characters long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standards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writing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uploaded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IS by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end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December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endParaRPr lang="en-GB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Exam</a:t>
            </a:r>
            <a:endParaRPr lang="e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exam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knowledge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understanding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subject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matter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covered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lectures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literature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Shape 114"/>
          <p:cNvGraphicFramePr/>
          <p:nvPr>
            <p:extLst>
              <p:ext uri="{D42A27DB-BD31-4B8C-83A1-F6EECF244321}">
                <p14:modId xmlns:p14="http://schemas.microsoft.com/office/powerpoint/2010/main" val="605821595"/>
              </p:ext>
            </p:extLst>
          </p:nvPr>
        </p:nvGraphicFramePr>
        <p:xfrm>
          <a:off x="-2644" y="626663"/>
          <a:ext cx="6863288" cy="3794606"/>
        </p:xfrm>
        <a:graphic>
          <a:graphicData uri="http://schemas.openxmlformats.org/drawingml/2006/table">
            <a:tbl>
              <a:tblPr>
                <a:noFill/>
                <a:tableStyleId>{EC2A7220-11C6-4AA6-B372-5C0D8ACC951F}</a:tableStyleId>
              </a:tblPr>
              <a:tblGrid>
                <a:gridCol w="888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5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content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20. 09. 2016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Introduction and structure of the course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27. 09. 2016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Technological progress: history, trends, ethics, regulation and dual use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4. 10. 2016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Space security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11. 10. 2016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 and the state: espionage, sabotage and cyberwar 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18. 10. 2016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Reading week</a:t>
                      </a:r>
                      <a:endParaRPr lang="en-GB" sz="15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25. 10. 2016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IT and the society: privacy, freedom, politics and surveillance 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1. 11. 2016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 and autonomy in warfare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8. 11. 2016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AI and autonomy in society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15. 11. 2016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Nuclear and chemical weapons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22. 11. 2016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Biological weapons and PGS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29. 11. 2016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 generation, climate change, geoengineering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6. 12. 2016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Essay presentations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13. 12. 2016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First term of final exam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129</TotalTime>
  <Words>467</Words>
  <Application>Microsoft Office PowerPoint</Application>
  <PresentationFormat>Vlastní</PresentationFormat>
  <Paragraphs>76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Gill Sans MT</vt:lpstr>
      <vt:lpstr>Times New Roman</vt:lpstr>
      <vt:lpstr>Parcel</vt:lpstr>
      <vt:lpstr>Modern Technologies and Conflicts</vt:lpstr>
      <vt:lpstr>“We've arranged a global civilization in which most crucial elements profoundly depend on science and technology. We have also arranged things so that almost no one understands science and technology. This is a prescription for disaster. We might get away with it for a while, but sooner or later this combustible mixture of ignorance and power is going to blow up in our faces.”  ― Carl Sagan, 1995</vt:lpstr>
      <vt:lpstr>Basic information</vt:lpstr>
      <vt:lpstr>Grading</vt:lpstr>
      <vt:lpstr>Viewpoints</vt:lpstr>
      <vt:lpstr>Position paperS</vt:lpstr>
      <vt:lpstr>Essay</vt:lpstr>
      <vt:lpstr>Exam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Moderní technologie a bezpečnost</dc:title>
  <cp:lastModifiedBy>171810</cp:lastModifiedBy>
  <cp:revision>15</cp:revision>
  <dcterms:modified xsi:type="dcterms:W3CDTF">2017-10-02T15:06:05Z</dcterms:modified>
</cp:coreProperties>
</file>