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5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3" r:id="rId7"/>
    <p:sldId id="275" r:id="rId8"/>
    <p:sldId id="260" r:id="rId9"/>
    <p:sldId id="261" r:id="rId10"/>
    <p:sldId id="262" r:id="rId11"/>
    <p:sldId id="264" r:id="rId12"/>
    <p:sldId id="276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6858000" cy="51435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ld Standard TT" panose="020B0604020202020204" charset="0"/>
      <p:regular r:id="rId31"/>
      <p:bold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1194" y="114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6838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20.photobucket.com/albums/b246/chalkitdown/Aliens/dropship.gi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92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84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11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Chelyabinsk, 2013</a:t>
            </a:r>
          </a:p>
        </p:txBody>
      </p:sp>
    </p:spTree>
    <p:extLst>
      <p:ext uri="{BB962C8B-B14F-4D97-AF65-F5344CB8AC3E}">
        <p14:creationId xmlns:p14="http://schemas.microsoft.com/office/powerpoint/2010/main" val="767624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767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45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Tunguska, 1908</a:t>
            </a:r>
          </a:p>
        </p:txBody>
      </p:sp>
    </p:spTree>
    <p:extLst>
      <p:ext uri="{BB962C8B-B14F-4D97-AF65-F5344CB8AC3E}">
        <p14:creationId xmlns:p14="http://schemas.microsoft.com/office/powerpoint/2010/main" val="1853395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722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097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98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91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cs" u="sng" dirty="0">
              <a:solidFill>
                <a:schemeClr val="hlink"/>
              </a:solid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65943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5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29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62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21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84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32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52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6858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cxnSp>
        <p:nvCxnSpPr>
          <p:cNvPr id="11" name="Shape 11"/>
          <p:cNvCxnSpPr/>
          <p:nvPr/>
        </p:nvCxnSpPr>
        <p:spPr>
          <a:xfrm>
            <a:off x="481451" y="3597500"/>
            <a:ext cx="292724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84525" y="1893300"/>
            <a:ext cx="608895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315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84525" y="3840639"/>
            <a:ext cx="6088950" cy="787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>
                <a:solidFill>
                  <a:schemeClr val="accent1"/>
                </a:solidFill>
              </a:rPr>
              <a:pPr/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33775" y="1039650"/>
            <a:ext cx="6390450" cy="21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0500" b="1"/>
            </a:lvl1pPr>
            <a:lvl2pPr lvl="1" algn="ctr">
              <a:spcBef>
                <a:spcPts val="0"/>
              </a:spcBef>
              <a:buSzPct val="100000"/>
              <a:defRPr sz="10500" b="1"/>
            </a:lvl2pPr>
            <a:lvl3pPr lvl="2" algn="ctr">
              <a:spcBef>
                <a:spcPts val="0"/>
              </a:spcBef>
              <a:buSzPct val="100000"/>
              <a:defRPr sz="10500" b="1"/>
            </a:lvl3pPr>
            <a:lvl4pPr lvl="3" algn="ctr">
              <a:spcBef>
                <a:spcPts val="0"/>
              </a:spcBef>
              <a:buSzPct val="100000"/>
              <a:defRPr sz="10500" b="1"/>
            </a:lvl4pPr>
            <a:lvl5pPr lvl="4" algn="ctr">
              <a:spcBef>
                <a:spcPts val="0"/>
              </a:spcBef>
              <a:buSzPct val="100000"/>
              <a:defRPr sz="10500" b="1"/>
            </a:lvl5pPr>
            <a:lvl6pPr lvl="5" algn="ctr">
              <a:spcBef>
                <a:spcPts val="0"/>
              </a:spcBef>
              <a:buSzPct val="100000"/>
              <a:defRPr sz="10500" b="1"/>
            </a:lvl6pPr>
            <a:lvl7pPr lvl="6" algn="ctr">
              <a:spcBef>
                <a:spcPts val="0"/>
              </a:spcBef>
              <a:buSzPct val="100000"/>
              <a:defRPr sz="10500" b="1"/>
            </a:lvl7pPr>
            <a:lvl8pPr lvl="7" algn="ctr">
              <a:spcBef>
                <a:spcPts val="0"/>
              </a:spcBef>
              <a:buSzPct val="100000"/>
              <a:defRPr sz="10500" b="1"/>
            </a:lvl8pPr>
            <a:lvl9pPr lvl="8" algn="ctr">
              <a:spcBef>
                <a:spcPts val="0"/>
              </a:spcBef>
              <a:buSzPct val="100000"/>
              <a:defRPr sz="105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233775" y="3228425"/>
            <a:ext cx="639045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569214"/>
            <a:ext cx="565785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3341716"/>
            <a:ext cx="565785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325755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6263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7267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569214"/>
            <a:ext cx="565785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3339846"/>
            <a:ext cx="565785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325755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8001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214953"/>
            <a:ext cx="565785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384301"/>
            <a:ext cx="277749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1384303"/>
            <a:ext cx="2777490" cy="301751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325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214953"/>
            <a:ext cx="565785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384539"/>
            <a:ext cx="277749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1936751"/>
            <a:ext cx="2777490" cy="246507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1384539"/>
            <a:ext cx="277749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1936751"/>
            <a:ext cx="2777490" cy="246507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1202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40029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26695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445769"/>
            <a:ext cx="1800225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178" y="548640"/>
            <a:ext cx="3757045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2194560"/>
            <a:ext cx="1800225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4844840"/>
            <a:ext cx="1472912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4844840"/>
            <a:ext cx="2614613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22431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481451" y="3597500"/>
            <a:ext cx="292724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84525" y="1893300"/>
            <a:ext cx="608895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5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>
                <a:solidFill>
                  <a:schemeClr val="accent1"/>
                </a:solidFill>
              </a:rPr>
              <a:pPr/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6856214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368630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806190"/>
            <a:ext cx="5692140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19" y="4430268"/>
            <a:ext cx="569214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9777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88567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11085"/>
            <a:ext cx="1478756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11084"/>
            <a:ext cx="4350544" cy="4318065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48971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33775" y="1171600"/>
            <a:ext cx="639045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79526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6858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33775" y="1171600"/>
            <a:ext cx="639045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33775" y="1171675"/>
            <a:ext cx="2999925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3624300" y="1171675"/>
            <a:ext cx="2999925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90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67688" y="526350"/>
            <a:ext cx="4203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05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>
                <a:solidFill>
                  <a:schemeClr val="accent1"/>
                </a:solidFill>
              </a:rPr>
              <a:pPr/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3429000" y="-25"/>
            <a:ext cx="3429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cxnSp>
        <p:nvCxnSpPr>
          <p:cNvPr id="41" name="Shape 41"/>
          <p:cNvCxnSpPr/>
          <p:nvPr/>
        </p:nvCxnSpPr>
        <p:spPr>
          <a:xfrm>
            <a:off x="3772256" y="4495500"/>
            <a:ext cx="514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99125" y="1382350"/>
            <a:ext cx="3033900" cy="133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315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199125" y="2769000"/>
            <a:ext cx="30339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3704625" y="724200"/>
            <a:ext cx="287775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>
                <a:solidFill>
                  <a:schemeClr val="accent1"/>
                </a:solidFill>
              </a:rPr>
              <a:pPr/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6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33775" y="1171600"/>
            <a:ext cx="6390450" cy="3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cs" sz="75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algn="r"/>
              <a:t>‹#›</a:t>
            </a:fld>
            <a:endParaRPr lang="cs" sz="75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00600"/>
            <a:ext cx="685800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6858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14953"/>
            <a:ext cx="565785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1384301"/>
            <a:ext cx="5657851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4844840"/>
            <a:ext cx="13906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4844840"/>
            <a:ext cx="27128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4844840"/>
            <a:ext cx="73801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cs" sz="75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algn="r"/>
              <a:t>‹#›</a:t>
            </a:fld>
            <a:endParaRPr lang="cs" sz="75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1303384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21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stuffin.space/" TargetMode="Externa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taryresources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deepspaceindustrie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-31739" y="915566"/>
            <a:ext cx="6858000" cy="843558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3200" dirty="0" err="1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 Technologies and </a:t>
            </a:r>
            <a:r>
              <a:rPr lang="cs-CZ" sz="3200" dirty="0" err="1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cs"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467550" y="4155926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cs" sz="1100" dirty="0" smtClean="0">
                <a:latin typeface="Arial"/>
                <a:ea typeface="Arial"/>
                <a:cs typeface="Arial"/>
                <a:sym typeface="Arial"/>
              </a:rPr>
              <a:t>.10</a:t>
            </a:r>
            <a:r>
              <a:rPr lang="cs" sz="11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cs" sz="1100" dirty="0" smtClean="0"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cs" sz="11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lang="cs" sz="1100" dirty="0">
              <a:latin typeface="Arial"/>
              <a:ea typeface="Arial"/>
              <a:cs typeface="Arial"/>
              <a:sym typeface="Arial"/>
            </a:endParaRPr>
          </a:p>
          <a:p>
            <a:pPr algn="r">
              <a:spcBef>
                <a:spcPts val="0"/>
              </a:spcBef>
            </a:pPr>
            <a:r>
              <a:rPr lang="cs" sz="1100" cap="none" dirty="0" smtClean="0">
                <a:latin typeface="Arial"/>
                <a:ea typeface="Arial"/>
                <a:cs typeface="Arial"/>
                <a:sym typeface="Arial"/>
              </a:rPr>
              <a:t>Jakub Drmola</a:t>
            </a:r>
            <a:endParaRPr lang="cs" sz="1100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692696" y="2859782"/>
            <a:ext cx="5957841" cy="424646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Space</a:t>
            </a:r>
            <a:endParaRPr lang="cs" sz="2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27931" y="699542"/>
            <a:ext cx="2619161" cy="6132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US" dirty="0" smtClean="0"/>
              <a:t>Privatization</a:t>
            </a:r>
            <a:endParaRPr lang="cs" dirty="0"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233775" y="1521638"/>
            <a:ext cx="2207475" cy="29790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cs" dirty="0"/>
              <a:t>1965 - IntelSat 1</a:t>
            </a:r>
          </a:p>
          <a:p>
            <a:pPr>
              <a:buNone/>
            </a:pPr>
            <a:r>
              <a:rPr lang="cs" dirty="0"/>
              <a:t>2001 </a:t>
            </a:r>
            <a:r>
              <a:rPr lang="cs" dirty="0" smtClean="0"/>
              <a:t>– </a:t>
            </a:r>
            <a:r>
              <a:rPr lang="en-US" dirty="0" smtClean="0"/>
              <a:t>first tourist</a:t>
            </a:r>
            <a:endParaRPr lang="cs" dirty="0"/>
          </a:p>
          <a:p>
            <a:pPr>
              <a:buNone/>
            </a:pPr>
            <a:r>
              <a:rPr lang="cs" dirty="0"/>
              <a:t>2008 - Falcon </a:t>
            </a:r>
            <a:r>
              <a:rPr lang="en-US" dirty="0" smtClean="0"/>
              <a:t>1</a:t>
            </a:r>
            <a:endParaRPr lang="cs" dirty="0"/>
          </a:p>
          <a:p>
            <a:pPr>
              <a:buNone/>
            </a:pPr>
            <a:r>
              <a:rPr lang="cs" dirty="0"/>
              <a:t>2012 </a:t>
            </a:r>
            <a:r>
              <a:rPr lang="cs" dirty="0" smtClean="0"/>
              <a:t>– Dragon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2017 – first </a:t>
            </a:r>
            <a:r>
              <a:rPr lang="en-US" dirty="0" err="1" smtClean="0"/>
              <a:t>reflight</a:t>
            </a:r>
            <a:endParaRPr lang="cs" dirty="0"/>
          </a:p>
          <a:p>
            <a:pPr>
              <a:buNone/>
            </a:pPr>
            <a:endParaRPr dirty="0"/>
          </a:p>
          <a:p>
            <a:pPr>
              <a:buNone/>
            </a:pPr>
            <a:r>
              <a:rPr lang="en-US" dirty="0" smtClean="0"/>
              <a:t>around</a:t>
            </a:r>
            <a:r>
              <a:rPr lang="cs" dirty="0" smtClean="0"/>
              <a:t> </a:t>
            </a:r>
            <a:r>
              <a:rPr lang="cs" dirty="0"/>
              <a:t>40% </a:t>
            </a:r>
            <a:r>
              <a:rPr lang="en-US" dirty="0" smtClean="0"/>
              <a:t>of currently active satellites</a:t>
            </a:r>
            <a:endParaRPr lang="c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dirty="0"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l="11708" r="11967"/>
          <a:stretch/>
        </p:blipFill>
        <p:spPr>
          <a:xfrm>
            <a:off x="2441213" y="603038"/>
            <a:ext cx="4416789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2696" y="699542"/>
            <a:ext cx="639045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Orbital debris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33775" y="1635646"/>
            <a:ext cx="6390450" cy="2933154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cs" sz="800" u="sng" dirty="0">
                <a:solidFill>
                  <a:schemeClr val="hlink"/>
                </a:solidFill>
                <a:hlinkClick r:id="rId2"/>
              </a:rPr>
              <a:t>http://stuffin.space/</a:t>
            </a:r>
          </a:p>
          <a:p>
            <a:endParaRPr lang="en-US" dirty="0" smtClean="0"/>
          </a:p>
          <a:p>
            <a:r>
              <a:rPr lang="en-US" dirty="0"/>
              <a:t>- Kessler </a:t>
            </a:r>
            <a:r>
              <a:rPr lang="en-US" dirty="0" smtClean="0"/>
              <a:t>syndrome</a:t>
            </a:r>
          </a:p>
          <a:p>
            <a:pPr lvl="1"/>
            <a:r>
              <a:rPr lang="en-US" dirty="0" smtClean="0"/>
              <a:t>chain reaction of collisions</a:t>
            </a:r>
          </a:p>
          <a:p>
            <a:pPr lvl="1"/>
            <a:endParaRPr lang="en-US" dirty="0"/>
          </a:p>
          <a:p>
            <a:r>
              <a:rPr lang="en-US" dirty="0" smtClean="0"/>
              <a:t>- caused by:</a:t>
            </a:r>
          </a:p>
          <a:p>
            <a:pPr lvl="1"/>
            <a:r>
              <a:rPr lang="en-US" dirty="0" smtClean="0"/>
              <a:t>launches</a:t>
            </a:r>
          </a:p>
          <a:p>
            <a:pPr lvl="1"/>
            <a:r>
              <a:rPr lang="en-US" dirty="0" smtClean="0"/>
              <a:t>dead satellites</a:t>
            </a:r>
          </a:p>
          <a:p>
            <a:pPr lvl="1"/>
            <a:r>
              <a:rPr lang="en-US" dirty="0" smtClean="0"/>
              <a:t>collisions</a:t>
            </a:r>
          </a:p>
          <a:p>
            <a:pPr lvl="1"/>
            <a:endParaRPr lang="en-US" dirty="0"/>
          </a:p>
          <a:p>
            <a:r>
              <a:rPr lang="en-US" dirty="0" smtClean="0"/>
              <a:t>- it is getting worse…</a:t>
            </a:r>
          </a:p>
          <a:p>
            <a:r>
              <a:rPr lang="en-US" dirty="0" smtClean="0"/>
              <a:t>- how to clean it up?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2050" name="Picture 2" descr="Image result for satellite collision deb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80" y="131274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3" y="267494"/>
            <a:ext cx="6813376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233775" y="1521637"/>
            <a:ext cx="2961900" cy="281950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342900" indent="-171450">
              <a:spcAft>
                <a:spcPts val="0"/>
              </a:spcAft>
              <a:buChar char="-"/>
            </a:pPr>
            <a:r>
              <a:rPr lang="en-US" dirty="0" smtClean="0"/>
              <a:t>66 million years ago</a:t>
            </a:r>
            <a:r>
              <a:rPr lang="cs" dirty="0" smtClean="0"/>
              <a:t>, </a:t>
            </a:r>
            <a:r>
              <a:rPr lang="cs" dirty="0"/>
              <a:t>K-Pg extinction</a:t>
            </a:r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en-US" dirty="0" smtClean="0"/>
              <a:t>dinosaurs died out</a:t>
            </a:r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cs" dirty="0" smtClean="0"/>
              <a:t>(</a:t>
            </a:r>
            <a:r>
              <a:rPr lang="en-US" dirty="0" smtClean="0"/>
              <a:t>and</a:t>
            </a:r>
            <a:r>
              <a:rPr lang="cs" dirty="0" smtClean="0"/>
              <a:t> </a:t>
            </a:r>
            <a:r>
              <a:rPr lang="cs" dirty="0"/>
              <a:t>75% </a:t>
            </a:r>
            <a:r>
              <a:rPr lang="en-US" dirty="0" smtClean="0"/>
              <a:t>of all life</a:t>
            </a:r>
            <a:r>
              <a:rPr lang="cs" dirty="0" smtClean="0"/>
              <a:t>)</a:t>
            </a:r>
            <a:endParaRPr lang="cs" dirty="0"/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r>
              <a:rPr lang="cs" dirty="0" smtClean="0"/>
              <a:t>1994</a:t>
            </a:r>
            <a:r>
              <a:rPr lang="cs" dirty="0"/>
              <a:t>, Shoemaker-Levy 9</a:t>
            </a:r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en-US" dirty="0" smtClean="0"/>
              <a:t>comet</a:t>
            </a:r>
            <a:r>
              <a:rPr lang="en-US" dirty="0"/>
              <a:t> </a:t>
            </a:r>
            <a:r>
              <a:rPr lang="en-US" dirty="0" smtClean="0"/>
              <a:t>hit</a:t>
            </a:r>
            <a:r>
              <a:rPr lang="cs" dirty="0" smtClean="0"/>
              <a:t> Jupiter  </a:t>
            </a:r>
            <a:r>
              <a:rPr lang="cs" dirty="0"/>
              <a:t>&gt;&gt;</a:t>
            </a:r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r>
              <a:rPr lang="cs" dirty="0" smtClean="0"/>
              <a:t>2013</a:t>
            </a:r>
            <a:r>
              <a:rPr lang="cs" dirty="0"/>
              <a:t>, Chelyabinsk</a:t>
            </a:r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en-US" dirty="0" smtClean="0"/>
              <a:t>over thousand injured</a:t>
            </a:r>
            <a:endParaRPr lang="cs" dirty="0"/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r>
              <a:rPr lang="cs" dirty="0" smtClean="0"/>
              <a:t>1908</a:t>
            </a:r>
            <a:r>
              <a:rPr lang="cs" dirty="0"/>
              <a:t>, Tunguska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696" y="483518"/>
            <a:ext cx="3662303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edia.giphy.com/media/3tlqTWOErKkgg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38"/>
            <a:ext cx="3320988" cy="2490742"/>
          </a:xfrm>
          <a:prstGeom prst="rect">
            <a:avLst/>
          </a:prstGeom>
          <a:noFill/>
        </p:spPr>
      </p:pic>
      <p:pic>
        <p:nvPicPr>
          <p:cNvPr id="16388" name="Picture 4" descr="http://www.lapressedefrance.fr/news/wp-content/uploads/2016/03/asteroid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571750"/>
            <a:ext cx="3564731" cy="1928813"/>
          </a:xfrm>
          <a:prstGeom prst="rect">
            <a:avLst/>
          </a:prstGeom>
          <a:noFill/>
        </p:spPr>
      </p:pic>
      <p:pic>
        <p:nvPicPr>
          <p:cNvPr id="16390" name="Picture 6" descr="http://25.media.tumblr.com/b8d6e6f40935339e94d1f8db3998c59c/tumblr_mibbauw5u21qg39ewo8_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3269" y="642938"/>
            <a:ext cx="3564731" cy="1928813"/>
          </a:xfrm>
          <a:prstGeom prst="rect">
            <a:avLst/>
          </a:prstGeom>
          <a:noFill/>
        </p:spPr>
      </p:pic>
      <p:pic>
        <p:nvPicPr>
          <p:cNvPr id="16392" name="Picture 8" descr="http://24.media.tumblr.com/61facdfdea2758a9526303ec7ac27e4f/tumblr_mibbauw5u21qg39ewo7_50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3269" y="2571750"/>
            <a:ext cx="3564731" cy="1928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48" y="123478"/>
            <a:ext cx="6336704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656" y="267494"/>
            <a:ext cx="6048672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42938"/>
            <a:ext cx="685799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94" y="642938"/>
            <a:ext cx="5768412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67550" y="712787"/>
            <a:ext cx="6390450" cy="6132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US" dirty="0" smtClean="0"/>
              <a:t>Some comparisons</a:t>
            </a:r>
            <a:endParaRPr lang="cs" dirty="0"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33775" y="1347614"/>
            <a:ext cx="6390450" cy="33972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342900" indent="-171450">
              <a:spcAft>
                <a:spcPts val="450"/>
              </a:spcAft>
              <a:buChar char="-"/>
            </a:pPr>
            <a:r>
              <a:rPr lang="cs" dirty="0"/>
              <a:t>Chicxulub 			100 000 000 </a:t>
            </a:r>
            <a:r>
              <a:rPr lang="cs" dirty="0" smtClean="0"/>
              <a:t>megat</a:t>
            </a:r>
            <a:r>
              <a:rPr lang="en-US" dirty="0" smtClean="0"/>
              <a:t>o</a:t>
            </a:r>
            <a:r>
              <a:rPr lang="cs" dirty="0" smtClean="0"/>
              <a:t>n</a:t>
            </a:r>
            <a:r>
              <a:rPr lang="en-US" dirty="0" smtClean="0"/>
              <a:t>s</a:t>
            </a:r>
            <a:r>
              <a:rPr lang="cs" dirty="0" smtClean="0"/>
              <a:t> </a:t>
            </a:r>
            <a:r>
              <a:rPr lang="cs" dirty="0"/>
              <a:t>TNT</a:t>
            </a:r>
          </a:p>
          <a:p>
            <a:pPr marL="342900" indent="-171450">
              <a:spcAft>
                <a:spcPts val="450"/>
              </a:spcAft>
              <a:buChar char="-"/>
            </a:pPr>
            <a:r>
              <a:rPr lang="cs" dirty="0"/>
              <a:t>Shoemaker-Levy 9 (G) 	</a:t>
            </a:r>
            <a:r>
              <a:rPr lang="cs" dirty="0" smtClean="0"/>
              <a:t>6 </a:t>
            </a:r>
            <a:r>
              <a:rPr lang="cs" dirty="0"/>
              <a:t>000 000 </a:t>
            </a:r>
            <a:r>
              <a:rPr lang="cs" dirty="0" smtClean="0"/>
              <a:t>megat</a:t>
            </a:r>
            <a:r>
              <a:rPr lang="en-US" dirty="0" smtClean="0"/>
              <a:t>o</a:t>
            </a:r>
            <a:r>
              <a:rPr lang="cs" dirty="0" smtClean="0"/>
              <a:t>n</a:t>
            </a:r>
            <a:r>
              <a:rPr lang="en-US" dirty="0" smtClean="0"/>
              <a:t>s</a:t>
            </a:r>
            <a:r>
              <a:rPr lang="cs" dirty="0" smtClean="0"/>
              <a:t> </a:t>
            </a:r>
            <a:r>
              <a:rPr lang="cs" dirty="0"/>
              <a:t>TNT</a:t>
            </a:r>
          </a:p>
          <a:p>
            <a:pPr marL="342900" indent="-171450">
              <a:spcAft>
                <a:spcPts val="450"/>
              </a:spcAft>
              <a:buChar char="-"/>
            </a:pPr>
            <a:r>
              <a:rPr lang="cs" dirty="0"/>
              <a:t>Tsar </a:t>
            </a:r>
            <a:r>
              <a:rPr lang="en-US" dirty="0" smtClean="0"/>
              <a:t>nuclear bomb</a:t>
            </a:r>
            <a:r>
              <a:rPr lang="cs" dirty="0" smtClean="0"/>
              <a:t>		50 megat</a:t>
            </a:r>
            <a:r>
              <a:rPr lang="en-US" dirty="0" smtClean="0"/>
              <a:t>o</a:t>
            </a:r>
            <a:r>
              <a:rPr lang="cs" dirty="0" smtClean="0"/>
              <a:t>n</a:t>
            </a:r>
            <a:r>
              <a:rPr lang="en-US" dirty="0" smtClean="0"/>
              <a:t>s</a:t>
            </a:r>
            <a:r>
              <a:rPr lang="cs" dirty="0" smtClean="0"/>
              <a:t> </a:t>
            </a:r>
            <a:r>
              <a:rPr lang="cs" dirty="0"/>
              <a:t>TNT</a:t>
            </a:r>
          </a:p>
          <a:p>
            <a:pPr marL="342900" indent="-171450">
              <a:spcAft>
                <a:spcPts val="450"/>
              </a:spcAft>
              <a:buChar char="-"/>
            </a:pPr>
            <a:r>
              <a:rPr lang="cs" dirty="0"/>
              <a:t>Tunguska 			</a:t>
            </a:r>
            <a:r>
              <a:rPr lang="cs" dirty="0" smtClean="0"/>
              <a:t>1</a:t>
            </a:r>
            <a:r>
              <a:rPr lang="en-US" dirty="0" smtClean="0"/>
              <a:t>0-30</a:t>
            </a:r>
            <a:r>
              <a:rPr lang="cs" dirty="0" smtClean="0"/>
              <a:t> megat</a:t>
            </a:r>
            <a:r>
              <a:rPr lang="en-US" dirty="0" smtClean="0"/>
              <a:t>o</a:t>
            </a:r>
            <a:r>
              <a:rPr lang="cs" dirty="0" smtClean="0"/>
              <a:t>n</a:t>
            </a:r>
            <a:r>
              <a:rPr lang="en-US" dirty="0" smtClean="0"/>
              <a:t>s</a:t>
            </a:r>
            <a:r>
              <a:rPr lang="cs" dirty="0" smtClean="0"/>
              <a:t> </a:t>
            </a:r>
            <a:r>
              <a:rPr lang="cs" dirty="0"/>
              <a:t>TNT</a:t>
            </a:r>
          </a:p>
          <a:p>
            <a:pPr marL="342900" indent="-171450">
              <a:spcAft>
                <a:spcPts val="450"/>
              </a:spcAft>
              <a:buChar char="-"/>
            </a:pPr>
            <a:r>
              <a:rPr lang="cs" dirty="0"/>
              <a:t>Chelyabinsk			</a:t>
            </a:r>
            <a:r>
              <a:rPr lang="cs" dirty="0" smtClean="0"/>
              <a:t>0.5 megat</a:t>
            </a:r>
            <a:r>
              <a:rPr lang="en-US" dirty="0" smtClean="0"/>
              <a:t>o</a:t>
            </a:r>
            <a:r>
              <a:rPr lang="cs" dirty="0" smtClean="0"/>
              <a:t>n </a:t>
            </a:r>
            <a:r>
              <a:rPr lang="cs" dirty="0"/>
              <a:t>TNT</a:t>
            </a:r>
          </a:p>
          <a:p>
            <a:pPr marL="342900" indent="-171450">
              <a:spcAft>
                <a:spcPts val="450"/>
              </a:spcAft>
              <a:buChar char="-"/>
            </a:pPr>
            <a:r>
              <a:rPr lang="cs" dirty="0"/>
              <a:t>Little Boy (Hiroshima)		</a:t>
            </a:r>
            <a:r>
              <a:rPr lang="cs" dirty="0" smtClean="0"/>
              <a:t>0.015 megat</a:t>
            </a:r>
            <a:r>
              <a:rPr lang="en-US" dirty="0" smtClean="0"/>
              <a:t>o</a:t>
            </a:r>
            <a:r>
              <a:rPr lang="cs" dirty="0" smtClean="0"/>
              <a:t>n </a:t>
            </a:r>
            <a:r>
              <a:rPr lang="cs" dirty="0"/>
              <a:t>TNT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s://67.media.tumblr.com/ed2ea806a51f4ca0a4a8292b0ff1af59/tumblr_n1se16qZ191s29c9po1_4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620"/>
            <a:ext cx="3563977" cy="1995827"/>
          </a:xfrm>
          <a:prstGeom prst="rect">
            <a:avLst/>
          </a:prstGeom>
          <a:noFill/>
        </p:spPr>
      </p:pic>
      <p:pic>
        <p:nvPicPr>
          <p:cNvPr id="36870" name="Picture 6" descr="http://38.media.tumblr.com/15fa2fd198e62c8b868d5f19cbbba079/tumblr_mr1jc2hq2T1rzu2xzo9_r1_4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42939"/>
            <a:ext cx="3798283" cy="1604776"/>
          </a:xfrm>
          <a:prstGeom prst="rect">
            <a:avLst/>
          </a:prstGeom>
          <a:noFill/>
        </p:spPr>
      </p:pic>
      <p:pic>
        <p:nvPicPr>
          <p:cNvPr id="36874" name="Picture 10" descr="http://i20.photobucket.com/albums/b246/chalkitdown/Aliens/dropship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9978" y="2355120"/>
            <a:ext cx="3268022" cy="1903355"/>
          </a:xfrm>
          <a:prstGeom prst="rect">
            <a:avLst/>
          </a:prstGeom>
          <a:noFill/>
        </p:spPr>
      </p:pic>
      <p:pic>
        <p:nvPicPr>
          <p:cNvPr id="36876" name="Picture 12" descr="http://i.imgur.com/echOtHL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1048" y="642937"/>
            <a:ext cx="2996952" cy="167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233775" y="843558"/>
            <a:ext cx="3899250" cy="4599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US" dirty="0" smtClean="0"/>
              <a:t>Solution?</a:t>
            </a:r>
            <a:endParaRPr lang="cs" dirty="0"/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233775" y="1521638"/>
            <a:ext cx="3830400" cy="25479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 Or a new problem</a:t>
            </a:r>
            <a:r>
              <a:rPr lang="cs" dirty="0" smtClean="0"/>
              <a:t>?</a:t>
            </a:r>
            <a:endParaRPr lang="c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 If we can deflect </a:t>
            </a:r>
            <a:r>
              <a:rPr lang="en-US" dirty="0" smtClean="0"/>
              <a:t>an </a:t>
            </a:r>
            <a:r>
              <a:rPr lang="en-US" dirty="0" smtClean="0"/>
              <a:t>asteroid, we can also inflect it</a:t>
            </a:r>
            <a:r>
              <a:rPr lang="cs" dirty="0" smtClean="0"/>
              <a:t> </a:t>
            </a:r>
            <a:r>
              <a:rPr lang="cs" dirty="0"/>
              <a:t>= </a:t>
            </a:r>
            <a:r>
              <a:rPr lang="en-US" dirty="0" smtClean="0"/>
              <a:t>“</a:t>
            </a:r>
            <a:r>
              <a:rPr lang="cs" dirty="0" smtClean="0"/>
              <a:t>Deflection Dilemma</a:t>
            </a:r>
            <a:r>
              <a:rPr lang="en-US" dirty="0" smtClean="0"/>
              <a:t>”</a:t>
            </a:r>
            <a:endParaRPr lang="cs" dirty="0"/>
          </a:p>
          <a:p>
            <a:pPr marL="342900" indent="-171450">
              <a:buChar char="-"/>
            </a:pPr>
            <a:r>
              <a:rPr lang="en-US" dirty="0" smtClean="0"/>
              <a:t>Probability of getting hit by a massive asteroid in the near future is very low</a:t>
            </a:r>
            <a:r>
              <a:rPr lang="cs" dirty="0" smtClean="0"/>
              <a:t>.</a:t>
            </a:r>
            <a:endParaRPr lang="cs" dirty="0"/>
          </a:p>
          <a:p>
            <a:pPr marL="342900" indent="-171450">
              <a:buChar char="-"/>
            </a:pPr>
            <a:r>
              <a:rPr lang="en-US" dirty="0" smtClean="0"/>
              <a:t>Probability of someone misusing it is</a:t>
            </a:r>
            <a:r>
              <a:rPr lang="cs" dirty="0" smtClean="0"/>
              <a:t> </a:t>
            </a:r>
            <a:r>
              <a:rPr lang="cs" dirty="0"/>
              <a:t>… ?</a:t>
            </a:r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135" y="642938"/>
            <a:ext cx="2724866" cy="385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211078" y="843558"/>
            <a:ext cx="3205125" cy="4599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US" dirty="0" smtClean="0"/>
              <a:t>Space Industry</a:t>
            </a:r>
            <a:endParaRPr lang="cs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233775" y="1521638"/>
            <a:ext cx="3051209" cy="29061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342900" indent="-171450">
              <a:spcAft>
                <a:spcPts val="0"/>
              </a:spcAft>
              <a:buChar char="-"/>
            </a:pPr>
            <a:r>
              <a:rPr lang="en-US" dirty="0" smtClean="0"/>
              <a:t>asteroid mining</a:t>
            </a:r>
            <a:endParaRPr lang="cs" dirty="0"/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en-US" dirty="0" smtClean="0"/>
              <a:t>water</a:t>
            </a:r>
            <a:endParaRPr lang="cs" dirty="0"/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en-US" dirty="0" smtClean="0"/>
              <a:t>precious metals </a:t>
            </a:r>
            <a:r>
              <a:rPr lang="cs" dirty="0" smtClean="0"/>
              <a:t>(platin</a:t>
            </a:r>
            <a:r>
              <a:rPr lang="en-US" dirty="0" smtClean="0"/>
              <a:t>um</a:t>
            </a:r>
            <a:r>
              <a:rPr lang="cs" dirty="0" smtClean="0"/>
              <a:t>, </a:t>
            </a:r>
            <a:r>
              <a:rPr lang="cs" dirty="0"/>
              <a:t>paladium, rhodium)</a:t>
            </a:r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cs" dirty="0"/>
              <a:t>Planetary Resources Inc</a:t>
            </a:r>
            <a:r>
              <a:rPr lang="cs" dirty="0" smtClean="0"/>
              <a:t>.</a:t>
            </a:r>
            <a:endParaRPr lang="en-US" dirty="0" smtClean="0"/>
          </a:p>
          <a:p>
            <a:pPr marL="822960" lvl="2" indent="-171450">
              <a:spcAft>
                <a:spcPts val="0"/>
              </a:spcAft>
              <a:buChar char="-"/>
            </a:pPr>
            <a:r>
              <a:rPr lang="cs-CZ" dirty="0">
                <a:hlinkClick r:id="rId3"/>
              </a:rPr>
              <a:t>http://www.planetaryresources.com</a:t>
            </a:r>
            <a:r>
              <a:rPr lang="cs-CZ" dirty="0" smtClean="0">
                <a:hlinkClick r:id="rId3"/>
              </a:rPr>
              <a:t>/</a:t>
            </a:r>
            <a:endParaRPr lang="en-US" dirty="0" smtClean="0"/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cs" dirty="0" smtClean="0"/>
              <a:t>Deep </a:t>
            </a:r>
            <a:r>
              <a:rPr lang="cs" dirty="0"/>
              <a:t>Space </a:t>
            </a:r>
            <a:r>
              <a:rPr lang="cs" dirty="0" smtClean="0"/>
              <a:t>Industries</a:t>
            </a:r>
            <a:endParaRPr lang="en-US" dirty="0" smtClean="0"/>
          </a:p>
          <a:p>
            <a:pPr marL="822960" lvl="2" indent="-171450">
              <a:spcAft>
                <a:spcPts val="0"/>
              </a:spcAft>
              <a:buChar char="-"/>
            </a:pPr>
            <a:r>
              <a:rPr lang="cs-CZ" dirty="0">
                <a:hlinkClick r:id="rId4"/>
              </a:rPr>
              <a:t>https://deepspaceindustries.com</a:t>
            </a:r>
            <a:r>
              <a:rPr lang="cs-CZ" dirty="0" smtClean="0">
                <a:hlinkClick r:id="rId4"/>
              </a:rPr>
              <a:t>/</a:t>
            </a:r>
            <a:endParaRPr lang="cs" dirty="0"/>
          </a:p>
          <a:p>
            <a:pPr marL="342900" indent="-171450">
              <a:spcAft>
                <a:spcPts val="0"/>
              </a:spcAft>
              <a:buChar char="-"/>
            </a:pPr>
            <a:r>
              <a:rPr lang="cs" dirty="0" smtClean="0"/>
              <a:t>H.R</a:t>
            </a:r>
            <a:r>
              <a:rPr lang="cs" dirty="0"/>
              <a:t>. 2262</a:t>
            </a:r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cs" dirty="0"/>
              <a:t>Spurring Private Aerospace Competitiveness and Entrepreneurship Act of 2015</a:t>
            </a:r>
          </a:p>
          <a:p>
            <a:pPr marL="342900" indent="-171450">
              <a:spcAft>
                <a:spcPts val="0"/>
              </a:spcAft>
              <a:buChar char="-"/>
            </a:pPr>
            <a:r>
              <a:rPr lang="cs" dirty="0"/>
              <a:t>Asteroid Redirect </a:t>
            </a:r>
            <a:r>
              <a:rPr lang="cs" dirty="0" smtClean="0"/>
              <a:t>Mission</a:t>
            </a:r>
            <a:endParaRPr lang="en-US" dirty="0" smtClean="0"/>
          </a:p>
          <a:p>
            <a:pPr marL="562356" lvl="1" indent="-171450">
              <a:spcAft>
                <a:spcPts val="0"/>
              </a:spcAft>
              <a:buChar char="-"/>
            </a:pPr>
            <a:r>
              <a:rPr lang="en-US" dirty="0" smtClean="0"/>
              <a:t>canceled</a:t>
            </a:r>
            <a:endParaRPr lang="cs" dirty="0"/>
          </a:p>
        </p:txBody>
      </p:sp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8975" y="642938"/>
            <a:ext cx="3419044" cy="192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5060" y="2575163"/>
            <a:ext cx="3422937" cy="19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US" dirty="0" smtClean="0"/>
              <a:t>Brief history</a:t>
            </a:r>
            <a:endParaRPr lang="cs" dirty="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33775" y="1528145"/>
            <a:ext cx="2835198" cy="29061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1942 </a:t>
            </a:r>
            <a:r>
              <a:rPr lang="cs" dirty="0" smtClean="0"/>
              <a:t>- V2</a:t>
            </a:r>
            <a:endParaRPr lang="en-US" dirty="0" smtClean="0"/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 smtClean="0"/>
              <a:t>1957 </a:t>
            </a:r>
            <a:r>
              <a:rPr lang="cs" dirty="0"/>
              <a:t>- Sputnik 1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1961 - Gagarin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1966 - Luna 9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1969 - Apollo 11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1970 - Venera 7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1981 - STS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1997 - Pathfinder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1998 - ISS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2004 - Opportunity</a:t>
            </a:r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2014 - Rosetta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024" y="0"/>
            <a:ext cx="3212976" cy="4731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1630"/>
            <a:ext cx="6858000" cy="257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cs" dirty="0" smtClean="0"/>
              <a:t>Militariza</a:t>
            </a:r>
            <a:r>
              <a:rPr lang="en-US" dirty="0" err="1" smtClean="0"/>
              <a:t>tion</a:t>
            </a:r>
            <a:endParaRPr lang="cs" dirty="0"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233774" y="1596664"/>
            <a:ext cx="3411250" cy="3015748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rmAutofit lnSpcReduction="10000"/>
          </a:bodyPr>
          <a:lstStyle/>
          <a:p>
            <a:pPr marL="342900" indent="-171450">
              <a:spcAft>
                <a:spcPts val="0"/>
              </a:spcAft>
              <a:buChar char="-"/>
            </a:pPr>
            <a:r>
              <a:rPr lang="en-US" dirty="0" smtClean="0"/>
              <a:t>information</a:t>
            </a:r>
            <a:endParaRPr lang="cs" dirty="0"/>
          </a:p>
          <a:p>
            <a:pPr marL="685800" lvl="1" indent="-257175">
              <a:spcAft>
                <a:spcPts val="0"/>
              </a:spcAft>
              <a:buSzPct val="100000"/>
              <a:buChar char="-"/>
            </a:pPr>
            <a:r>
              <a:rPr lang="en-US" sz="1350" dirty="0" smtClean="0"/>
              <a:t>espionage</a:t>
            </a:r>
          </a:p>
          <a:p>
            <a:pPr marL="685800" lvl="1" indent="-257175">
              <a:spcAft>
                <a:spcPts val="0"/>
              </a:spcAft>
              <a:buSzPct val="100000"/>
              <a:buChar char="-"/>
            </a:pPr>
            <a:r>
              <a:rPr lang="en-US" sz="1350" dirty="0" smtClean="0"/>
              <a:t>communication</a:t>
            </a:r>
            <a:endParaRPr lang="cs" sz="1350" dirty="0"/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r>
              <a:rPr lang="en-US" dirty="0" smtClean="0"/>
              <a:t>defense</a:t>
            </a:r>
            <a:endParaRPr lang="cs" dirty="0"/>
          </a:p>
          <a:p>
            <a:pPr marL="685800" lvl="1" indent="-171450">
              <a:spcAft>
                <a:spcPts val="0"/>
              </a:spcAft>
              <a:buChar char="-"/>
            </a:pPr>
            <a:r>
              <a:rPr lang="cs" sz="1350" dirty="0"/>
              <a:t>SDI (1983)</a:t>
            </a:r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r>
              <a:rPr lang="en-US" dirty="0" smtClean="0"/>
              <a:t>offense</a:t>
            </a:r>
            <a:endParaRPr lang="cs" dirty="0"/>
          </a:p>
          <a:p>
            <a:pPr marL="685800" lvl="1" indent="-257175">
              <a:spcAft>
                <a:spcPts val="0"/>
              </a:spcAft>
              <a:buSzPct val="100000"/>
              <a:buChar char="-"/>
            </a:pPr>
            <a:r>
              <a:rPr lang="cs" sz="1350" dirty="0" smtClean="0"/>
              <a:t>WMD/</a:t>
            </a:r>
            <a:r>
              <a:rPr lang="en-US" sz="1350" dirty="0" smtClean="0"/>
              <a:t>kinetic</a:t>
            </a:r>
            <a:r>
              <a:rPr lang="cs" sz="1350" dirty="0" smtClean="0"/>
              <a:t>/EM</a:t>
            </a:r>
            <a:endParaRPr lang="cs" sz="1350" dirty="0"/>
          </a:p>
          <a:p>
            <a:pPr marL="685800" lvl="1" indent="-257175">
              <a:spcAft>
                <a:spcPts val="0"/>
              </a:spcAft>
              <a:buSzPct val="100000"/>
              <a:buChar char="-"/>
            </a:pPr>
            <a:r>
              <a:rPr lang="cs" sz="1350" dirty="0"/>
              <a:t>Outer Space Treaty (1967)</a:t>
            </a:r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r>
              <a:rPr lang="cs" dirty="0" smtClean="0"/>
              <a:t>ASATs</a:t>
            </a: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spcAft>
                <a:spcPts val="0"/>
              </a:spcAft>
              <a:buChar char="-"/>
            </a:pPr>
            <a:endParaRPr lang="en-US" dirty="0"/>
          </a:p>
          <a:p>
            <a:pPr marL="342900" indent="-171450">
              <a:spcAft>
                <a:spcPts val="0"/>
              </a:spcAft>
              <a:buChar char="-"/>
            </a:pPr>
            <a:r>
              <a:rPr lang="en-US" dirty="0" smtClean="0"/>
              <a:t>advantages and disadvantages?</a:t>
            </a:r>
            <a:endParaRPr lang="cs" dirty="0"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437" y="642938"/>
            <a:ext cx="3771561" cy="3771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bf/ce/2e/bfce2e104211d8078321632d1c16c385--soyuz-spacecraft-space-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6579"/>
            <a:ext cx="5164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46"/>
          <p:cNvSpPr txBox="1"/>
          <p:nvPr/>
        </p:nvSpPr>
        <p:spPr>
          <a:xfrm>
            <a:off x="6073270" y="642938"/>
            <a:ext cx="767209" cy="57856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r>
              <a:rPr lang="en-US" sz="1050" dirty="0" smtClean="0">
                <a:solidFill>
                  <a:srgbClr val="F3F3F3"/>
                </a:solidFill>
              </a:rPr>
              <a:t>1970s</a:t>
            </a:r>
            <a:endParaRPr lang="cs" sz="1050" dirty="0">
              <a:solidFill>
                <a:srgbClr val="F3F3F3"/>
              </a:solidFill>
            </a:endParaRPr>
          </a:p>
          <a:p>
            <a:pPr algn="r"/>
            <a:r>
              <a:rPr lang="en-US" sz="1050" dirty="0" smtClean="0">
                <a:solidFill>
                  <a:srgbClr val="F3F3F3"/>
                </a:solidFill>
              </a:rPr>
              <a:t>Salyut</a:t>
            </a:r>
            <a:endParaRPr lang="cs" sz="1050" dirty="0">
              <a:solidFill>
                <a:srgbClr val="F3F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-US" dirty="0" smtClean="0"/>
              <a:t>Impact</a:t>
            </a:r>
            <a:endParaRPr lang="cs" dirty="0"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33775" y="1653648"/>
            <a:ext cx="3968100" cy="254790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342900" indent="-171450">
              <a:lnSpc>
                <a:spcPct val="100000"/>
              </a:lnSpc>
              <a:spcAft>
                <a:spcPts val="0"/>
              </a:spcAft>
              <a:buChar char="-"/>
            </a:pPr>
            <a:r>
              <a:rPr lang="cs" dirty="0"/>
              <a:t>space race </a:t>
            </a:r>
            <a:r>
              <a:rPr lang="en-US" dirty="0" smtClean="0"/>
              <a:t>was part of the Cold War</a:t>
            </a:r>
            <a:endParaRPr lang="cs" dirty="0"/>
          </a:p>
          <a:p>
            <a:pPr marL="685800" lvl="1" indent="-257175">
              <a:lnSpc>
                <a:spcPct val="100000"/>
              </a:lnSpc>
              <a:spcAft>
                <a:spcPts val="0"/>
              </a:spcAft>
              <a:buSzPct val="100000"/>
              <a:buChar char="-"/>
            </a:pPr>
            <a:r>
              <a:rPr lang="en-US" sz="1350" dirty="0"/>
              <a:t>for prestige and military application</a:t>
            </a:r>
            <a:endParaRPr lang="cs" sz="1350" dirty="0"/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-"/>
            </a:pPr>
            <a:r>
              <a:rPr lang="en-US" dirty="0" smtClean="0"/>
              <a:t>spin-offs for civilian life and economy</a:t>
            </a:r>
            <a:endParaRPr lang="cs" dirty="0"/>
          </a:p>
          <a:p>
            <a:pPr marL="685800" lvl="1" indent="-171450">
              <a:lnSpc>
                <a:spcPct val="100000"/>
              </a:lnSpc>
              <a:spcAft>
                <a:spcPts val="0"/>
              </a:spcAft>
              <a:buChar char="-"/>
            </a:pPr>
            <a:r>
              <a:rPr lang="cs" sz="1350" dirty="0"/>
              <a:t>1983 - GPS </a:t>
            </a:r>
            <a:r>
              <a:rPr lang="en-US" sz="1350" dirty="0"/>
              <a:t>for public use</a:t>
            </a:r>
          </a:p>
          <a:p>
            <a:pPr marL="685800" lvl="1" indent="-171450">
              <a:lnSpc>
                <a:spcPct val="100000"/>
              </a:lnSpc>
              <a:spcAft>
                <a:spcPts val="0"/>
              </a:spcAft>
              <a:buChar char="-"/>
            </a:pPr>
            <a:r>
              <a:rPr lang="en-US" sz="1350" dirty="0"/>
              <a:t>navigation, </a:t>
            </a:r>
            <a:r>
              <a:rPr lang="en-US" sz="1350" dirty="0" smtClean="0"/>
              <a:t>communication</a:t>
            </a:r>
          </a:p>
          <a:p>
            <a:pPr marL="685800" lvl="1" indent="-171450">
              <a:lnSpc>
                <a:spcPct val="100000"/>
              </a:lnSpc>
              <a:spcAft>
                <a:spcPts val="0"/>
              </a:spcAft>
              <a:buChar char="-"/>
            </a:pPr>
            <a:r>
              <a:rPr lang="en-US" dirty="0" smtClean="0"/>
              <a:t>boost for industry</a:t>
            </a:r>
            <a:endParaRPr lang="cs" sz="1350" dirty="0"/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-"/>
            </a:pPr>
            <a:endParaRPr lang="en-US" dirty="0" smtClean="0"/>
          </a:p>
          <a:p>
            <a:pPr marL="342900" indent="-171450">
              <a:lnSpc>
                <a:spcPct val="100000"/>
              </a:lnSpc>
              <a:spcAft>
                <a:spcPts val="0"/>
              </a:spcAft>
              <a:buChar char="-"/>
            </a:pPr>
            <a:r>
              <a:rPr lang="en-US" dirty="0" smtClean="0"/>
              <a:t>inspirational</a:t>
            </a:r>
            <a:endParaRPr lang="cs" dirty="0"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1876" y="642938"/>
            <a:ext cx="2656196" cy="3857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88" y="642938"/>
            <a:ext cx="3857625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355620" y="642938"/>
            <a:ext cx="1484859" cy="57856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r>
              <a:rPr lang="cs" sz="1050" dirty="0">
                <a:solidFill>
                  <a:srgbClr val="F3F3F3"/>
                </a:solidFill>
              </a:rPr>
              <a:t>1968</a:t>
            </a:r>
          </a:p>
          <a:p>
            <a:pPr algn="r"/>
            <a:r>
              <a:rPr lang="cs" sz="1050" dirty="0">
                <a:solidFill>
                  <a:srgbClr val="F3F3F3"/>
                </a:solidFill>
              </a:rPr>
              <a:t>Apollo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88" y="0"/>
            <a:ext cx="5544616" cy="4731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5952153" y="411510"/>
            <a:ext cx="920025" cy="3919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r>
              <a:rPr lang="cs" sz="1050" dirty="0">
                <a:solidFill>
                  <a:srgbClr val="F3F3F3"/>
                </a:solidFill>
              </a:rPr>
              <a:t>1990</a:t>
            </a:r>
          </a:p>
          <a:p>
            <a:pPr algn="r"/>
            <a:r>
              <a:rPr lang="cs" sz="1050" dirty="0">
                <a:solidFill>
                  <a:srgbClr val="F3F3F3"/>
                </a:solidFill>
              </a:rPr>
              <a:t>Voyager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318</Words>
  <Application>Microsoft Office PowerPoint</Application>
  <PresentationFormat>Vlastní</PresentationFormat>
  <Paragraphs>112</Paragraphs>
  <Slides>21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 Light</vt:lpstr>
      <vt:lpstr>Calibri</vt:lpstr>
      <vt:lpstr>Old Standard TT</vt:lpstr>
      <vt:lpstr>paperback</vt:lpstr>
      <vt:lpstr>Retrospektiva</vt:lpstr>
      <vt:lpstr>Modern Technologies and Conflicts</vt:lpstr>
      <vt:lpstr>Prezentace aplikace PowerPoint</vt:lpstr>
      <vt:lpstr>Brief history</vt:lpstr>
      <vt:lpstr>Prezentace aplikace PowerPoint</vt:lpstr>
      <vt:lpstr>Militarization</vt:lpstr>
      <vt:lpstr>Prezentace aplikace PowerPoint</vt:lpstr>
      <vt:lpstr>Impact</vt:lpstr>
      <vt:lpstr>Prezentace aplikace PowerPoint</vt:lpstr>
      <vt:lpstr>Prezentace aplikace PowerPoint</vt:lpstr>
      <vt:lpstr>Privatization</vt:lpstr>
      <vt:lpstr>Orbital debris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Some comparisons</vt:lpstr>
      <vt:lpstr>Solution?</vt:lpstr>
      <vt:lpstr>Space Industry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171810</cp:lastModifiedBy>
  <cp:revision>17</cp:revision>
  <dcterms:modified xsi:type="dcterms:W3CDTF">2017-10-04T13:15:38Z</dcterms:modified>
</cp:coreProperties>
</file>