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1" r:id="rId6"/>
    <p:sldId id="262" r:id="rId7"/>
    <p:sldId id="268" r:id="rId8"/>
    <p:sldId id="263" r:id="rId9"/>
    <p:sldId id="264" r:id="rId10"/>
    <p:sldId id="260" r:id="rId11"/>
    <p:sldId id="269" r:id="rId12"/>
    <p:sldId id="267" r:id="rId13"/>
    <p:sldId id="26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356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5537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7521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692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557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2247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1905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1429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50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3011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9761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irror.co.uk/news/world-news/isis-using-increasingly-unconventional-weapons-992839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0HK6CTG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z1csDqNO8F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kw3m7bqrQ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 201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AI and autonomy at war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en-GB" dirty="0"/>
              <a:t>ems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lower conflict-threshold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collateral damage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gamifi</a:t>
            </a:r>
            <a:r>
              <a:rPr lang="en-GB" sz="2000" dirty="0"/>
              <a:t>cation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cs-CZ" sz="2000" dirty="0" err="1"/>
              <a:t>dehumaniza</a:t>
            </a:r>
            <a:r>
              <a:rPr lang="en-GB" sz="2000" dirty="0" err="1"/>
              <a:t>tion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psychological impacts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political and cultural fallout</a:t>
            </a:r>
          </a:p>
        </p:txBody>
      </p:sp>
      <p:pic>
        <p:nvPicPr>
          <p:cNvPr id="2050" name="Picture 2" descr="Image result for drone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8" y="366153"/>
            <a:ext cx="5272352" cy="41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Non-state 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84300"/>
            <a:ext cx="4079187" cy="3317299"/>
          </a:xfrm>
        </p:spPr>
        <p:txBody>
          <a:bodyPr>
            <a:noAutofit/>
          </a:bodyPr>
          <a:lstStyle/>
          <a:p>
            <a:r>
              <a:rPr lang="en-GB" sz="2000" dirty="0"/>
              <a:t>terrorists</a:t>
            </a:r>
            <a:r>
              <a:rPr lang="cs-CZ" sz="2000" dirty="0"/>
              <a:t>, guerill</a:t>
            </a:r>
            <a:r>
              <a:rPr lang="en-GB" sz="2000" dirty="0"/>
              <a:t>as</a:t>
            </a:r>
            <a:r>
              <a:rPr lang="cs-CZ" sz="2000" dirty="0"/>
              <a:t> </a:t>
            </a:r>
            <a:r>
              <a:rPr lang="en-GB" sz="2000" dirty="0"/>
              <a:t>etc</a:t>
            </a:r>
            <a:r>
              <a:rPr lang="cs-CZ" sz="2000" dirty="0"/>
              <a:t>.</a:t>
            </a:r>
          </a:p>
          <a:p>
            <a:pPr lvl="1"/>
            <a:r>
              <a:rPr lang="en-GB" sz="1600" dirty="0"/>
              <a:t>reconnaissance</a:t>
            </a:r>
            <a:r>
              <a:rPr lang="cs-CZ" sz="1600" dirty="0"/>
              <a:t>, </a:t>
            </a:r>
            <a:r>
              <a:rPr lang="en-GB" sz="1600" dirty="0"/>
              <a:t>targeting</a:t>
            </a:r>
            <a:r>
              <a:rPr lang="cs-CZ" sz="1600" dirty="0"/>
              <a:t>, </a:t>
            </a:r>
            <a:r>
              <a:rPr lang="en-GB" sz="1600" dirty="0"/>
              <a:t>smuggling</a:t>
            </a:r>
          </a:p>
          <a:p>
            <a:pPr lvl="1"/>
            <a:r>
              <a:rPr lang="en-GB" sz="1600" dirty="0"/>
              <a:t>direct attacks</a:t>
            </a:r>
            <a:endParaRPr lang="cs-CZ" sz="1600" dirty="0"/>
          </a:p>
          <a:p>
            <a:r>
              <a:rPr lang="en-GB" sz="2000" dirty="0"/>
              <a:t>commercial drones are cheap, available and easily modified</a:t>
            </a:r>
            <a:endParaRPr lang="cs-CZ" sz="2000" dirty="0"/>
          </a:p>
          <a:p>
            <a:r>
              <a:rPr lang="en-GB" sz="2000" dirty="0"/>
              <a:t>perfect example of horizontal proliferation of dual-use tech</a:t>
            </a:r>
            <a:endParaRPr lang="cs-CZ" sz="2000" dirty="0"/>
          </a:p>
          <a:p>
            <a:pPr lvl="1"/>
            <a:endParaRPr lang="cs-CZ" sz="2000" dirty="0"/>
          </a:p>
          <a:p>
            <a:pPr marL="150876" lvl="1" indent="0">
              <a:buNone/>
            </a:pPr>
            <a:endParaRPr lang="cs-CZ" sz="2000" dirty="0"/>
          </a:p>
          <a:p>
            <a:r>
              <a:rPr lang="cs-CZ" sz="700" dirty="0">
                <a:hlinkClick r:id="rId2"/>
              </a:rPr>
              <a:t>http://www.mirror.co.uk/news/world-news/isis-using-increasingly-unconventional-weapons-9928395</a:t>
            </a:r>
            <a:endParaRPr lang="cs-CZ" sz="700" dirty="0"/>
          </a:p>
          <a:p>
            <a:endParaRPr lang="cs-CZ" sz="2000" dirty="0"/>
          </a:p>
        </p:txBody>
      </p:sp>
      <p:pic>
        <p:nvPicPr>
          <p:cNvPr id="6146" name="Picture 2" descr="Image result for isis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3" y="1303021"/>
            <a:ext cx="4651347" cy="3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0000" y="214953"/>
            <a:ext cx="4946760" cy="1088068"/>
          </a:xfrm>
        </p:spPr>
        <p:txBody>
          <a:bodyPr/>
          <a:lstStyle/>
          <a:p>
            <a:r>
              <a:rPr lang="en-GB" dirty="0"/>
              <a:t>Near future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0000" y="1384301"/>
            <a:ext cx="4946760" cy="3017520"/>
          </a:xfrm>
        </p:spPr>
        <p:txBody>
          <a:bodyPr>
            <a:normAutofit/>
          </a:bodyPr>
          <a:lstStyle/>
          <a:p>
            <a:r>
              <a:rPr lang="en-GB" sz="2000" dirty="0"/>
              <a:t>growing autonomy across the board</a:t>
            </a:r>
            <a:endParaRPr lang="cs-CZ" sz="2000" dirty="0"/>
          </a:p>
          <a:p>
            <a:r>
              <a:rPr lang="en-GB" sz="2000" dirty="0"/>
              <a:t>closer integration and mixed units</a:t>
            </a:r>
            <a:endParaRPr lang="cs-CZ" sz="2000" dirty="0"/>
          </a:p>
          <a:p>
            <a:r>
              <a:rPr lang="en-GB" sz="2000" dirty="0"/>
              <a:t>autonomous </a:t>
            </a:r>
            <a:r>
              <a:rPr lang="cs-CZ" sz="2000" dirty="0" err="1"/>
              <a:t>swarms</a:t>
            </a:r>
            <a:endParaRPr lang="cs-CZ" sz="2000" dirty="0"/>
          </a:p>
          <a:p>
            <a:endParaRPr lang="cs-CZ" sz="2000" dirty="0"/>
          </a:p>
          <a:p>
            <a:r>
              <a:rPr lang="en-GB" sz="2000" dirty="0"/>
              <a:t>first autonomous kill</a:t>
            </a:r>
            <a:r>
              <a:rPr lang="cs-CZ" sz="2000" dirty="0"/>
              <a:t>?</a:t>
            </a:r>
          </a:p>
          <a:p>
            <a:r>
              <a:rPr lang="en-GB" sz="2000" dirty="0"/>
              <a:t>arrival of true AI</a:t>
            </a:r>
            <a:r>
              <a:rPr lang="cs-CZ" sz="2000" dirty="0"/>
              <a:t>?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122" name="Picture 2" descr="Image result for future combat robot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0000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Related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A4A47D4-271D-40FD-BE00-E39EE0F0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1138" r="26840" b="11111"/>
          <a:stretch/>
        </p:blipFill>
        <p:spPr bwMode="auto">
          <a:xfrm>
            <a:off x="4814371" y="0"/>
            <a:ext cx="4329629" cy="4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14B10-8965-4C7A-AECA-E1637A8D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4" y="482614"/>
            <a:ext cx="7543800" cy="675060"/>
          </a:xfrm>
        </p:spPr>
        <p:txBody>
          <a:bodyPr/>
          <a:lstStyle/>
          <a:p>
            <a:r>
              <a:rPr lang="en-GB" dirty="0"/>
              <a:t>Some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6455-739A-46E9-B616-35445BA3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4211748" cy="3307207"/>
          </a:xfrm>
        </p:spPr>
        <p:txBody>
          <a:bodyPr>
            <a:normAutofit/>
          </a:bodyPr>
          <a:lstStyle/>
          <a:p>
            <a:pPr fontAlgn="base"/>
            <a:r>
              <a:rPr lang="en-GB" sz="2000" dirty="0">
                <a:solidFill>
                  <a:schemeClr val="tx1"/>
                </a:solidFill>
              </a:rPr>
              <a:t>what is intelligence and consciousness?</a:t>
            </a:r>
            <a:endParaRPr lang="cs-CZ" sz="2000" dirty="0">
              <a:solidFill>
                <a:schemeClr val="tx1"/>
              </a:solidFill>
            </a:endParaRPr>
          </a:p>
          <a:p>
            <a:pPr fontAlgn="base"/>
            <a:r>
              <a:rPr lang="en-GB" sz="2000" dirty="0">
                <a:solidFill>
                  <a:schemeClr val="tx1"/>
                </a:solidFill>
              </a:rPr>
              <a:t>types of AI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lvl="1" fontAlgn="base"/>
            <a:r>
              <a:rPr lang="en-GB" sz="1800" dirty="0">
                <a:solidFill>
                  <a:schemeClr val="tx1"/>
                </a:solidFill>
              </a:rPr>
              <a:t>strong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general</a:t>
            </a:r>
            <a:r>
              <a:rPr lang="cs-CZ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        </a:t>
            </a:r>
            <a:r>
              <a:rPr lang="cs-CZ" sz="1800" dirty="0" err="1">
                <a:solidFill>
                  <a:schemeClr val="tx1"/>
                </a:solidFill>
              </a:rPr>
              <a:t>vs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</a:t>
            </a:r>
            <a:r>
              <a:rPr lang="en-GB" sz="1800" dirty="0">
                <a:solidFill>
                  <a:schemeClr val="tx1"/>
                </a:solidFill>
              </a:rPr>
              <a:t>weak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narrow</a:t>
            </a:r>
            <a:r>
              <a:rPr lang="en-GB" sz="1800" dirty="0">
                <a:solidFill>
                  <a:schemeClr val="tx1"/>
                </a:solidFill>
              </a:rPr>
              <a:t> AI</a:t>
            </a:r>
          </a:p>
          <a:p>
            <a:r>
              <a:rPr lang="en-GB" sz="2000" dirty="0">
                <a:solidFill>
                  <a:schemeClr val="tx1"/>
                </a:solidFill>
              </a:rPr>
              <a:t>what about physical form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  <a:endParaRPr lang="en-GB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F2-E552-4391-B86D-CC6F21D8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4A60-E7F1-45DB-AE59-A6EBFC91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87" y="1384300"/>
            <a:ext cx="6007498" cy="3356677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/>
              <a:t>m</a:t>
            </a:r>
            <a:r>
              <a:rPr lang="en-GB" sz="2000" dirty="0" err="1"/>
              <a:t>echanical</a:t>
            </a:r>
            <a:r>
              <a:rPr lang="en-GB" sz="2000" dirty="0"/>
              <a:t> automata since middle ages</a:t>
            </a:r>
          </a:p>
          <a:p>
            <a:pPr lvl="1" fontAlgn="base"/>
            <a:r>
              <a:rPr lang="en-GB" sz="1600" dirty="0"/>
              <a:t>Digesting Duck, Leonardo's mechanical knight, </a:t>
            </a:r>
            <a:r>
              <a:rPr lang="en-GB" sz="1600" u="sng" dirty="0" err="1">
                <a:hlinkClick r:id="rId3"/>
              </a:rPr>
              <a:t>Karakuri</a:t>
            </a:r>
            <a:endParaRPr lang="en-GB" sz="1600" dirty="0"/>
          </a:p>
          <a:p>
            <a:pPr fontAlgn="base"/>
            <a:r>
              <a:rPr lang="en-GB" sz="2000" dirty="0"/>
              <a:t>biological </a:t>
            </a:r>
            <a:r>
              <a:rPr lang="cs-CZ" sz="2000" dirty="0" err="1"/>
              <a:t>automata</a:t>
            </a:r>
            <a:r>
              <a:rPr lang="cs-CZ" sz="2000" dirty="0"/>
              <a:t> </a:t>
            </a:r>
            <a:r>
              <a:rPr lang="en-GB" sz="2000" dirty="0"/>
              <a:t>since 19th cent.</a:t>
            </a:r>
          </a:p>
          <a:p>
            <a:pPr lvl="1" fontAlgn="base"/>
            <a:r>
              <a:rPr lang="en-GB" sz="1600" dirty="0"/>
              <a:t>Frankenstein, R.U.R.</a:t>
            </a:r>
          </a:p>
          <a:p>
            <a:pPr fontAlgn="base"/>
            <a:r>
              <a:rPr lang="en-GB" sz="2000" dirty="0"/>
              <a:t>accelerated progression after WW2</a:t>
            </a:r>
          </a:p>
          <a:p>
            <a:pPr lvl="1" fontAlgn="base"/>
            <a:r>
              <a:rPr lang="en-GB" sz="1600" dirty="0"/>
              <a:t>Turing, von Neumann</a:t>
            </a:r>
            <a:r>
              <a:rPr lang="cs-CZ" sz="1600" dirty="0"/>
              <a:t>,</a:t>
            </a:r>
            <a:r>
              <a:rPr lang="en-GB" sz="1600" dirty="0"/>
              <a:t> </a:t>
            </a:r>
            <a:r>
              <a:rPr lang="cs-CZ" sz="1600" dirty="0"/>
              <a:t>Minsky, </a:t>
            </a:r>
            <a:r>
              <a:rPr lang="en-GB" sz="1600" dirty="0"/>
              <a:t>…</a:t>
            </a:r>
          </a:p>
          <a:p>
            <a:pPr fontAlgn="base"/>
            <a:r>
              <a:rPr lang="en-GB" sz="2000" dirty="0"/>
              <a:t>exponential since 90s</a:t>
            </a:r>
          </a:p>
          <a:p>
            <a:pPr fontAlgn="base"/>
            <a:br>
              <a:rPr lang="en-GB" sz="1800" dirty="0"/>
            </a:b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5CB8-1994-4B0F-BC4B-41AFBEC35643}"/>
              </a:ext>
            </a:extLst>
          </p:cNvPr>
          <p:cNvSpPr/>
          <p:nvPr/>
        </p:nvSpPr>
        <p:spPr>
          <a:xfrm>
            <a:off x="1969265" y="2387083"/>
            <a:ext cx="272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8" name="Picture 4" descr="http://i.imgur.com/0HK6CTG.gif">
            <a:extLst>
              <a:ext uri="{FF2B5EF4-FFF2-40B4-BE49-F238E27FC236}">
                <a16:creationId xmlns:a16="http://schemas.microsoft.com/office/drawing/2014/main" id="{EC4D7FD8-9066-4741-9FB9-23F22C44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5" y="2071171"/>
            <a:ext cx="4615845" cy="30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3520440" cy="1088068"/>
          </a:xfrm>
        </p:spPr>
        <p:txBody>
          <a:bodyPr>
            <a:normAutofit fontScale="90000"/>
          </a:bodyPr>
          <a:lstStyle/>
          <a:p>
            <a:r>
              <a:rPr lang="en-GB" dirty="0"/>
              <a:t>History of autonomy in warfare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84301"/>
            <a:ext cx="3915295" cy="3017520"/>
          </a:xfrm>
        </p:spPr>
        <p:txBody>
          <a:bodyPr>
            <a:normAutofit/>
          </a:bodyPr>
          <a:lstStyle/>
          <a:p>
            <a:r>
              <a:rPr lang="en-GB" sz="2000" dirty="0"/>
              <a:t>before</a:t>
            </a:r>
            <a:r>
              <a:rPr lang="cs-CZ" sz="2000" dirty="0"/>
              <a:t> WW1: </a:t>
            </a:r>
            <a:r>
              <a:rPr lang="en-GB" sz="2000" dirty="0"/>
              <a:t>hot-air balloons</a:t>
            </a:r>
            <a:endParaRPr lang="cs-CZ" sz="2000" dirty="0"/>
          </a:p>
          <a:p>
            <a:pPr lvl="1"/>
            <a:r>
              <a:rPr lang="en-GB" sz="1850" dirty="0"/>
              <a:t>observation and bombing</a:t>
            </a:r>
            <a:endParaRPr lang="cs-CZ" sz="1550" dirty="0"/>
          </a:p>
          <a:p>
            <a:r>
              <a:rPr lang="en-GB" sz="2000" dirty="0"/>
              <a:t>interwar</a:t>
            </a:r>
            <a:r>
              <a:rPr lang="cs-CZ" sz="2000" dirty="0"/>
              <a:t>: </a:t>
            </a:r>
            <a:r>
              <a:rPr lang="en-GB" sz="2000" dirty="0"/>
              <a:t>aerial practice targets</a:t>
            </a:r>
            <a:endParaRPr lang="cs-CZ" sz="2000" dirty="0"/>
          </a:p>
          <a:p>
            <a:r>
              <a:rPr lang="en-GB" sz="2000" dirty="0"/>
              <a:t>during</a:t>
            </a:r>
            <a:r>
              <a:rPr lang="cs-CZ" sz="2000" dirty="0"/>
              <a:t> WW2: </a:t>
            </a:r>
            <a:r>
              <a:rPr lang="en-GB" sz="2000" dirty="0"/>
              <a:t>remote control of all types</a:t>
            </a:r>
            <a:endParaRPr lang="cs-CZ" sz="2000" dirty="0"/>
          </a:p>
          <a:p>
            <a:pPr lvl="1"/>
            <a:r>
              <a:rPr lang="en-GB" sz="1850" dirty="0"/>
              <a:t>both wired and </a:t>
            </a:r>
            <a:r>
              <a:rPr lang="en-GB" sz="1850" dirty="0" err="1"/>
              <a:t>wirelss</a:t>
            </a:r>
            <a:endParaRPr lang="cs-CZ" sz="1850" dirty="0"/>
          </a:p>
          <a:p>
            <a:pPr lvl="1"/>
            <a:r>
              <a:rPr lang="en-GB" sz="1850" dirty="0"/>
              <a:t>air, land and sea -based</a:t>
            </a:r>
            <a:endParaRPr lang="cs-CZ" sz="1850" dirty="0"/>
          </a:p>
          <a:p>
            <a:pPr lvl="1"/>
            <a:r>
              <a:rPr lang="cs-CZ" sz="1850" dirty="0"/>
              <a:t>V1 </a:t>
            </a:r>
            <a:r>
              <a:rPr lang="en-GB" sz="1850" dirty="0"/>
              <a:t>and</a:t>
            </a:r>
            <a:r>
              <a:rPr lang="cs-CZ" sz="1850" dirty="0"/>
              <a:t> V2?</a:t>
            </a:r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1026" name="Picture 2" descr="Image result for ww2 japan fire balloon">
            <a:extLst>
              <a:ext uri="{FF2B5EF4-FFF2-40B4-BE49-F238E27FC236}">
                <a16:creationId xmlns:a16="http://schemas.microsoft.com/office/drawing/2014/main" id="{B8B44655-D04C-45A8-8193-48A2857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0"/>
            <a:ext cx="3692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BA6E-FD5B-4DC8-82EF-E0D58B4E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A03D-6C8B-469B-975A-62BB8AF6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353791"/>
            <a:ext cx="7543800" cy="349366"/>
          </a:xfrm>
        </p:spPr>
        <p:txBody>
          <a:bodyPr/>
          <a:lstStyle/>
          <a:p>
            <a:r>
              <a:rPr lang="en-GB" dirty="0"/>
              <a:t>and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https://www.youtube.com/watch?v=z1csDqNO8FY</a:t>
            </a:r>
            <a:endParaRPr lang="cs-CZ" dirty="0"/>
          </a:p>
          <a:p>
            <a:endParaRPr lang="en-GB" dirty="0"/>
          </a:p>
        </p:txBody>
      </p:sp>
      <p:pic>
        <p:nvPicPr>
          <p:cNvPr id="3074" name="Picture 2" descr="http://www.vintagewings.ca/Portals/0/Vintage_Stories/News%20Stories%20K/The%20Mother%20of%20All%20Drones/TenStories23.jpg">
            <a:extLst>
              <a:ext uri="{FF2B5EF4-FFF2-40B4-BE49-F238E27FC236}">
                <a16:creationId xmlns:a16="http://schemas.microsoft.com/office/drawing/2014/main" id="{197CAA6D-4A13-46F4-B697-FBC6A299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3"/>
            <a:ext cx="9140918" cy="3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3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44BB-3035-48C2-AAC5-56ED3B82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A288-7D33-465D-AFA2-43274EFF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3780213" cy="3017520"/>
          </a:xfrm>
        </p:spPr>
        <p:txBody>
          <a:bodyPr>
            <a:normAutofit/>
          </a:bodyPr>
          <a:lstStyle/>
          <a:p>
            <a:r>
              <a:rPr lang="en-GB" sz="2000" dirty="0"/>
              <a:t>target practice, decoys and reconnaissance</a:t>
            </a:r>
            <a:endParaRPr lang="cs-CZ" sz="2000" dirty="0"/>
          </a:p>
          <a:p>
            <a:pPr lvl="1"/>
            <a:r>
              <a:rPr lang="en-GB" sz="1850" dirty="0"/>
              <a:t>with jet engines too</a:t>
            </a:r>
          </a:p>
          <a:p>
            <a:r>
              <a:rPr lang="en-GB" sz="2000" dirty="0"/>
              <a:t>modern era of drones/UAVs began during the 80s, in the Middle </a:t>
            </a:r>
            <a:r>
              <a:rPr lang="en-GB" sz="2000" dirty="0" err="1"/>
              <a:t>Sast</a:t>
            </a:r>
            <a:endParaRPr lang="en-GB" sz="2000" dirty="0"/>
          </a:p>
        </p:txBody>
      </p:sp>
      <p:pic>
        <p:nvPicPr>
          <p:cNvPr id="2050" name="Picture 2" descr="Image result for Ryan Model 147 Lightning Bug">
            <a:extLst>
              <a:ext uri="{FF2B5EF4-FFF2-40B4-BE49-F238E27FC236}">
                <a16:creationId xmlns:a16="http://schemas.microsoft.com/office/drawing/2014/main" id="{8CAA39A6-CB57-4C6D-8122-CBB211AD4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910"/>
          <a:stretch/>
        </p:blipFill>
        <p:spPr bwMode="auto">
          <a:xfrm>
            <a:off x="4603173" y="0"/>
            <a:ext cx="4540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remote control is commonplace</a:t>
            </a:r>
            <a:endParaRPr lang="cs-CZ" sz="2000" dirty="0"/>
          </a:p>
          <a:p>
            <a:r>
              <a:rPr lang="en-GB" sz="2000" dirty="0"/>
              <a:t>growing autonomy</a:t>
            </a:r>
            <a:endParaRPr lang="cs-CZ" sz="2000" dirty="0"/>
          </a:p>
          <a:p>
            <a:pPr lvl="1"/>
            <a:r>
              <a:rPr lang="cs-CZ" sz="1850" dirty="0" err="1"/>
              <a:t>lo</a:t>
            </a:r>
            <a:r>
              <a:rPr lang="en-GB" sz="1850" dirty="0"/>
              <a:t>c</a:t>
            </a:r>
            <a:r>
              <a:rPr lang="cs-CZ" sz="1850" dirty="0" err="1"/>
              <a:t>omo</a:t>
            </a:r>
            <a:r>
              <a:rPr lang="en-GB" sz="1850" dirty="0" err="1"/>
              <a:t>tion</a:t>
            </a:r>
            <a:r>
              <a:rPr lang="cs-CZ" sz="1850" dirty="0"/>
              <a:t> a sen</a:t>
            </a:r>
            <a:r>
              <a:rPr lang="en-GB" sz="1850" dirty="0"/>
              <a:t>s</a:t>
            </a:r>
            <a:r>
              <a:rPr lang="cs-CZ" sz="1850" dirty="0" err="1"/>
              <a:t>or</a:t>
            </a:r>
            <a:r>
              <a:rPr lang="en-GB" sz="1850" dirty="0"/>
              <a:t>s</a:t>
            </a:r>
            <a:endParaRPr lang="cs-CZ" sz="1850" dirty="0"/>
          </a:p>
          <a:p>
            <a:r>
              <a:rPr lang="cs-CZ" sz="2000" dirty="0"/>
              <a:t>„</a:t>
            </a:r>
            <a:r>
              <a:rPr lang="cs-CZ" sz="2000" dirty="0" err="1"/>
              <a:t>human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loop</a:t>
            </a:r>
            <a:r>
              <a:rPr lang="cs-CZ" sz="2000" dirty="0"/>
              <a:t>“</a:t>
            </a:r>
            <a:r>
              <a:rPr lang="en-GB" sz="2000" dirty="0"/>
              <a:t> </a:t>
            </a:r>
            <a:r>
              <a:rPr lang="cs-CZ" sz="2000" dirty="0"/>
              <a:t>princip</a:t>
            </a:r>
            <a:r>
              <a:rPr lang="en-GB" sz="2000" dirty="0"/>
              <a:t>le</a:t>
            </a:r>
            <a:endParaRPr lang="cs-CZ" sz="2000" dirty="0"/>
          </a:p>
          <a:p>
            <a:r>
              <a:rPr lang="en-GB" sz="2000" dirty="0"/>
              <a:t>still not true intelligence</a:t>
            </a:r>
            <a:endParaRPr lang="cs-CZ" sz="2000" dirty="0"/>
          </a:p>
        </p:txBody>
      </p:sp>
      <p:pic>
        <p:nvPicPr>
          <p:cNvPr id="4098" name="Picture 2" descr="Image result for Super aEgi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25" y="1303021"/>
            <a:ext cx="4822275" cy="34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8838803" y="1188000"/>
            <a:ext cx="191603" cy="3228300"/>
          </a:xfrm>
        </p:spPr>
        <p:txBody>
          <a:bodyPr vert="vert">
            <a:normAutofit/>
          </a:bodyPr>
          <a:lstStyle/>
          <a:p>
            <a:r>
              <a:rPr lang="cs-CZ" sz="1100" dirty="0">
                <a:hlinkClick r:id="rId2"/>
              </a:rPr>
              <a:t>https://www.youtube.com/watch?v=kw3m7bqrQ64</a:t>
            </a:r>
            <a:endParaRPr lang="en-US" sz="1100" dirty="0"/>
          </a:p>
          <a:p>
            <a:endParaRPr lang="cs-CZ" sz="1100" dirty="0"/>
          </a:p>
        </p:txBody>
      </p:sp>
      <p:pic>
        <p:nvPicPr>
          <p:cNvPr id="1028" name="Picture 4" descr="Image result for predator u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" y="0"/>
            <a:ext cx="80158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tforma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0"/>
            <a:ext cx="7218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615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585</TotalTime>
  <Words>304</Words>
  <Application>Microsoft Office PowerPoint</Application>
  <PresentationFormat>On-screen Show (16:9)</PresentationFormat>
  <Paragraphs>66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Modern Technologies and Conflicts</vt:lpstr>
      <vt:lpstr>Some basics</vt:lpstr>
      <vt:lpstr>History of autonomy</vt:lpstr>
      <vt:lpstr>History of autonomy in warfare</vt:lpstr>
      <vt:lpstr>PowerPoint Presentation</vt:lpstr>
      <vt:lpstr>Cold War</vt:lpstr>
      <vt:lpstr>Present</vt:lpstr>
      <vt:lpstr>PowerPoint Presentation</vt:lpstr>
      <vt:lpstr>PowerPoint Presentation</vt:lpstr>
      <vt:lpstr>Problems?</vt:lpstr>
      <vt:lpstr>Non-state actors</vt:lpstr>
      <vt:lpstr>Near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blorg</cp:lastModifiedBy>
  <cp:revision>58</cp:revision>
  <dcterms:modified xsi:type="dcterms:W3CDTF">2017-11-01T09:39:05Z</dcterms:modified>
</cp:coreProperties>
</file>