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8" r:id="rId1"/>
  </p:sldMasterIdLst>
  <p:notesMasterIdLst>
    <p:notesMasterId r:id="rId17"/>
  </p:notesMasterIdLst>
  <p:sldIdLst>
    <p:sldId id="256" r:id="rId2"/>
    <p:sldId id="261" r:id="rId3"/>
    <p:sldId id="259" r:id="rId4"/>
    <p:sldId id="274" r:id="rId5"/>
    <p:sldId id="264" r:id="rId6"/>
    <p:sldId id="267" r:id="rId7"/>
    <p:sldId id="271" r:id="rId8"/>
    <p:sldId id="275" r:id="rId9"/>
    <p:sldId id="268" r:id="rId10"/>
    <p:sldId id="269" r:id="rId11"/>
    <p:sldId id="276" r:id="rId12"/>
    <p:sldId id="278" r:id="rId13"/>
    <p:sldId id="277" r:id="rId14"/>
    <p:sldId id="272" r:id="rId15"/>
    <p:sldId id="273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7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2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02436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88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8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46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2393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708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/>
          </p:nvPr>
        </p:nvSpPr>
        <p:spPr>
          <a:xfrm>
            <a:off x="3881438" y="8686800"/>
            <a:ext cx="2967037" cy="4492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19FD144-91B6-4078-A23D-657AD1462705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7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727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9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5547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16951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91269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27020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78140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32165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85188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4340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206542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25018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1160EA64-D806-43AC-9DF2-F8C432F32B4C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055007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03644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30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ralmachine.mit.ed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martin.ox.ac.uk/downloads/academic/The_Future_of_Employment.pdf" TargetMode="External"/><Relationship Id="rId2" Type="http://schemas.openxmlformats.org/officeDocument/2006/relationships/hyperlink" Target="https://www.pwc.co.uk/economic-services/ukeo/pwcukeo-section-4-automation-march-2017-v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n2.vox-cdn.com/uploads/chorus_asset/file/6577761/Google_-_Magenta_music_sample.0.mp3" TargetMode="External"/><Relationship Id="rId5" Type="http://schemas.openxmlformats.org/officeDocument/2006/relationships/hyperlink" Target="https://www.youtube.com/watch?v=LY7x2Ihqjmc" TargetMode="External"/><Relationship Id="rId4" Type="http://schemas.openxmlformats.org/officeDocument/2006/relationships/hyperlink" Target="https://www.youtube.com/watch?v=J3edDaPSdY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werk.at/elizabo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https://quickdraw.withgoogle.com/" TargetMode="External"/><Relationship Id="rId4" Type="http://schemas.openxmlformats.org/officeDocument/2006/relationships/hyperlink" Target="http://www.square-bear.co.uk/mitsuku/nfchat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mU7SimFkp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rVlhMGQgDkY" TargetMode="External"/><Relationship Id="rId5" Type="http://schemas.openxmlformats.org/officeDocument/2006/relationships/hyperlink" Target="https://www.youtube.com/watch?v=tf7IEVTDjng" TargetMode="External"/><Relationship Id="rId4" Type="http://schemas.openxmlformats.org/officeDocument/2006/relationships/hyperlink" Target="https://www.youtube.com/watch?v=-7xvqQeoA8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bR4Gq9qfpn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143000" y="642939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Modern</a:t>
            </a: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Technologies and </a:t>
            </a: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Conflicts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2753550" y="4148484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cs-CZ" dirty="0" smtClean="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cs-CZ" dirty="0" smtClean="0"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201</a:t>
            </a:r>
            <a:r>
              <a:rPr lang="cs-CZ" dirty="0">
                <a:latin typeface="Calibri"/>
                <a:ea typeface="Calibri"/>
                <a:cs typeface="Calibri"/>
                <a:sym typeface="Calibri"/>
              </a:rPr>
              <a:t>7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pPr algn="r">
              <a:spcBef>
                <a:spcPts val="0"/>
              </a:spcBef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892366" y="2225407"/>
            <a:ext cx="8042314" cy="112372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3600" dirty="0" smtClean="0">
                <a:latin typeface="Calibri"/>
                <a:ea typeface="Calibri"/>
                <a:cs typeface="Calibri"/>
                <a:sym typeface="Calibri"/>
              </a:rPr>
              <a:t>AI, autonomy and society</a:t>
            </a:r>
            <a:endParaRPr lang="en"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DD88AE-194D-40A7-847B-62956327B693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485900" y="1110853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en-US" sz="105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205979"/>
            <a:ext cx="6172200" cy="857250"/>
          </a:xfrm>
        </p:spPr>
        <p:txBody>
          <a:bodyPr anchor="t"/>
          <a:lstStyle/>
          <a:p>
            <a:pPr eaLnBrk="1"/>
            <a:endParaRPr lang="cs-CZ" altLang="en-US" smtClean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27" y="0"/>
            <a:ext cx="727837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32863" y="4352388"/>
            <a:ext cx="216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http://moralmachine.mit.edu</a:t>
            </a:r>
            <a:r>
              <a:rPr lang="en-GB" dirty="0" smtClean="0">
                <a:hlinkClick r:id="rId4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752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84300"/>
            <a:ext cx="7543800" cy="322198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transformation of economy</a:t>
            </a:r>
            <a:endParaRPr lang="cs-CZ" sz="2000" dirty="0" smtClean="0"/>
          </a:p>
          <a:p>
            <a:pPr lvl="1"/>
            <a:r>
              <a:rPr lang="en-GB" sz="1850" dirty="0" smtClean="0">
                <a:hlinkClick r:id="rId2"/>
              </a:rPr>
              <a:t>https</a:t>
            </a:r>
            <a:r>
              <a:rPr lang="en-GB" sz="1850" dirty="0">
                <a:hlinkClick r:id="rId2"/>
              </a:rPr>
              <a:t>://</a:t>
            </a:r>
            <a:r>
              <a:rPr lang="en-GB" sz="1850" dirty="0" smtClean="0">
                <a:hlinkClick r:id="rId2"/>
              </a:rPr>
              <a:t>www.pwc.co.uk/economic-services/ukeo/pwcukeo-section-4-automation-march-2017-v2.pdf</a:t>
            </a:r>
            <a:endParaRPr lang="cs-CZ" sz="1850" dirty="0" smtClean="0"/>
          </a:p>
          <a:p>
            <a:pPr lvl="1"/>
            <a:r>
              <a:rPr lang="en-GB" sz="1850" dirty="0">
                <a:hlinkClick r:id="rId3"/>
              </a:rPr>
              <a:t>https://</a:t>
            </a:r>
            <a:r>
              <a:rPr lang="en-GB" sz="1850" dirty="0" smtClean="0">
                <a:hlinkClick r:id="rId3"/>
              </a:rPr>
              <a:t>www.oxfordmartin.ox.ac.uk/downloads/academic/The_Future_of_Employment.pdf</a:t>
            </a:r>
            <a:endParaRPr lang="cs-CZ" sz="1850" dirty="0" smtClean="0"/>
          </a:p>
          <a:p>
            <a:r>
              <a:rPr lang="en-US" sz="2000" dirty="0" smtClean="0"/>
              <a:t>home care</a:t>
            </a:r>
            <a:endParaRPr lang="cs-CZ" sz="2000" dirty="0" smtClean="0"/>
          </a:p>
          <a:p>
            <a:pPr lvl="1"/>
            <a:r>
              <a:rPr lang="cs-CZ" sz="1850" dirty="0" err="1" smtClean="0">
                <a:hlinkClick r:id="rId4"/>
              </a:rPr>
              <a:t>Robear</a:t>
            </a:r>
            <a:endParaRPr lang="cs-CZ" sz="1850" dirty="0" smtClean="0"/>
          </a:p>
          <a:p>
            <a:pPr lvl="1"/>
            <a:r>
              <a:rPr lang="en-US" sz="1850" dirty="0" smtClean="0"/>
              <a:t>other types of </a:t>
            </a:r>
            <a:r>
              <a:rPr lang="cs-CZ" sz="1850" dirty="0" smtClean="0"/>
              <a:t>„</a:t>
            </a:r>
            <a:r>
              <a:rPr lang="en-US" sz="1850" dirty="0" smtClean="0"/>
              <a:t>care</a:t>
            </a:r>
            <a:r>
              <a:rPr lang="cs-CZ" sz="1850" dirty="0" smtClean="0"/>
              <a:t>“</a:t>
            </a:r>
            <a:endParaRPr lang="en-GB" sz="1850" dirty="0"/>
          </a:p>
          <a:p>
            <a:r>
              <a:rPr lang="en-GB" sz="2000" dirty="0" smtClean="0"/>
              <a:t>creativity</a:t>
            </a:r>
          </a:p>
          <a:p>
            <a:pPr lvl="1"/>
            <a:r>
              <a:rPr lang="cs-CZ" sz="1850" dirty="0" err="1" smtClean="0">
                <a:hlinkClick r:id="rId5"/>
              </a:rPr>
              <a:t>Sunspring</a:t>
            </a:r>
            <a:r>
              <a:rPr lang="en-GB" sz="1850" dirty="0" smtClean="0"/>
              <a:t>, painting</a:t>
            </a:r>
            <a:r>
              <a:rPr lang="en-GB" sz="1850" dirty="0"/>
              <a:t>, </a:t>
            </a:r>
            <a:r>
              <a:rPr lang="en-GB" sz="1850" dirty="0" smtClean="0">
                <a:hlinkClick r:id="rId6"/>
              </a:rPr>
              <a:t>music</a:t>
            </a:r>
            <a:endParaRPr lang="en-GB" sz="1850" dirty="0" smtClean="0"/>
          </a:p>
          <a:p>
            <a:pPr lvl="1"/>
            <a:endParaRPr lang="cs-CZ" sz="1850" dirty="0" smtClean="0"/>
          </a:p>
          <a:p>
            <a:pPr lvl="1"/>
            <a:endParaRPr lang="cs-CZ" sz="1850" dirty="0" smtClean="0"/>
          </a:p>
          <a:p>
            <a:pPr lvl="1"/>
            <a:endParaRPr lang="en-GB" sz="1850" dirty="0"/>
          </a:p>
        </p:txBody>
      </p:sp>
    </p:spTree>
    <p:extLst>
      <p:ext uri="{BB962C8B-B14F-4D97-AF65-F5344CB8AC3E}">
        <p14:creationId xmlns:p14="http://schemas.microsoft.com/office/powerpoint/2010/main" val="291391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en put to the test, the researchers found that humans could not tell the difference between those created by the system and artwork made by contemporary human artists – and sometimes, the AI-generated images even scored hig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06" y="0"/>
            <a:ext cx="67515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7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problems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384301"/>
            <a:ext cx="3444240" cy="301752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- machine learning outcomes are highly dependent on the quality of source materials being use for the process</a:t>
            </a:r>
          </a:p>
          <a:p>
            <a:r>
              <a:rPr lang="en-US" sz="2000" dirty="0" smtClean="0"/>
              <a:t>- machine learning can lead to “black boxes”, when even the creators do not fully understand the AI and its decisions</a:t>
            </a:r>
          </a:p>
          <a:p>
            <a:r>
              <a:rPr lang="en-US" sz="2000" dirty="0" smtClean="0"/>
              <a:t>- this will probably get even worse with more advanced AIs</a:t>
            </a:r>
            <a:endParaRPr lang="cs-CZ" sz="2000" dirty="0"/>
          </a:p>
        </p:txBody>
      </p:sp>
      <p:pic>
        <p:nvPicPr>
          <p:cNvPr id="1026" name="Picture 2" descr="Image result for tay b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8359" r="3249" b="6965"/>
          <a:stretch/>
        </p:blipFill>
        <p:spPr bwMode="auto">
          <a:xfrm>
            <a:off x="4356155" y="0"/>
            <a:ext cx="4787845" cy="17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ay 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80" y="1971753"/>
            <a:ext cx="3669638" cy="317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642" y="1"/>
            <a:ext cx="7655441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9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537" y="0"/>
            <a:ext cx="8072926" cy="504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8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739738" y="691964"/>
            <a:ext cx="6796671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dirty="0" err="1" smtClean="0">
                <a:latin typeface="Arial"/>
                <a:ea typeface="Arial"/>
                <a:cs typeface="Arial"/>
                <a:sym typeface="Arial"/>
              </a:rPr>
              <a:t>weak</a:t>
            </a:r>
            <a:r>
              <a:rPr lang="cs-CZ" dirty="0" smtClean="0">
                <a:latin typeface="Arial"/>
                <a:ea typeface="Arial"/>
                <a:cs typeface="Arial"/>
                <a:sym typeface="Arial"/>
              </a:rPr>
              <a:t> AI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39865" y="1286353"/>
            <a:ext cx="3688135" cy="3437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" sz="1800" dirty="0" smtClean="0">
                <a:latin typeface="Arial"/>
                <a:ea typeface="Arial"/>
                <a:cs typeface="Arial"/>
                <a:sym typeface="Arial"/>
              </a:rPr>
              <a:t>machine learning</a:t>
            </a:r>
            <a:endParaRPr lang="cs-CZ" sz="1800" dirty="0" smtClean="0">
              <a:latin typeface="Arial"/>
              <a:ea typeface="Arial"/>
              <a:cs typeface="Arial"/>
              <a:sym typeface="Arial"/>
            </a:endParaRP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650" dirty="0" err="1" smtClean="0">
                <a:latin typeface="Arial"/>
                <a:ea typeface="Arial"/>
                <a:cs typeface="Arial"/>
                <a:sym typeface="Arial"/>
              </a:rPr>
              <a:t>deep</a:t>
            </a:r>
            <a:r>
              <a:rPr lang="cs-CZ" sz="165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50" dirty="0" err="1" smtClean="0"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cs-CZ" sz="1650" dirty="0" smtClean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1650" dirty="0" err="1" smtClean="0">
                <a:latin typeface="Arial"/>
                <a:ea typeface="Arial"/>
                <a:cs typeface="Arial"/>
                <a:sym typeface="Arial"/>
              </a:rPr>
              <a:t>ANNs</a:t>
            </a:r>
            <a:r>
              <a:rPr lang="cs-CZ" sz="1650" dirty="0" smtClean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1650" dirty="0" err="1" smtClean="0">
                <a:latin typeface="Arial"/>
                <a:ea typeface="Arial"/>
                <a:cs typeface="Arial"/>
                <a:sym typeface="Arial"/>
              </a:rPr>
              <a:t>atd</a:t>
            </a:r>
            <a:r>
              <a:rPr lang="cs-CZ" sz="1650" dirty="0" smtClean="0">
                <a:latin typeface="Arial"/>
                <a:ea typeface="Arial"/>
                <a:cs typeface="Arial"/>
                <a:sym typeface="Arial"/>
              </a:rPr>
              <a:t>…</a:t>
            </a: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650" dirty="0" smtClean="0">
                <a:latin typeface="Arial"/>
                <a:ea typeface="Arial"/>
                <a:cs typeface="Arial"/>
                <a:sym typeface="Arial"/>
              </a:rPr>
              <a:t>fastest growing domain</a:t>
            </a:r>
            <a:endParaRPr lang="cs" sz="1650" dirty="0"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Deep Blue </a:t>
            </a:r>
            <a:r>
              <a:rPr lang="cs" sz="1800" dirty="0" smtClean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chess</a:t>
            </a:r>
            <a:r>
              <a:rPr lang="cs" sz="1800" dirty="0" smtClean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" sz="1800" dirty="0" smtClean="0">
                <a:latin typeface="Arial"/>
                <a:ea typeface="Arial"/>
                <a:cs typeface="Arial"/>
                <a:sym typeface="Arial"/>
              </a:rPr>
              <a:t>1997)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" sz="1800" dirty="0" smtClean="0">
                <a:latin typeface="Arial"/>
                <a:ea typeface="Arial"/>
                <a:cs typeface="Arial"/>
                <a:sym typeface="Arial"/>
              </a:rPr>
              <a:t>Watson (</a:t>
            </a:r>
            <a:r>
              <a:rPr lang="en-GB" sz="1800" dirty="0" smtClean="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cs" sz="1800" dirty="0" smtClean="0">
                <a:latin typeface="Arial"/>
                <a:ea typeface="Arial"/>
                <a:cs typeface="Arial"/>
                <a:sym typeface="Arial"/>
              </a:rPr>
              <a:t>eopardy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" sz="1800" dirty="0" smtClean="0">
                <a:latin typeface="Arial"/>
                <a:ea typeface="Arial"/>
                <a:cs typeface="Arial"/>
                <a:sym typeface="Arial"/>
              </a:rPr>
              <a:t>2011)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" sz="1800" dirty="0" smtClean="0">
                <a:latin typeface="Arial"/>
                <a:ea typeface="Arial"/>
                <a:cs typeface="Arial"/>
                <a:sym typeface="Arial"/>
              </a:rPr>
              <a:t>AlphaGo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(go, </a:t>
            </a:r>
            <a:r>
              <a:rPr lang="cs" sz="1800" dirty="0" smtClean="0">
                <a:latin typeface="Arial"/>
                <a:ea typeface="Arial"/>
                <a:cs typeface="Arial"/>
                <a:sym typeface="Arial"/>
              </a:rPr>
              <a:t>2016)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using computing power to overcome human capabilities, not a true general AI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Image result for deep blue garry kaspar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14" y="-285750"/>
            <a:ext cx="4410285" cy="330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eepmind lee sedol lo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15" y="2686049"/>
            <a:ext cx="4410285" cy="24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08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790165" y="696502"/>
            <a:ext cx="60822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Imitating mind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06057" y="1309702"/>
            <a:ext cx="5881144" cy="34062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46088" lvl="0" indent="-265113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natural effort to replicate consciousness</a:t>
            </a:r>
            <a:endParaRPr lang="en-GB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804863" lvl="1" indent="-228600">
              <a:spcAft>
                <a:spcPts val="0"/>
              </a:spcAft>
              <a:buFont typeface="Arial"/>
              <a:buChar char="-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while we don’t really what it is</a:t>
            </a:r>
            <a:endParaRPr lang="cs-CZ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446088" lvl="1" indent="-265113">
              <a:spcAft>
                <a:spcPts val="0"/>
              </a:spcAft>
              <a:buFont typeface="Arial"/>
              <a:buChar char="-"/>
            </a:pPr>
            <a:endParaRPr lang="cs-CZ" sz="2150" dirty="0" smtClean="0">
              <a:latin typeface="Arial"/>
              <a:ea typeface="Arial"/>
              <a:cs typeface="Arial"/>
              <a:sym typeface="Arial"/>
            </a:endParaRPr>
          </a:p>
          <a:p>
            <a:pPr marL="446088" lvl="1" indent="-265113">
              <a:spcAft>
                <a:spcPts val="0"/>
              </a:spcAft>
              <a:buFont typeface="Arial"/>
              <a:buChar char="-"/>
            </a:pPr>
            <a:r>
              <a:rPr lang="en-US" sz="2150" dirty="0" smtClean="0">
                <a:latin typeface="Arial"/>
                <a:ea typeface="Arial"/>
                <a:cs typeface="Arial"/>
                <a:sym typeface="Arial"/>
              </a:rPr>
              <a:t>often “measured” by ability to communicate</a:t>
            </a:r>
            <a:endParaRPr lang="en-GB" sz="2150" dirty="0">
              <a:latin typeface="Arial"/>
              <a:ea typeface="Arial"/>
              <a:cs typeface="Arial"/>
              <a:sym typeface="Arial"/>
            </a:endParaRPr>
          </a:p>
          <a:p>
            <a:pPr marL="804863" lvl="1" indent="-228600">
              <a:spcAft>
                <a:spcPts val="0"/>
              </a:spcAft>
              <a:buFont typeface="Arial"/>
              <a:buChar char="-"/>
            </a:pPr>
            <a:r>
              <a:rPr lang="cs" sz="2000" dirty="0" smtClean="0">
                <a:latin typeface="Arial"/>
                <a:ea typeface="Arial"/>
                <a:cs typeface="Arial"/>
                <a:sym typeface="Arial"/>
              </a:rPr>
              <a:t>Turing test </a:t>
            </a:r>
            <a:r>
              <a:rPr lang="cs" sz="2000" dirty="0" smtClean="0"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2000" dirty="0" err="1" smtClean="0">
                <a:latin typeface="Arial"/>
                <a:ea typeface="Arial"/>
                <a:cs typeface="Arial"/>
                <a:sym typeface="Arial"/>
              </a:rPr>
              <a:t>ersus</a:t>
            </a:r>
            <a:r>
              <a:rPr lang="cs" sz="20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smtClean="0">
                <a:latin typeface="Arial"/>
                <a:ea typeface="Arial"/>
                <a:cs typeface="Arial"/>
                <a:sym typeface="Arial"/>
              </a:rPr>
              <a:t>Chinese room argument</a:t>
            </a:r>
            <a:endParaRPr lang="cs-CZ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804863" lvl="1" indent="-228600">
              <a:spcAft>
                <a:spcPts val="0"/>
              </a:spcAft>
              <a:buFont typeface="Arial"/>
              <a:buChar char="-"/>
            </a:pPr>
            <a:r>
              <a:rPr lang="cs-CZ" sz="2000" dirty="0" smtClean="0">
                <a:latin typeface="Arial"/>
                <a:ea typeface="Arial"/>
                <a:cs typeface="Arial"/>
                <a:sym typeface="Arial"/>
                <a:hlinkClick r:id="rId3"/>
              </a:rPr>
              <a:t>ELIZA</a:t>
            </a:r>
            <a:r>
              <a:rPr lang="cs-CZ" sz="2000" dirty="0" smtClean="0">
                <a:latin typeface="Arial"/>
                <a:ea typeface="Arial"/>
                <a:cs typeface="Arial"/>
                <a:sym typeface="Arial"/>
              </a:rPr>
              <a:t> (1966) </a:t>
            </a:r>
            <a:r>
              <a:rPr lang="en-GB" sz="2000" dirty="0" smtClean="0">
                <a:latin typeface="Arial"/>
                <a:ea typeface="Arial"/>
                <a:cs typeface="Arial"/>
                <a:sym typeface="Arial"/>
              </a:rPr>
              <a:t>-&gt;</a:t>
            </a:r>
            <a:r>
              <a:rPr lang="cs-CZ" sz="20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 smtClean="0">
                <a:latin typeface="Arial"/>
                <a:ea typeface="Arial"/>
                <a:cs typeface="Arial"/>
                <a:sym typeface="Arial"/>
                <a:hlinkClick r:id="rId4"/>
              </a:rPr>
              <a:t>Mitsuku</a:t>
            </a:r>
            <a:r>
              <a:rPr lang="cs-CZ" sz="2000" dirty="0" smtClean="0">
                <a:latin typeface="Arial"/>
                <a:ea typeface="Arial"/>
                <a:cs typeface="Arial"/>
                <a:sym typeface="Arial"/>
              </a:rPr>
              <a:t> (2017)</a:t>
            </a:r>
          </a:p>
          <a:p>
            <a:pPr marL="804863" lvl="1" indent="-228600">
              <a:spcAft>
                <a:spcPts val="0"/>
              </a:spcAft>
              <a:buFont typeface="Arial"/>
              <a:buChar char="-"/>
            </a:pPr>
            <a:endParaRPr lang="en-GB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542925" lvl="1" indent="-361950">
              <a:spcAft>
                <a:spcPts val="0"/>
              </a:spcAft>
              <a:buFont typeface="Arial"/>
              <a:buChar char="-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sensory perception</a:t>
            </a:r>
            <a:endParaRPr lang="cs-CZ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680085" lvl="2" indent="-361950">
              <a:spcAft>
                <a:spcPts val="0"/>
              </a:spcAft>
              <a:buFont typeface="Arial"/>
              <a:buChar char="-"/>
            </a:pPr>
            <a:r>
              <a:rPr lang="cs-CZ" sz="1700" dirty="0">
                <a:latin typeface="Arial"/>
                <a:ea typeface="Arial"/>
                <a:cs typeface="Arial"/>
                <a:sym typeface="Arial"/>
                <a:hlinkClick r:id="rId5"/>
              </a:rPr>
              <a:t>https://quickdraw.withgoogle.com</a:t>
            </a:r>
            <a:r>
              <a:rPr lang="cs-CZ" sz="1700" dirty="0" smtClean="0">
                <a:latin typeface="Arial"/>
                <a:ea typeface="Arial"/>
                <a:cs typeface="Arial"/>
                <a:sym typeface="Arial"/>
                <a:hlinkClick r:id="rId5"/>
              </a:rPr>
              <a:t>/</a:t>
            </a:r>
            <a:endParaRPr lang="cs-CZ" sz="1700" dirty="0" smtClean="0">
              <a:latin typeface="Arial"/>
              <a:ea typeface="Arial"/>
              <a:cs typeface="Arial"/>
              <a:sym typeface="Arial"/>
            </a:endParaRPr>
          </a:p>
          <a:p>
            <a:pPr marL="680085" lvl="2" indent="-361950">
              <a:spcAft>
                <a:spcPts val="0"/>
              </a:spcAft>
              <a:buFont typeface="Arial"/>
              <a:buChar char="-"/>
            </a:pPr>
            <a:endParaRPr lang="cs-CZ" sz="1700" dirty="0" smtClean="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true AI still beyond our reach</a:t>
            </a:r>
            <a:endParaRPr lang="cs" sz="20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Shape 1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3775" y="0"/>
            <a:ext cx="2750225" cy="5043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7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8767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hu,man face rob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8713" y="-1"/>
            <a:ext cx="4605287" cy="3179135"/>
          </a:xfrm>
          <a:prstGeom prst="rect">
            <a:avLst/>
          </a:prstGeom>
          <a:noFill/>
        </p:spPr>
      </p:pic>
      <p:pic>
        <p:nvPicPr>
          <p:cNvPr id="2056" name="Picture 8" descr="Image result for sophia rob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2242"/>
            <a:ext cx="4550735" cy="25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ishiguro rob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13" y="2766246"/>
            <a:ext cx="4605287" cy="307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818706" y="647044"/>
            <a:ext cx="8325293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Motion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23399" y="1424762"/>
            <a:ext cx="7404181" cy="31440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Aft>
                <a:spcPts val="0"/>
              </a:spcAft>
              <a:buFont typeface="Arial"/>
              <a:buChar char="-"/>
            </a:pPr>
            <a:r>
              <a:rPr lang="en-GB" sz="2000" dirty="0" err="1">
                <a:latin typeface="Arial"/>
                <a:ea typeface="Arial"/>
                <a:cs typeface="Arial"/>
                <a:sym typeface="Arial"/>
                <a:hlinkClick r:id="rId3"/>
              </a:rPr>
              <a:t>Shakey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(1972</a:t>
            </a:r>
            <a:r>
              <a:rPr lang="cs-CZ" sz="2000" dirty="0" smtClean="0"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 – first robot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lang="cs-CZ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bipedal balance still difficult</a:t>
            </a:r>
            <a:endParaRPr lang="en-GB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delicate tough also difficult</a:t>
            </a:r>
            <a:endParaRPr lang="cs-CZ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>
              <a:spcAft>
                <a:spcPts val="0"/>
              </a:spcAft>
              <a:buFont typeface="Arial"/>
              <a:buChar char="-"/>
            </a:pPr>
            <a:endParaRPr lang="cs" sz="2000" dirty="0">
              <a:latin typeface="Arial"/>
              <a:ea typeface="Arial"/>
              <a:cs typeface="Arial"/>
              <a:sym typeface="Arial"/>
            </a:endParaRPr>
          </a:p>
          <a:p>
            <a:pPr marL="457200" indent="-304800">
              <a:spcAft>
                <a:spcPts val="0"/>
              </a:spcAft>
              <a:buFont typeface="Arial"/>
              <a:buChar char="-"/>
            </a:pPr>
            <a:r>
              <a:rPr lang="cs" sz="2000" dirty="0" smtClean="0">
                <a:latin typeface="Arial"/>
                <a:ea typeface="Arial"/>
                <a:cs typeface="Arial"/>
                <a:sym typeface="Arial"/>
              </a:rPr>
              <a:t>Boston </a:t>
            </a:r>
            <a:r>
              <a:rPr lang="cs" sz="2000" dirty="0" smtClean="0">
                <a:latin typeface="Arial"/>
                <a:ea typeface="Arial"/>
                <a:cs typeface="Arial"/>
                <a:sym typeface="Arial"/>
              </a:rPr>
              <a:t>Dynamics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2000" dirty="0" smtClean="0">
                <a:latin typeface="Arial"/>
                <a:ea typeface="Arial"/>
                <a:cs typeface="Arial"/>
                <a:sym typeface="Arial"/>
              </a:rPr>
              <a:t>prototyp</a:t>
            </a:r>
            <a:r>
              <a:rPr lang="en-US" sz="2000" dirty="0" err="1" smtClean="0"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cs" sz="2000" dirty="0" smtClean="0">
                <a:latin typeface="Arial"/>
                <a:ea typeface="Arial"/>
                <a:cs typeface="Arial"/>
                <a:sym typeface="Arial"/>
              </a:rPr>
              <a:t>:</a:t>
            </a:r>
            <a:endParaRPr lang="cs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  <a:hlinkClick r:id="rId4"/>
              </a:rPr>
              <a:t>Handle</a:t>
            </a:r>
            <a:endParaRPr lang="cs-CZ" sz="1800" dirty="0" smtClean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  <a:hlinkClick r:id="rId5"/>
              </a:rPr>
              <a:t>Spot</a:t>
            </a:r>
            <a:endParaRPr lang="cs-CZ" sz="1800" dirty="0" smtClean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en-GB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Atlas</a:t>
            </a:r>
            <a:endParaRPr lang="en-GB" sz="1800" dirty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endParaRPr lang="cs-CZ" sz="1800" dirty="0" smtClean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endParaRPr lang="en-US" sz="1400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lvl="1" indent="-228600">
              <a:spcAft>
                <a:spcPts val="0"/>
              </a:spcAft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99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5025" y="655075"/>
            <a:ext cx="5018976" cy="33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606738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Current use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808074" y="1268275"/>
            <a:ext cx="3889926" cy="34632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monitoring and recording</a:t>
            </a:r>
            <a:endParaRPr lang="cs-CZ"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50" dirty="0" smtClean="0">
                <a:latin typeface="Arial"/>
                <a:ea typeface="Arial"/>
                <a:cs typeface="Arial"/>
                <a:sym typeface="Arial"/>
              </a:rPr>
              <a:t>news</a:t>
            </a:r>
            <a:r>
              <a:rPr lang="cs-CZ" sz="1850" dirty="0" smtClean="0">
                <a:latin typeface="Arial"/>
                <a:ea typeface="Arial"/>
                <a:cs typeface="Arial"/>
                <a:sym typeface="Arial"/>
              </a:rPr>
              <a:t>, polic</a:t>
            </a:r>
            <a:r>
              <a:rPr lang="en-US" sz="1850" dirty="0" smtClean="0">
                <a:latin typeface="Arial"/>
                <a:ea typeface="Arial"/>
                <a:cs typeface="Arial"/>
                <a:sym typeface="Arial"/>
              </a:rPr>
              <a:t>e work</a:t>
            </a:r>
            <a:r>
              <a:rPr lang="en-US" sz="1850" dirty="0" smtClean="0">
                <a:latin typeface="Arial"/>
                <a:ea typeface="Arial"/>
                <a:cs typeface="Arial"/>
                <a:sym typeface="Arial"/>
              </a:rPr>
              <a:t> and rescue, research</a:t>
            </a:r>
            <a:endParaRPr lang="cs-CZ" sz="1850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-CZ" sz="2150" dirty="0" smtClean="0">
                <a:latin typeface="Arial"/>
                <a:ea typeface="Arial"/>
                <a:cs typeface="Arial"/>
                <a:sym typeface="Arial"/>
              </a:rPr>
              <a:t>transport</a:t>
            </a:r>
            <a:r>
              <a:rPr lang="en-US" sz="2150" dirty="0" err="1" smtClean="0">
                <a:latin typeface="Arial"/>
                <a:ea typeface="Arial"/>
                <a:cs typeface="Arial"/>
                <a:sym typeface="Arial"/>
              </a:rPr>
              <a:t>ation</a:t>
            </a:r>
            <a:endParaRPr lang="cs-CZ" sz="2150" dirty="0" smtClean="0">
              <a:latin typeface="Arial"/>
              <a:ea typeface="Arial"/>
              <a:cs typeface="Arial"/>
              <a:sym typeface="Arial"/>
            </a:endParaRP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850" dirty="0" smtClean="0">
                <a:latin typeface="Arial"/>
                <a:ea typeface="Arial"/>
                <a:cs typeface="Arial"/>
                <a:sym typeface="Arial"/>
              </a:rPr>
              <a:t>Amazon, pizza, </a:t>
            </a:r>
            <a:r>
              <a:rPr lang="en-US" sz="1850" dirty="0" smtClean="0">
                <a:latin typeface="Arial"/>
                <a:ea typeface="Arial"/>
                <a:cs typeface="Arial"/>
                <a:sym typeface="Arial"/>
              </a:rPr>
              <a:t>beer</a:t>
            </a:r>
            <a:r>
              <a:rPr lang="cs-CZ" sz="1850" dirty="0" smtClean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50" dirty="0" smtClean="0">
                <a:latin typeface="Arial"/>
                <a:ea typeface="Arial"/>
                <a:cs typeface="Arial"/>
                <a:sym typeface="Arial"/>
              </a:rPr>
              <a:t>medicine</a:t>
            </a:r>
            <a:r>
              <a:rPr lang="cs-CZ" sz="1850" dirty="0" smtClean="0">
                <a:latin typeface="Arial"/>
                <a:ea typeface="Arial"/>
                <a:cs typeface="Arial"/>
                <a:sym typeface="Arial"/>
              </a:rPr>
              <a:t>…</a:t>
            </a:r>
            <a:endParaRPr lang="cs-CZ" sz="1850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entertainment </a:t>
            </a:r>
            <a:endParaRPr lang="cs" sz="1250" dirty="0">
              <a:latin typeface="Arial"/>
              <a:ea typeface="Arial"/>
              <a:cs typeface="Arial"/>
              <a:sym typeface="Arial"/>
            </a:endParaRP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  <a:hlinkClick r:id="rId4"/>
              </a:rPr>
              <a:t>racing</a:t>
            </a:r>
            <a:endParaRPr lang="en-US" sz="1800" dirty="0" smtClean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99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1" y="0"/>
            <a:ext cx="837138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6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hape 1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3888" y="0"/>
            <a:ext cx="7368363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8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9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992</TotalTime>
  <Words>250</Words>
  <Application>Microsoft Office PowerPoint</Application>
  <PresentationFormat>Předvádění na obrazovce (16:9)</PresentationFormat>
  <Paragraphs>62</Paragraphs>
  <Slides>15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Microsoft YaHei</vt:lpstr>
      <vt:lpstr>Arial</vt:lpstr>
      <vt:lpstr>Calibri</vt:lpstr>
      <vt:lpstr>Calibri Light</vt:lpstr>
      <vt:lpstr>Times New Roman</vt:lpstr>
      <vt:lpstr>Retrospektiva</vt:lpstr>
      <vt:lpstr>Modern Technologies and Conflicts</vt:lpstr>
      <vt:lpstr>weak AI</vt:lpstr>
      <vt:lpstr>Imitating mind</vt:lpstr>
      <vt:lpstr>Prezentace aplikace PowerPoint</vt:lpstr>
      <vt:lpstr>Motion</vt:lpstr>
      <vt:lpstr>Current use</vt:lpstr>
      <vt:lpstr>Prezentace aplikace PowerPoint</vt:lpstr>
      <vt:lpstr>Prezentace aplikace PowerPoint</vt:lpstr>
      <vt:lpstr>Prezentace aplikace PowerPoint</vt:lpstr>
      <vt:lpstr>Prezentace aplikace PowerPoint</vt:lpstr>
      <vt:lpstr>Future use</vt:lpstr>
      <vt:lpstr>Prezentace aplikace PowerPoint</vt:lpstr>
      <vt:lpstr>Potential problems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171810</cp:lastModifiedBy>
  <cp:revision>85</cp:revision>
  <dcterms:modified xsi:type="dcterms:W3CDTF">2017-11-15T12:32:57Z</dcterms:modified>
</cp:coreProperties>
</file>