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EC2A7220-11C6-4AA6-B372-5C0D8ACC951F}">
  <a:tblStyle styleId="{EC2A7220-11C6-4AA6-B372-5C0D8ACC951F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7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12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24362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0883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1273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688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739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8162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7938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149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7084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0255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4419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160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1945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1146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2700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2383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823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870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0471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5444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1745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55477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6951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12696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641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81408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3216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85188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4340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06542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625018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1160EA64-D806-43AC-9DF2-F8C432F32B4C}" type="datetimeFigureOut">
              <a:rPr lang="en-US" smtClean="0"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5500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11/22/2017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36443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11/22/2017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30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tbto.org/nuclear-testin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hyperlink" Target="https://en.wikipedia.org/wiki/Nuclear_proliferation#/media/File:Nuclear_weapon_programs_worldwide_oct2006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D1BRE-DBsA?t=43m11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1143000" y="642939"/>
            <a:ext cx="6858000" cy="1269225"/>
          </a:xfrm>
          <a:prstGeom prst="rect">
            <a:avLst/>
          </a:prstGeom>
        </p:spPr>
        <p:txBody>
          <a:bodyPr vert="horz" lIns="68569" tIns="68569" rIns="68569" bIns="68569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Modern</a:t>
            </a:r>
            <a:r>
              <a:rPr lang="cs-CZ" sz="32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dirty="0">
                <a:latin typeface="Arial"/>
                <a:ea typeface="Arial"/>
                <a:cs typeface="Arial"/>
                <a:sym typeface="Arial"/>
              </a:rPr>
              <a:t>Technologies and </a:t>
            </a:r>
            <a:r>
              <a:rPr lang="en-US" sz="3200" dirty="0" smtClean="0">
                <a:latin typeface="Arial"/>
                <a:ea typeface="Arial"/>
                <a:cs typeface="Arial"/>
                <a:sym typeface="Arial"/>
              </a:rPr>
              <a:t>Conflicts</a:t>
            </a:r>
            <a:endParaRPr lang="en-US"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2753550" y="4148484"/>
            <a:ext cx="6390450" cy="594450"/>
          </a:xfrm>
          <a:prstGeom prst="rect">
            <a:avLst/>
          </a:prstGeom>
        </p:spPr>
        <p:txBody>
          <a:bodyPr vert="horz" lIns="68569" tIns="68569" rIns="68569" bIns="68569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-US" dirty="0" smtClean="0">
                <a:latin typeface="Calibri"/>
                <a:ea typeface="Calibri"/>
                <a:cs typeface="Calibri"/>
                <a:sym typeface="Calibri"/>
              </a:rPr>
              <a:t>22</a:t>
            </a:r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cs-CZ" dirty="0" smtClean="0"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201</a:t>
            </a:r>
            <a:r>
              <a:rPr lang="cs-CZ" dirty="0">
                <a:latin typeface="Calibri"/>
                <a:ea typeface="Calibri"/>
                <a:cs typeface="Calibri"/>
                <a:sym typeface="Calibri"/>
              </a:rPr>
              <a:t>7</a:t>
            </a:r>
            <a:endParaRPr lang="en" dirty="0">
              <a:latin typeface="Calibri"/>
              <a:ea typeface="Calibri"/>
              <a:cs typeface="Calibri"/>
              <a:sym typeface="Calibri"/>
            </a:endParaRPr>
          </a:p>
          <a:p>
            <a:pPr algn="r">
              <a:spcBef>
                <a:spcPts val="0"/>
              </a:spcBef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Jakub Drmola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892366" y="2225407"/>
            <a:ext cx="8042314" cy="112372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/>
          <a:p>
            <a:r>
              <a:rPr lang="en-US" sz="3600" dirty="0" smtClean="0">
                <a:latin typeface="Calibri"/>
                <a:ea typeface="Calibri"/>
                <a:cs typeface="Calibri"/>
                <a:sym typeface="Calibri"/>
              </a:rPr>
              <a:t>Nuclea</a:t>
            </a:r>
            <a:r>
              <a:rPr lang="en-US" sz="3600" dirty="0" smtClean="0">
                <a:latin typeface="Calibri"/>
                <a:ea typeface="Calibri"/>
                <a:cs typeface="Calibri"/>
                <a:sym typeface="Calibri"/>
              </a:rPr>
              <a:t>r and chemical weapons</a:t>
            </a:r>
            <a:endParaRPr lang="en" sz="36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DD88AE-194D-40A7-847B-62956327B693}"/>
              </a:ext>
            </a:extLst>
          </p:cNvPr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143900" y="445025"/>
            <a:ext cx="46884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Current arsenals</a:t>
            </a:r>
            <a:endParaRPr lang="en" dirty="0"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143750" y="1503250"/>
            <a:ext cx="4688400" cy="36403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permanent members of UN SC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plus India, Pakistan and Israel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ongoing efforts by DPRK and Iran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issue of post-soviet countries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former programs in Libya, Iraq, Syria, South Africa, Brazil, Taiwan, Sout Korea, Yugoslavia, </a:t>
            </a:r>
            <a:r>
              <a:rPr lang="en" dirty="0"/>
              <a:t>...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29210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000" u="sng" dirty="0">
                <a:solidFill>
                  <a:schemeClr val="hlink"/>
                </a:solidFill>
                <a:hlinkClick r:id="rId3"/>
              </a:rPr>
              <a:t>https://www.ctbto.org/nuclear-testing/</a:t>
            </a: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000" u="sng" dirty="0">
                <a:solidFill>
                  <a:schemeClr val="hlink"/>
                </a:solidFill>
                <a:hlinkClick r:id="rId4"/>
              </a:rPr>
              <a:t>https://en.wikipedia.org/wiki/Nuclear_proliferation#/</a:t>
            </a:r>
            <a:r>
              <a:rPr lang="en" sz="1000" u="sng" dirty="0" smtClean="0">
                <a:solidFill>
                  <a:schemeClr val="hlink"/>
                </a:solidFill>
                <a:hlinkClick r:id="rId4"/>
              </a:rPr>
              <a:t>media/File:Nuclear_weapon_programs_worldwide_oct2006.png</a:t>
            </a:r>
            <a:endParaRPr sz="1000" dirty="0"/>
          </a:p>
        </p:txBody>
      </p:sp>
      <p:pic>
        <p:nvPicPr>
          <p:cNvPr id="124" name="Shape 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" y="0"/>
            <a:ext cx="4143756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00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"/>
            <a:ext cx="9144000" cy="4777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90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Terrorism</a:t>
            </a:r>
            <a:endParaRPr lang="en" dirty="0"/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311700" y="1368000"/>
            <a:ext cx="5268300" cy="353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ongoing speculations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esp. after collapse of USSR and </a:t>
            </a:r>
            <a:r>
              <a:rPr lang="en" dirty="0"/>
              <a:t>9/11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regular news about efforts of terrorist groups to procure nuclear weapons or dirty bombs, so far without confirmation or results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building a nuclear weapon from scratch impossible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might steal it, buy it or attack a nuclear facility</a:t>
            </a:r>
            <a:endParaRPr lang="en" dirty="0"/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building dirty bomb is trivial, could be used to spread fear</a:t>
            </a:r>
            <a:endParaRPr lang="en" dirty="0"/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447" y="0"/>
            <a:ext cx="4324552" cy="505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1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00" y="0"/>
            <a:ext cx="6328800" cy="50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Types of chemical weapons I.</a:t>
            </a:r>
            <a:endParaRPr lang="en" dirty="0"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5820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Nerve gas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block nerve signals &gt; convulsions, paralysis of muscles &gt; asphyxiation or heart failure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sarin, soman, tabun, VX  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Poison gas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absorbed into blood by inhalation or consumption &gt; block oxygen absorption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cyanide, arsenic, oxygen monoxide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Choking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stings and destroys cells in lungs and membranes &gt; lungs flood with liquid &gt; asphyxiation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phosgene, chlorine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282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/>
              <a:t>Types of chemical </a:t>
            </a:r>
            <a:r>
              <a:rPr lang="en" dirty="0" smtClean="0"/>
              <a:t>weapons II.</a:t>
            </a:r>
            <a:endParaRPr lang="en" dirty="0"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5748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Blistering agents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up to 24 hours after contact, chemical burns for days, extremely painful, necrotic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yperite (mustard gas), lewisite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Psychoactive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temporary loss of consciousness, confusion, hallucinations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LSD-25, BZ, Kolokol-1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Incapacitating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cause vomiting, burning in eyes, coughing, tears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chloracetophenon, </a:t>
            </a:r>
            <a:r>
              <a:rPr lang="en" dirty="0"/>
              <a:t>CS, CR, </a:t>
            </a:r>
            <a:r>
              <a:rPr lang="en" dirty="0" smtClean="0"/>
              <a:t>adamsite</a:t>
            </a:r>
            <a:endParaRPr lang="en" dirty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972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37" y="0"/>
            <a:ext cx="8980714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70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History </a:t>
            </a:r>
            <a:r>
              <a:rPr lang="en" dirty="0"/>
              <a:t>I.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502800"/>
            <a:ext cx="8520600" cy="3855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use of smoke since time immemorial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da Vinci’s proposal for chemical grenade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boom of chemistry since 19th century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largest use in history during First Wolrd War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1914 </a:t>
            </a:r>
            <a:r>
              <a:rPr lang="en" dirty="0" smtClean="0"/>
              <a:t>– tear gas, first use by France, unsuccessful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1915 - </a:t>
            </a:r>
            <a:r>
              <a:rPr lang="en" dirty="0" smtClean="0"/>
              <a:t>chlorine, phosgene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1917 - </a:t>
            </a:r>
            <a:r>
              <a:rPr lang="en" dirty="0" smtClean="0"/>
              <a:t>yperite (mustard gas)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over 1 million soldiers impacted, </a:t>
            </a:r>
            <a:r>
              <a:rPr lang="en" dirty="0"/>
              <a:t>100 </a:t>
            </a:r>
            <a:r>
              <a:rPr lang="en" dirty="0" smtClean="0"/>
              <a:t>thousand killed (primarily by phosgene)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all major powers used chemical weapons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nerve gases discovered in Germanny in 1930s</a:t>
            </a:r>
            <a:endParaRPr lang="en" dirty="0"/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24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23" y="0"/>
            <a:ext cx="815317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History </a:t>
            </a:r>
            <a:r>
              <a:rPr lang="en" dirty="0"/>
              <a:t>II.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699" y="1538800"/>
            <a:ext cx="4936800" cy="383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very limited combat use during WW2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Germany did not know nobody else discovered nerve gas, worried about escalation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used a lot by Japan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planned use for defense of Great Britain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Zyklon B </a:t>
            </a:r>
            <a:r>
              <a:rPr lang="en" dirty="0" smtClean="0"/>
              <a:t>in extermination camps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“gas race” during Cold War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used in smaller conflicts in Middle East, Africa, etc.</a:t>
            </a:r>
            <a:endParaRPr lang="en" dirty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10201"/>
          <a:stretch/>
        </p:blipFill>
        <p:spPr>
          <a:xfrm>
            <a:off x="5248499" y="209362"/>
            <a:ext cx="3895499" cy="4724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55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Shape 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526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888475" y="445025"/>
            <a:ext cx="49437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Technology used</a:t>
            </a:r>
            <a:endParaRPr lang="en" dirty="0"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888475" y="1596375"/>
            <a:ext cx="4943700" cy="382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" dirty="0" smtClean="0"/>
              <a:t>methods of dispersion</a:t>
            </a:r>
            <a:endParaRPr lang="en" dirty="0"/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en" dirty="0" smtClean="0"/>
              <a:t>wind, artillery, air bombs, spraying, binary munitions</a:t>
            </a:r>
            <a:endParaRPr lang="en" dirty="0"/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dirty="0" smtClean="0"/>
              <a:t>methods of protection</a:t>
            </a:r>
            <a:endParaRPr lang="en" dirty="0"/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dirty="0" smtClean="0"/>
              <a:t>detection by sight and smells, damp cloth over face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dirty="0" smtClean="0"/>
              <a:t>later gas masks, continually improved, full suits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dirty="0" smtClean="0"/>
              <a:t>neutralizing chemical agents, antidotes, electronic detection</a:t>
            </a:r>
            <a:endParaRPr lang="en" dirty="0"/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8847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5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Strategic and tactical aspect</a:t>
            </a:r>
            <a:endParaRPr lang="en" dirty="0"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11700" y="1379387"/>
            <a:ext cx="54615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dirty="0" smtClean="0"/>
              <a:t>highly dependent on weather</a:t>
            </a:r>
          </a:p>
          <a:p>
            <a:pPr marL="676656" lvl="1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dirty="0" smtClean="0"/>
              <a:t>temperature, wind and humidity can limit the effect or even hit friendly forces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dirty="0" smtClean="0"/>
              <a:t>contamination</a:t>
            </a:r>
            <a:endParaRPr lang="en" dirty="0"/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dirty="0" smtClean="0"/>
              <a:t>quite cheap and simple to produce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dirty="0" smtClean="0"/>
              <a:t>very bad for PR</a:t>
            </a:r>
            <a:endParaRPr lang="en" dirty="0"/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dirty="0" smtClean="0"/>
              <a:t>not very effective when the armies are protected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dirty="0" smtClean="0"/>
              <a:t>can escalate quickly</a:t>
            </a:r>
            <a:endParaRPr lang="en" dirty="0"/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 l="21368" r="13425"/>
          <a:stretch/>
        </p:blipFill>
        <p:spPr>
          <a:xfrm>
            <a:off x="5773200" y="1624026"/>
            <a:ext cx="3370800" cy="2907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5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371154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Terrorism</a:t>
            </a:r>
            <a:endParaRPr lang="en" dirty="0"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07327" y="1376390"/>
            <a:ext cx="5379900" cy="36420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chemical weapons are relatively easily procurable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sometimes used to enhance conventional attacks</a:t>
            </a:r>
          </a:p>
          <a:p>
            <a:pPr marL="676656" lvl="1" indent="-228600">
              <a:spcAft>
                <a:spcPts val="0"/>
              </a:spcAft>
              <a:buChar char="-"/>
            </a:pPr>
            <a:r>
              <a:rPr lang="en" dirty="0" smtClean="0"/>
              <a:t>not effective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Aum Shinrikyo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1990-5: 10 attempts for chemical attack </a:t>
            </a:r>
          </a:p>
          <a:p>
            <a:pPr marL="1051560" lvl="2" indent="-228600">
              <a:spcAft>
                <a:spcPts val="0"/>
              </a:spcAft>
              <a:buChar char="-"/>
            </a:pPr>
            <a:r>
              <a:rPr lang="en" dirty="0" smtClean="0"/>
              <a:t>(</a:t>
            </a:r>
            <a:r>
              <a:rPr lang="en" dirty="0"/>
              <a:t>4x sarin, 4x VX, 1x </a:t>
            </a:r>
            <a:r>
              <a:rPr lang="en" dirty="0" smtClean="0"/>
              <a:t>phosgene </a:t>
            </a:r>
            <a:r>
              <a:rPr lang="en" dirty="0" smtClean="0"/>
              <a:t>and cyanide</a:t>
            </a:r>
            <a:r>
              <a:rPr lang="en" dirty="0" smtClean="0"/>
              <a:t>)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2x successful, 14 killed, 4000 injured</a:t>
            </a:r>
            <a:endParaRPr lang="en" dirty="0"/>
          </a:p>
          <a:p>
            <a:pPr marL="457200" lvl="0" indent="-228600">
              <a:spcAft>
                <a:spcPts val="0"/>
              </a:spcAft>
              <a:buChar char="-"/>
            </a:pPr>
            <a:r>
              <a:rPr lang="en" dirty="0" smtClean="0"/>
              <a:t>Moscow theater siege, </a:t>
            </a:r>
            <a:r>
              <a:rPr lang="en" dirty="0" smtClean="0"/>
              <a:t>kolokol-1 used by police, </a:t>
            </a:r>
            <a:r>
              <a:rPr lang="en" dirty="0"/>
              <a:t>2002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attacks on chlorine tanks in Iraq, </a:t>
            </a:r>
            <a:r>
              <a:rPr lang="en" dirty="0"/>
              <a:t>2007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use in Syria since </a:t>
            </a:r>
            <a:r>
              <a:rPr lang="en" dirty="0"/>
              <a:t>2012, </a:t>
            </a:r>
            <a:r>
              <a:rPr lang="en" dirty="0" smtClean="0"/>
              <a:t>multiple sides </a:t>
            </a:r>
          </a:p>
          <a:p>
            <a:pPr marL="676656" lvl="1" indent="-228600">
              <a:spcAft>
                <a:spcPts val="0"/>
              </a:spcAft>
              <a:buChar char="-"/>
            </a:pPr>
            <a:r>
              <a:rPr lang="en" dirty="0" smtClean="0"/>
              <a:t>(chlorine, </a:t>
            </a:r>
            <a:r>
              <a:rPr lang="en" dirty="0"/>
              <a:t>sarin, </a:t>
            </a:r>
            <a:r>
              <a:rPr lang="en" dirty="0" smtClean="0"/>
              <a:t>yperite, tear gas)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assassination of </a:t>
            </a:r>
            <a:r>
              <a:rPr lang="en" dirty="0"/>
              <a:t>Kim Jong Nam, 13/2/2017, VX</a:t>
            </a:r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2854" y="0"/>
            <a:ext cx="346114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8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Basic fission</a:t>
            </a:r>
            <a:endParaRPr lang="en" dirty="0"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99672"/>
            <a:ext cx="9144001" cy="392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38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8651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Types</a:t>
            </a:r>
            <a:endParaRPr lang="en" dirty="0"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265200"/>
            <a:ext cx="4412100" cy="37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dirty="0"/>
              <a:t>gun-type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first, less efficient and simpler design</a:t>
            </a:r>
            <a:endParaRPr lang="en" dirty="0"/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assembly of 2 subcritical parts</a:t>
            </a:r>
            <a:endParaRPr lang="en" dirty="0"/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Little Boy (Nagasaki, 6.8. 1945)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dirty="0"/>
              <a:t>implosion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newer, more efficient design</a:t>
            </a:r>
            <a:endParaRPr lang="en" dirty="0"/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concentional explosion compresses the core</a:t>
            </a:r>
            <a:endParaRPr lang="en" dirty="0"/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Trinity test </a:t>
            </a:r>
            <a:r>
              <a:rPr lang="en" dirty="0"/>
              <a:t>(Nevada, 16.7. 1945)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Fat Man (Hirošima, 9.8. 1945)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400" y="0"/>
            <a:ext cx="4233598" cy="490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42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Nuclear fusion</a:t>
            </a:r>
            <a:endParaRPr lang="en" dirty="0"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466800"/>
            <a:ext cx="4148700" cy="329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boosted fission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boosting yield of fission bombs by adding helium isotopes (1940s)</a:t>
            </a:r>
            <a:endParaRPr lang="en"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thermonuclear/hydrogen bombs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hydrogen core compressed via fission bomb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developed in 50s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Castle Bravo, 1954, 15 MT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Tsar </a:t>
            </a:r>
            <a:r>
              <a:rPr lang="en" dirty="0" smtClean="0"/>
              <a:t>Bomb, </a:t>
            </a:r>
            <a:r>
              <a:rPr lang="en" dirty="0"/>
              <a:t>1961, 50 MT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roughly 1000x stronger than WW2 bombs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commonly used today on ballistic missiles</a:t>
            </a:r>
            <a:endParaRPr lang="en" dirty="0"/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5300" y="1303013"/>
            <a:ext cx="4148700" cy="3365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7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Other types</a:t>
            </a:r>
            <a:endParaRPr lang="en" dirty="0"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843" y="1308400"/>
            <a:ext cx="47268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Enhanced Radiation Weapon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optimized for neutron radiation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minimal physical destruction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“kills people, leaves buildings standing”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can be used on tactical or ABM missiles</a:t>
            </a:r>
            <a:endParaRPr lang="en"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Electromagnetic Pulse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optimized for gamma and x-ray radiation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overloads and destroys electronics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non-nuclear variant also exist</a:t>
            </a:r>
            <a:endParaRPr lang="en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643" y="0"/>
            <a:ext cx="410536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7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038600" y="445025"/>
            <a:ext cx="47937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Radiological weapons</a:t>
            </a:r>
            <a:endParaRPr lang="en" dirty="0"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038600" y="1353600"/>
            <a:ext cx="5209800" cy="36490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dirty="0" smtClean="0"/>
              <a:t>so called “dirty bomb”</a:t>
            </a:r>
            <a:endParaRPr lang="en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spreading radiation through conventional explosion</a:t>
            </a:r>
            <a:endParaRPr lang="en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tested as </a:t>
            </a:r>
            <a:r>
              <a:rPr lang="en" dirty="0"/>
              <a:t>Denial-of-Access </a:t>
            </a:r>
            <a:r>
              <a:rPr lang="en" dirty="0" smtClean="0"/>
              <a:t>weapon</a:t>
            </a:r>
            <a:endParaRPr lang="en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possibly attractive for terrorists</a:t>
            </a:r>
            <a:endParaRPr lang="en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sounds scary but quite impractical</a:t>
            </a:r>
            <a:endParaRPr lang="en" dirty="0"/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radiation too weak, temporary and can be cleaned up</a:t>
            </a:r>
            <a:endParaRPr lang="en" dirty="0"/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primary threat is panic, not direct deaths</a:t>
            </a:r>
            <a:endParaRPr lang="en" dirty="0"/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00" u="sng" dirty="0" smtClean="0">
              <a:solidFill>
                <a:schemeClr val="hlink"/>
              </a:solidFill>
              <a:hlinkClick r:id="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00" u="sng" dirty="0" smtClean="0">
              <a:solidFill>
                <a:schemeClr val="hlink"/>
              </a:solidFill>
              <a:hlinkClick r:id="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 dirty="0" smtClean="0">
                <a:solidFill>
                  <a:schemeClr val="hlink"/>
                </a:solidFill>
                <a:hlinkClick r:id=""/>
              </a:rPr>
              <a:t>https</a:t>
            </a:r>
            <a:r>
              <a:rPr lang="en" sz="1000" u="sng" dirty="0">
                <a:solidFill>
                  <a:schemeClr val="hlink"/>
                </a:solidFill>
                <a:hlinkClick r:id="rId3"/>
              </a:rPr>
              <a:t>://youtu.be/WD1BRE-DBsA?t=43m11s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endParaRPr lang="en" dirty="0" smtClean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endParaRPr lang="en" dirty="0" smtClean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2006</a:t>
            </a:r>
            <a:r>
              <a:rPr lang="en" dirty="0"/>
              <a:t>, </a:t>
            </a:r>
            <a:r>
              <a:rPr lang="en" dirty="0" smtClean="0"/>
              <a:t>Litviněnko assassination</a:t>
            </a:r>
            <a:endParaRPr lang="en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4">
            <a:alphaModFix/>
          </a:blip>
          <a:srcRect l="13865" r="33313"/>
          <a:stretch/>
        </p:blipFill>
        <p:spPr>
          <a:xfrm>
            <a:off x="0" y="0"/>
            <a:ext cx="362234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6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Depleted uranium</a:t>
            </a:r>
            <a:endParaRPr lang="en" dirty="0"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11700" y="1503250"/>
            <a:ext cx="5998800" cy="32055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by-product from uranium enrichment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50% heavier than lead, similar to tungsten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but cheaper and pyrophoric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used in munitions, armoud, shielding, counterweights…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lasting controversy regarding its effect on health and environment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dirty="0" smtClean="0"/>
          </a:p>
          <a:p>
            <a:pPr marL="457200" indent="-2286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" dirty="0"/>
              <a:t>no nuclear reaction taking place!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minimal level of radioactivity (comparable to banana)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but can be quite toxic (similar to other heave metals)</a:t>
            </a:r>
            <a:endParaRPr lang="en" dirty="0"/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l="16949" r="16943"/>
          <a:stretch/>
        </p:blipFill>
        <p:spPr>
          <a:xfrm>
            <a:off x="6310525" y="0"/>
            <a:ext cx="2833475" cy="504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89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3275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History</a:t>
            </a:r>
            <a:endParaRPr lang="en" dirty="0"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311700" y="1368000"/>
            <a:ext cx="4483500" cy="3101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nucleus and radioactivity discovered before WW1 	(Rutherford ,Currie)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first principles developed  in 30s		(Leo </a:t>
            </a:r>
            <a:r>
              <a:rPr lang="en" dirty="0"/>
              <a:t>Szilard, Otto Hahn)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1942 </a:t>
            </a:r>
            <a:r>
              <a:rPr lang="en" dirty="0" smtClean="0"/>
              <a:t>project Manhattan started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UK </a:t>
            </a:r>
            <a:r>
              <a:rPr lang="en" dirty="0" smtClean="0"/>
              <a:t>lacked the industrial capacity</a:t>
            </a:r>
            <a:endParaRPr lang="en" dirty="0"/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 smtClean="0"/>
              <a:t>Germany focused on rocketry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1945 </a:t>
            </a:r>
            <a:r>
              <a:rPr lang="en" dirty="0" smtClean="0"/>
              <a:t>end of WW2</a:t>
            </a:r>
            <a:endParaRPr lang="en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U</a:t>
            </a:r>
            <a:r>
              <a:rPr lang="en" dirty="0" smtClean="0"/>
              <a:t>SSR </a:t>
            </a:r>
            <a:r>
              <a:rPr lang="en" dirty="0"/>
              <a:t>(1949), </a:t>
            </a:r>
            <a:r>
              <a:rPr lang="en" dirty="0" smtClean="0"/>
              <a:t>UK</a:t>
            </a:r>
            <a:r>
              <a:rPr lang="en" dirty="0" smtClean="0"/>
              <a:t> </a:t>
            </a:r>
            <a:r>
              <a:rPr lang="en" dirty="0"/>
              <a:t>(1952), </a:t>
            </a:r>
            <a:r>
              <a:rPr lang="en" dirty="0" smtClean="0"/>
              <a:t>France </a:t>
            </a:r>
            <a:r>
              <a:rPr lang="en" dirty="0"/>
              <a:t>(1960), </a:t>
            </a:r>
            <a:r>
              <a:rPr lang="en" dirty="0" smtClean="0"/>
              <a:t>China (1964</a:t>
            </a:r>
            <a:r>
              <a:rPr lang="en" dirty="0"/>
              <a:t>), </a:t>
            </a:r>
            <a:r>
              <a:rPr lang="en" dirty="0" smtClean="0"/>
              <a:t>Israel </a:t>
            </a:r>
            <a:r>
              <a:rPr lang="en" dirty="0"/>
              <a:t>(196?), </a:t>
            </a:r>
            <a:r>
              <a:rPr lang="en" dirty="0" smtClean="0"/>
              <a:t>India </a:t>
            </a:r>
            <a:r>
              <a:rPr lang="en" dirty="0"/>
              <a:t>(1974), </a:t>
            </a:r>
            <a:r>
              <a:rPr lang="en" dirty="0" smtClean="0"/>
              <a:t>Pakistan </a:t>
            </a:r>
            <a:r>
              <a:rPr lang="en" dirty="0"/>
              <a:t>(1998</a:t>
            </a:r>
            <a:r>
              <a:rPr lang="en" dirty="0" smtClean="0"/>
              <a:t>), DPRK (2016?)</a:t>
            </a:r>
            <a:endParaRPr lang="en" dirty="0"/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526" y="352800"/>
            <a:ext cx="4217474" cy="403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36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uiExpand="1" build="p"/>
    </p:bld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1126</TotalTime>
  <Words>852</Words>
  <Application>Microsoft Office PowerPoint</Application>
  <PresentationFormat>Předvádění na obrazovce (16:9)</PresentationFormat>
  <Paragraphs>154</Paragraphs>
  <Slides>22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Old Standard TT</vt:lpstr>
      <vt:lpstr>Retrospektiva</vt:lpstr>
      <vt:lpstr>Modern Technologies and Conflicts</vt:lpstr>
      <vt:lpstr>Prezentace aplikace PowerPoint</vt:lpstr>
      <vt:lpstr>Basic fission</vt:lpstr>
      <vt:lpstr>Types</vt:lpstr>
      <vt:lpstr>Nuclear fusion</vt:lpstr>
      <vt:lpstr>Other types</vt:lpstr>
      <vt:lpstr>Radiological weapons</vt:lpstr>
      <vt:lpstr>Depleted uranium</vt:lpstr>
      <vt:lpstr>History</vt:lpstr>
      <vt:lpstr>Current arsenals</vt:lpstr>
      <vt:lpstr>Prezentace aplikace PowerPoint</vt:lpstr>
      <vt:lpstr>Terrorism</vt:lpstr>
      <vt:lpstr>Prezentace aplikace PowerPoint</vt:lpstr>
      <vt:lpstr>Types of chemical weapons I.</vt:lpstr>
      <vt:lpstr>Types of chemical weapons II.</vt:lpstr>
      <vt:lpstr>Prezentace aplikace PowerPoint</vt:lpstr>
      <vt:lpstr>History I.</vt:lpstr>
      <vt:lpstr>Prezentace aplikace PowerPoint</vt:lpstr>
      <vt:lpstr>History II.</vt:lpstr>
      <vt:lpstr>Technology used</vt:lpstr>
      <vt:lpstr>Strategic and tactical aspect</vt:lpstr>
      <vt:lpstr>Terrorism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Jakub Drmola</dc:creator>
  <cp:lastModifiedBy>171810</cp:lastModifiedBy>
  <cp:revision>100</cp:revision>
  <dcterms:modified xsi:type="dcterms:W3CDTF">2017-11-22T11:30:50Z</dcterms:modified>
</cp:coreProperties>
</file>