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5" r:id="rId11"/>
    <p:sldId id="266" r:id="rId12"/>
    <p:sldId id="267" r:id="rId13"/>
    <p:sldId id="268" r:id="rId14"/>
    <p:sldId id="272" r:id="rId15"/>
    <p:sldId id="271" r:id="rId16"/>
    <p:sldId id="273" r:id="rId17"/>
    <p:sldId id="275" r:id="rId18"/>
    <p:sldId id="276" r:id="rId19"/>
  </p:sldIdLst>
  <p:sldSz cx="9144000" cy="5143500" type="screen16x9"/>
  <p:notesSz cx="6858000" cy="9144000"/>
  <p:embeddedFontLst>
    <p:embeddedFont>
      <p:font typeface="Old Standard TT" panose="020B0604020202020204" charset="0"/>
      <p:regular r:id="rId21"/>
      <p:bold r:id="rId22"/>
      <p: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1810" initials="1" lastIdx="1" clrIdx="0">
    <p:extLst>
      <p:ext uri="{19B8F6BF-5375-455C-9EA6-DF929625EA0E}">
        <p15:presenceInfo xmlns:p15="http://schemas.microsoft.com/office/powerpoint/2012/main" userId="1718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20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6550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5451529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7122669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322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6291254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7253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614024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0916209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7233590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7746412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6455441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301813739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98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Vk4NVIUh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O2QqOvFMG_A&amp;feature=youtu.be&amp;t=8s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Biological weapons, 		and other bits</a:t>
            </a:r>
            <a:endParaRPr lang="en" dirty="0"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1259632" y="4083918"/>
            <a:ext cx="7543800" cy="8572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 smtClean="0"/>
              <a:t>29</a:t>
            </a:r>
            <a:r>
              <a:rPr lang="en" dirty="0" smtClean="0"/>
              <a:t>.11. </a:t>
            </a:r>
            <a:r>
              <a:rPr lang="en" dirty="0"/>
              <a:t>2017</a:t>
            </a:r>
          </a:p>
          <a:p>
            <a:pPr lvl="0" algn="r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/>
              <a:t>Jakub Drmola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625" y="0"/>
            <a:ext cx="6486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62" y="0"/>
            <a:ext cx="81328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812" y="0"/>
            <a:ext cx="375437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4631"/>
            <a:ext cx="9144000" cy="473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raq bio weap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0"/>
            <a:ext cx="7399418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Current situation</a:t>
            </a:r>
            <a:endParaRPr lang="en" dirty="0"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13214" y="1292362"/>
            <a:ext cx="3770400" cy="367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development relatively cheap, but difficult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deployment very difficult</a:t>
            </a:r>
            <a:endParaRPr lang="en" sz="1800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growing bacterial resistance</a:t>
            </a:r>
            <a:endParaRPr lang="en" sz="1800" dirty="0"/>
          </a:p>
          <a:p>
            <a:pPr marL="914400" lvl="1" indent="-2794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https://www.youtube.com/watch?v=plVk4NVIUh8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can be directly gentically modified now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chimeras, deimunization, genetic targeting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can accidentally leak or be acquired by terrorists</a:t>
            </a:r>
            <a:endParaRPr lang="en" sz="1800" dirty="0"/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engineered anti-material bioweapons possible</a:t>
            </a:r>
            <a:endParaRPr lang="en" sz="1800" dirty="0"/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 l="16177"/>
          <a:stretch/>
        </p:blipFill>
        <p:spPr>
          <a:xfrm>
            <a:off x="4082150" y="1114425"/>
            <a:ext cx="5061849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016224" cy="307717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- SLAM (1955-1964)</a:t>
            </a:r>
          </a:p>
          <a:p>
            <a:r>
              <a:rPr lang="en-US" sz="1600" dirty="0" smtClean="0"/>
              <a:t>doomsday weapon</a:t>
            </a:r>
            <a:endParaRPr lang="cs-CZ" sz="1600" dirty="0"/>
          </a:p>
        </p:txBody>
      </p:sp>
      <p:pic>
        <p:nvPicPr>
          <p:cNvPr id="1026" name="Picture 2" descr="Image result for slam miss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37950"/>
            <a:ext cx="7014840" cy="38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880320" cy="338437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- scramjet</a:t>
            </a:r>
          </a:p>
          <a:p>
            <a:r>
              <a:rPr lang="en-US" sz="1800" dirty="0" smtClean="0"/>
              <a:t>- goal is fastest possible reaction when ballistic missiles cannot be used and cruise missiles are too slow</a:t>
            </a:r>
          </a:p>
          <a:p>
            <a:r>
              <a:rPr lang="en-US" sz="1800" dirty="0" smtClean="0"/>
              <a:t>- hypersonic (mach5+)</a:t>
            </a:r>
          </a:p>
          <a:p>
            <a:r>
              <a:rPr lang="en-US" sz="1800" dirty="0" smtClean="0"/>
              <a:t>- flight across pacific in 1-2h</a:t>
            </a:r>
          </a:p>
          <a:p>
            <a:r>
              <a:rPr lang="en-US" sz="1800" dirty="0" smtClean="0"/>
              <a:t>- theoretical basics known since WW2</a:t>
            </a:r>
          </a:p>
          <a:p>
            <a:r>
              <a:rPr lang="en-US" sz="1800" dirty="0" smtClean="0"/>
              <a:t>- mixed success in tests</a:t>
            </a:r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3074" name="Picture 2" descr="Image result for scramj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31" y="1203598"/>
            <a:ext cx="5953269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36116" y="1284238"/>
            <a:ext cx="3096344" cy="3591768"/>
          </a:xfrm>
        </p:spPr>
        <p:txBody>
          <a:bodyPr>
            <a:noAutofit/>
          </a:bodyPr>
          <a:lstStyle/>
          <a:p>
            <a:r>
              <a:rPr lang="en-US" sz="1600" dirty="0" smtClean="0"/>
              <a:t>- </a:t>
            </a:r>
            <a:r>
              <a:rPr lang="cs-CZ" sz="1600" dirty="0" smtClean="0"/>
              <a:t>Mach7</a:t>
            </a:r>
            <a:r>
              <a:rPr lang="cs-CZ" sz="1600" dirty="0"/>
              <a:t>+, </a:t>
            </a:r>
            <a:r>
              <a:rPr lang="en-US" sz="1600" dirty="0" smtClean="0"/>
              <a:t>range up to</a:t>
            </a:r>
            <a:r>
              <a:rPr lang="cs-CZ" sz="1600" dirty="0" smtClean="0"/>
              <a:t> </a:t>
            </a:r>
            <a:r>
              <a:rPr lang="cs-CZ" sz="1600" dirty="0"/>
              <a:t>200 km</a:t>
            </a:r>
          </a:p>
          <a:p>
            <a:r>
              <a:rPr lang="cs-CZ" sz="1600" dirty="0"/>
              <a:t>- </a:t>
            </a:r>
            <a:r>
              <a:rPr lang="en-US" sz="1600" dirty="0" smtClean="0"/>
              <a:t>electromagnetic force instead of chemical combustion</a:t>
            </a:r>
            <a:endParaRPr lang="cs-CZ" sz="1600" dirty="0"/>
          </a:p>
          <a:p>
            <a:r>
              <a:rPr lang="pt-BR" sz="1600" dirty="0"/>
              <a:t>- </a:t>
            </a:r>
            <a:r>
              <a:rPr lang="pt-BR" sz="1600" dirty="0" smtClean="0"/>
              <a:t>small “cheap” munition, less risky to store</a:t>
            </a:r>
            <a:endParaRPr lang="pt-BR" sz="1600" dirty="0"/>
          </a:p>
          <a:p>
            <a:r>
              <a:rPr lang="cs-CZ" sz="1600" dirty="0"/>
              <a:t>- </a:t>
            </a:r>
            <a:r>
              <a:rPr lang="en-US" sz="1600" dirty="0" smtClean="0"/>
              <a:t>purely kinetic energy kill</a:t>
            </a:r>
            <a:endParaRPr lang="cs-CZ" sz="1600" dirty="0"/>
          </a:p>
          <a:p>
            <a:r>
              <a:rPr lang="de-DE" sz="1600" dirty="0"/>
              <a:t>- </a:t>
            </a:r>
            <a:r>
              <a:rPr lang="de-DE" sz="1600" dirty="0" smtClean="0"/>
              <a:t>11 </a:t>
            </a:r>
            <a:r>
              <a:rPr lang="de-DE" sz="1600" dirty="0" err="1" smtClean="0"/>
              <a:t>kilograms</a:t>
            </a:r>
            <a:r>
              <a:rPr lang="de-DE" sz="1600" dirty="0" smtClean="0"/>
              <a:t> @ </a:t>
            </a:r>
            <a:r>
              <a:rPr lang="de-DE" sz="1600" dirty="0"/>
              <a:t>Mach7 ≈ 87t @ 100 km/h (</a:t>
            </a:r>
            <a:r>
              <a:rPr lang="de-DE" sz="1600" dirty="0" err="1" smtClean="0"/>
              <a:t>locomotive</a:t>
            </a:r>
            <a:r>
              <a:rPr lang="de-DE" sz="1600" dirty="0" smtClean="0"/>
              <a:t>)</a:t>
            </a:r>
            <a:endParaRPr lang="de-DE" sz="1600" dirty="0"/>
          </a:p>
          <a:p>
            <a:r>
              <a:rPr lang="pl-PL" sz="1600" dirty="0"/>
              <a:t>- </a:t>
            </a:r>
            <a:r>
              <a:rPr lang="en-US" sz="1600" dirty="0" smtClean="0"/>
              <a:t>targets at land, sea and air</a:t>
            </a:r>
            <a:endParaRPr lang="pl-PL" sz="1600" dirty="0"/>
          </a:p>
          <a:p>
            <a:r>
              <a:rPr lang="cs-CZ" sz="1600" dirty="0"/>
              <a:t>- </a:t>
            </a:r>
            <a:r>
              <a:rPr lang="en-US" sz="1600" dirty="0"/>
              <a:t>first deployments “soon</a:t>
            </a:r>
            <a:r>
              <a:rPr lang="en-US" sz="1600" dirty="0" smtClean="0"/>
              <a:t>”</a:t>
            </a:r>
          </a:p>
          <a:p>
            <a:r>
              <a:rPr lang="cs-CZ" sz="700" dirty="0">
                <a:hlinkClick r:id="rId2"/>
              </a:rPr>
              <a:t>https://</a:t>
            </a:r>
            <a:r>
              <a:rPr lang="cs-CZ" sz="700" dirty="0" smtClean="0">
                <a:hlinkClick r:id="rId2"/>
              </a:rPr>
              <a:t>www.youtube.com/watch?v=O2QqOvFMG_A&amp;feature=youtu.be&amp;t=8s</a:t>
            </a:r>
            <a:endParaRPr lang="en-US" sz="700" dirty="0" smtClean="0"/>
          </a:p>
          <a:p>
            <a:endParaRPr lang="cs-CZ" sz="1600" dirty="0"/>
          </a:p>
          <a:p>
            <a:r>
              <a:rPr lang="cs-CZ" sz="1600" dirty="0" smtClean="0"/>
              <a:t>- </a:t>
            </a:r>
            <a:r>
              <a:rPr lang="en-US" sz="1600" dirty="0" smtClean="0"/>
              <a:t>problems:</a:t>
            </a:r>
          </a:p>
          <a:p>
            <a:pPr lvl="1"/>
            <a:r>
              <a:rPr lang="en-US" sz="1400" dirty="0" smtClean="0"/>
              <a:t>gun wear and durability</a:t>
            </a:r>
          </a:p>
          <a:p>
            <a:pPr lvl="1"/>
            <a:r>
              <a:rPr lang="en-US" sz="1400" dirty="0" smtClean="0"/>
              <a:t>power demands</a:t>
            </a:r>
          </a:p>
        </p:txBody>
      </p:sp>
      <p:pic>
        <p:nvPicPr>
          <p:cNvPr id="2050" name="Picture 2" descr="Image result for rail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84238"/>
            <a:ext cx="5796136" cy="3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11560" y="699542"/>
            <a:ext cx="5124396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Types</a:t>
            </a:r>
            <a:endParaRPr lang="en" dirty="0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95536" y="1312742"/>
            <a:ext cx="5544616" cy="32752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bacteria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anthrax, cholera, salmonela, tetanus, </a:t>
            </a:r>
            <a:r>
              <a:rPr lang="en" sz="1600" dirty="0" smtClean="0"/>
              <a:t>tularemia, </a:t>
            </a:r>
            <a:r>
              <a:rPr lang="en" sz="1600" dirty="0"/>
              <a:t>yersinia pestis, </a:t>
            </a:r>
            <a:r>
              <a:rPr lang="en" sz="1600" dirty="0" smtClean="0"/>
              <a:t>ricketsia, typhus, Q fever, glanders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viruses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encephalitis, smallpox, </a:t>
            </a:r>
            <a:r>
              <a:rPr lang="en" sz="1600" dirty="0"/>
              <a:t>marburg virus, ebola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fungis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toxins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botulotoxin</a:t>
            </a:r>
            <a:r>
              <a:rPr lang="en" sz="1600" dirty="0"/>
              <a:t>, </a:t>
            </a:r>
            <a:r>
              <a:rPr lang="en" sz="1600" dirty="0" smtClean="0"/>
              <a:t>ricin, enterotoxin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-US" sz="1800" dirty="0" smtClean="0"/>
              <a:t>in some cases, animals can also be considered as biological weapons </a:t>
            </a:r>
            <a:r>
              <a:rPr lang="cs-CZ" sz="1800" dirty="0" smtClean="0"/>
              <a:t>(</a:t>
            </a:r>
            <a:r>
              <a:rPr lang="en-US" sz="1800" dirty="0" smtClean="0"/>
              <a:t>dogs</a:t>
            </a:r>
            <a:r>
              <a:rPr lang="en" sz="1800" dirty="0" smtClean="0"/>
              <a:t>, dolphins, snakes, bees, …</a:t>
            </a:r>
            <a:r>
              <a:rPr lang="cs-CZ" sz="1800" dirty="0" smtClean="0"/>
              <a:t>)</a:t>
            </a:r>
            <a:endParaRPr lang="en" sz="1800" dirty="0"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34162" y="1122737"/>
            <a:ext cx="5132575" cy="28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755576" y="630363"/>
            <a:ext cx="5268923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Vectors of infection</a:t>
            </a:r>
            <a:endParaRPr lang="en" dirty="0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533587" y="1313731"/>
            <a:ext cx="5490911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inhalation or consumption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through blood or skin</a:t>
            </a:r>
            <a:endParaRPr lang="en" sz="1800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aerosol dispersal (trucks, planes, drones, missiles)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detonation (problematic)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infiltration (water, food, ventilation)</a:t>
            </a:r>
            <a:endParaRPr lang="en"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other organisms</a:t>
            </a:r>
            <a:r>
              <a:rPr lang="en" sz="1800" dirty="0" smtClean="0"/>
              <a:t> (humans, rats, flees, mosquitos, ...)</a:t>
            </a:r>
            <a:endParaRPr lang="en" sz="1800"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499" y="0"/>
            <a:ext cx="3119499" cy="28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4">
            <a:alphaModFix/>
          </a:blip>
          <a:srcRect t="12831" r="25003"/>
          <a:stretch/>
        </p:blipFill>
        <p:spPr>
          <a:xfrm>
            <a:off x="6024500" y="2929950"/>
            <a:ext cx="3119500" cy="221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827584" y="714517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Targets</a:t>
            </a:r>
            <a:endParaRPr lang="en"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09170" y="1383708"/>
            <a:ext cx="2623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people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to kill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to incapacitate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animals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as food</a:t>
            </a:r>
            <a:endParaRPr lang="en" sz="16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as transport</a:t>
            </a:r>
            <a:endParaRPr lang="en"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 smtClean="0"/>
              <a:t>plants</a:t>
            </a:r>
            <a:endParaRPr lang="en" sz="1800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as food</a:t>
            </a:r>
            <a:endParaRPr lang="en" sz="1600" dirty="0"/>
          </a:p>
          <a:p>
            <a:pPr marL="914400" lvl="1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 smtClean="0"/>
              <a:t>against drugs</a:t>
            </a:r>
            <a:endParaRPr lang="en" sz="1600" dirty="0"/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 l="7717" r="7190" b="6855"/>
          <a:stretch/>
        </p:blipFill>
        <p:spPr>
          <a:xfrm>
            <a:off x="2935340" y="0"/>
            <a:ext cx="620865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Strategic and tactical aspects</a:t>
            </a:r>
            <a:endParaRPr lang="en" dirty="0"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708536" y="1275606"/>
            <a:ext cx="3144600" cy="395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operational support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demoralize enemy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attack population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annihilation</a:t>
            </a:r>
            <a:endParaRPr lang="en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highly dependent on weather and environmental conditions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quite unpredictable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friendly fire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latent and hard to detect</a:t>
            </a:r>
            <a:endParaRPr lang="en" dirty="0"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6197"/>
            <a:ext cx="5958175" cy="3957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755576" y="699542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History</a:t>
            </a:r>
            <a:endParaRPr lang="en" dirty="0"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419622"/>
            <a:ext cx="4836900" cy="39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ancient history (poisoned arrows, wells, during sieges, use of snakes and wasps, and even plague?)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indians decimated by smallpox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vaccination discovered 1796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deployed during WW1 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mostly against animals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deployed during WW2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esp. by Japan in China (around 500 000 dead)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plans to attack USA: “Cherry Blossoms at Night”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other powers quite behind, eager to “learn”</a:t>
            </a:r>
            <a:endParaRPr lang="en" dirty="0"/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very active development during Cold War on both sides</a:t>
            </a:r>
            <a:endParaRPr lang="en" dirty="0"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600" y="0"/>
            <a:ext cx="3995400" cy="5057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12" y="0"/>
            <a:ext cx="83337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879" y="0"/>
            <a:ext cx="716112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755576" y="91556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Spanish Flu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1419622"/>
            <a:ext cx="187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sz="1400" dirty="0" smtClean="0"/>
              <a:t>1918-1920</a:t>
            </a:r>
          </a:p>
          <a:p>
            <a:pPr marL="285750" lvl="0" indent="-285750">
              <a:buFontTx/>
              <a:buChar char="-"/>
            </a:pPr>
            <a:r>
              <a:rPr lang="en-US" sz="1400" dirty="0" smtClean="0"/>
              <a:t>global population around 1,75 </a:t>
            </a:r>
            <a:r>
              <a:rPr lang="en-US" sz="1400" dirty="0" err="1" smtClean="0"/>
              <a:t>bil</a:t>
            </a:r>
            <a:r>
              <a:rPr lang="en-US" sz="1400" dirty="0" smtClean="0"/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1400" dirty="0" smtClean="0"/>
              <a:t>WW1 casualties: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15-20 mil.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WW2 casualties: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40-100 mil.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Spanish Flu: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50-100 mil.</a:t>
            </a:r>
          </a:p>
          <a:p>
            <a:pPr marL="742950" lvl="1" indent="-285750">
              <a:buFontTx/>
              <a:buChar char="-"/>
            </a:pPr>
            <a:endParaRPr lang="en-US" sz="1400" dirty="0"/>
          </a:p>
          <a:p>
            <a:pPr marL="742950" lvl="1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Black Death: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75-200 mil.</a:t>
            </a:r>
            <a:endParaRPr lang="cs" sz="1400" dirty="0"/>
          </a:p>
          <a:p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598571" y="731586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Terrorism and assassinations and others</a:t>
            </a:r>
            <a:endParaRPr lang="en" dirty="0"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95536" y="1347614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 smtClean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1978</a:t>
            </a:r>
            <a:r>
              <a:rPr lang="en" dirty="0"/>
              <a:t>, </a:t>
            </a:r>
            <a:r>
              <a:rPr lang="en" dirty="0" smtClean="0"/>
              <a:t>Bulgarian dissident, Georgi </a:t>
            </a:r>
            <a:r>
              <a:rPr lang="en" dirty="0"/>
              <a:t>Markov </a:t>
            </a:r>
            <a:r>
              <a:rPr lang="en" dirty="0" smtClean="0"/>
              <a:t>killed by ricin pellet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1984, Dalles, </a:t>
            </a:r>
            <a:r>
              <a:rPr lang="en" dirty="0" smtClean="0"/>
              <a:t>Rajneesh and salmonella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751 </a:t>
            </a:r>
            <a:r>
              <a:rPr lang="en" dirty="0" smtClean="0"/>
              <a:t>infected, 45 hospitalized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today known as Osho, still popular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1990-5, </a:t>
            </a:r>
            <a:r>
              <a:rPr lang="en" dirty="0" smtClean="0"/>
              <a:t>Aum Shinrikyo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unsuccessful attempts to deplot anthraxu</a:t>
            </a:r>
            <a:r>
              <a:rPr lang="en" dirty="0"/>
              <a:t>, </a:t>
            </a:r>
            <a:r>
              <a:rPr lang="en" dirty="0" smtClean="0"/>
              <a:t>botulin and ebola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2001, Bruce Ivins, </a:t>
            </a:r>
            <a:r>
              <a:rPr lang="en" dirty="0" smtClean="0"/>
              <a:t>anthrax letters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22 </a:t>
            </a:r>
            <a:r>
              <a:rPr lang="en" dirty="0" smtClean="0"/>
              <a:t>infected, 5 dead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ended with suicide, still unclear motivation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many unfuliflled threats and plans from a number of organizations</a:t>
            </a:r>
            <a:endParaRPr lang="en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242</TotalTime>
  <Words>520</Words>
  <Application>Microsoft Office PowerPoint</Application>
  <PresentationFormat>Předvádění na obrazovce (16:9)</PresentationFormat>
  <Paragraphs>114</Paragraphs>
  <Slides>18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Old Standard TT</vt:lpstr>
      <vt:lpstr>Calibri Light</vt:lpstr>
      <vt:lpstr>Arial</vt:lpstr>
      <vt:lpstr>Calibri</vt:lpstr>
      <vt:lpstr>Retrospektiva</vt:lpstr>
      <vt:lpstr>Biological weapons,   and other bits</vt:lpstr>
      <vt:lpstr>Types</vt:lpstr>
      <vt:lpstr>Vectors of infection</vt:lpstr>
      <vt:lpstr>Targets</vt:lpstr>
      <vt:lpstr>Strategic and tactical aspects</vt:lpstr>
      <vt:lpstr>History</vt:lpstr>
      <vt:lpstr>Prezentace aplikace PowerPoint</vt:lpstr>
      <vt:lpstr>Prezentace aplikace PowerPoint</vt:lpstr>
      <vt:lpstr>Terrorism and assassinations and others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Current situation</vt:lpstr>
      <vt:lpstr>Some notable weapon systems</vt:lpstr>
      <vt:lpstr>Some notable weapon systems</vt:lpstr>
      <vt:lpstr>Some notable weapon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Proliferace biologických zbraní</dc:title>
  <dc:creator>Jakub Drmola</dc:creator>
  <cp:lastModifiedBy>171810</cp:lastModifiedBy>
  <cp:revision>15</cp:revision>
  <dcterms:modified xsi:type="dcterms:W3CDTF">2017-11-29T12:30:28Z</dcterms:modified>
</cp:coreProperties>
</file>