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9" r:id="rId3"/>
    <p:sldId id="269" r:id="rId4"/>
    <p:sldId id="262" r:id="rId5"/>
    <p:sldId id="264" r:id="rId6"/>
    <p:sldId id="265" r:id="rId7"/>
    <p:sldId id="273" r:id="rId8"/>
    <p:sldId id="266" r:id="rId9"/>
    <p:sldId id="274" r:id="rId10"/>
    <p:sldId id="275" r:id="rId11"/>
  </p:sldIdLst>
  <p:sldSz cx="9144000" cy="6858000" type="screen4x3"/>
  <p:notesSz cx="6718300" cy="98679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598" autoAdjust="0"/>
  </p:normalViewPr>
  <p:slideViewPr>
    <p:cSldViewPr>
      <p:cViewPr varScale="1">
        <p:scale>
          <a:sx n="87" d="100"/>
          <a:sy n="87" d="100"/>
        </p:scale>
        <p:origin x="15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965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965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844D4-0B33-4A74-B1FB-150401AFDE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44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938B1-3EB7-4FFC-B507-AFBE4FB16B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394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31D7B-BB48-4801-AAB5-4EA1F7AC56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826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26A59-7AA4-48D9-BDD1-F4984AF149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685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D6AD5-E0CB-4030-A0AA-DC50B8A4A0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296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09013-DF6C-4B94-9E87-7534782196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8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15B5C-DFB3-4B20-B072-CA90D79200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937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BF5EE-0F7D-4D12-A7E5-D040FB5B01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867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4BA9-FEAC-4F0A-82BF-F1995ED02F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0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1FB75-9786-4B6E-BE67-6F9219C8CB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06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8F2F2-35FC-434C-BDD4-A43D032286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2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861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6862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2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62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62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862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3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3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3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30EEFA4-8670-458D-BBEE-59F285CC9D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852738"/>
            <a:ext cx="7772400" cy="808037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dirty="0" smtClean="0"/>
              <a:t>Řízení lidských zdrojů </a:t>
            </a:r>
            <a:br>
              <a:rPr lang="cs-CZ" sz="4800" dirty="0" smtClean="0"/>
            </a:br>
            <a:r>
              <a:rPr lang="cs-CZ" sz="4800" dirty="0" smtClean="0"/>
              <a:t>specifika státní správy</a:t>
            </a:r>
            <a:br>
              <a:rPr lang="cs-CZ" sz="4800" dirty="0" smtClean="0"/>
            </a:br>
            <a:endParaRPr lang="en-US" sz="4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dirty="0" smtClean="0"/>
              <a:t>Teoretická a praktická východiska </a:t>
            </a:r>
            <a:endParaRPr lang="cs-CZ" sz="3800" b="0" i="1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i="1" dirty="0" smtClean="0"/>
              <a:t>Praktická aplikace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Jste vedoucí katedry sociologie na FSS MU a máte připravit výběrové řízení na přijetí mladého doktora v oblasti „teorie byrokracie“ jehož pracovní náplň bude tvořit z 1/3 výuka ze 2/3 vědecká práce.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Připravte </a:t>
            </a:r>
            <a:r>
              <a:rPr lang="cs-CZ" sz="2800" dirty="0" err="1" smtClean="0"/>
              <a:t>komlexní</a:t>
            </a:r>
            <a:r>
              <a:rPr lang="cs-CZ" sz="2800" dirty="0" smtClean="0"/>
              <a:t> přijímací řízení.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Teoretická a praktická východiska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sz="3500" dirty="0" smtClean="0"/>
              <a:t>Dva dosavadní přístupy</a:t>
            </a:r>
          </a:p>
          <a:p>
            <a:pPr eaLnBrk="1" hangingPunct="1">
              <a:defRPr/>
            </a:pPr>
            <a:endParaRPr lang="en-US" sz="1000" dirty="0" smtClean="0"/>
          </a:p>
          <a:p>
            <a:pPr eaLnBrk="1" hangingPunct="1">
              <a:defRPr/>
            </a:pPr>
            <a:r>
              <a:rPr lang="en-US" sz="2800" dirty="0" smtClean="0"/>
              <a:t>I. 	</a:t>
            </a:r>
            <a:r>
              <a:rPr lang="cs-CZ" sz="2800" dirty="0" smtClean="0"/>
              <a:t>Neoliberální – prosazoval tzv. „minimální stát“, tzn. omezování počtu úředníků a jako nevyslovený předpoklad měl „ve zbytku státní správy děj se vůle Boží“. Proč je tento přístup nefunkční? </a:t>
            </a:r>
            <a:endParaRPr lang="en-US" sz="2800" dirty="0" smtClean="0"/>
          </a:p>
          <a:p>
            <a:pPr eaLnBrk="1" hangingPunct="1">
              <a:defRPr/>
            </a:pPr>
            <a:r>
              <a:rPr lang="cs-CZ" sz="2800" dirty="0" smtClean="0"/>
              <a:t>1</a:t>
            </a:r>
            <a:r>
              <a:rPr lang="en-US" sz="2800" dirty="0" smtClean="0"/>
              <a:t>. </a:t>
            </a:r>
            <a:r>
              <a:rPr lang="cs-CZ" sz="2800" dirty="0" smtClean="0"/>
              <a:t>Nároky na přerozdělení v letech 1960-2000 významně rostly. Stát v absolutních číslech přerozděluje stále více. </a:t>
            </a:r>
          </a:p>
          <a:p>
            <a:pPr eaLnBrk="1" hangingPunct="1">
              <a:defRPr/>
            </a:pPr>
            <a:r>
              <a:rPr lang="cs-CZ" sz="2800" dirty="0" smtClean="0"/>
              <a:t>2. Minimalizace státu neznamenala zvýšení efektivity.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13787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Teoretická a praktická východiska </a:t>
            </a: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8313" y="1484313"/>
            <a:ext cx="8229600" cy="492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cs-CZ" sz="3500" dirty="0" smtClean="0"/>
              <a:t>Dva dosavadní přístupy</a:t>
            </a:r>
          </a:p>
          <a:p>
            <a:pPr>
              <a:defRPr/>
            </a:pPr>
            <a:endParaRPr lang="en-US" sz="1000" dirty="0" smtClean="0"/>
          </a:p>
          <a:p>
            <a:pPr>
              <a:defRPr/>
            </a:pPr>
            <a:r>
              <a:rPr lang="en-US" sz="2800" dirty="0" smtClean="0"/>
              <a:t>I. 	</a:t>
            </a:r>
            <a:r>
              <a:rPr lang="cs-CZ" sz="2800" dirty="0" smtClean="0"/>
              <a:t>Socialistický – prosazoval „maximální stát“ s velkou pravomocí úředníků – to je ještě řádově nebezpečnější postoj. </a:t>
            </a:r>
            <a:endParaRPr lang="en-US" sz="2800" dirty="0" smtClean="0"/>
          </a:p>
          <a:p>
            <a:pPr>
              <a:defRPr/>
            </a:pPr>
            <a:r>
              <a:rPr lang="cs-CZ" sz="2800" dirty="0" smtClean="0"/>
              <a:t>1</a:t>
            </a:r>
            <a:r>
              <a:rPr lang="en-US" sz="2800" dirty="0" smtClean="0"/>
              <a:t>. </a:t>
            </a:r>
            <a:r>
              <a:rPr lang="cs-CZ" sz="2800" dirty="0" smtClean="0"/>
              <a:t>Byrokratické organizace mají tendenci bobtnat svým vlastním provozem, politická podpora jejich rozvoje bez zpětné vazby znamená zvyšující se nároky na zdroje a růst zdrojů byrokracie nepodporuje. </a:t>
            </a:r>
          </a:p>
          <a:p>
            <a:pPr>
              <a:defRPr/>
            </a:pPr>
            <a:r>
              <a:rPr lang="cs-CZ" sz="2800" dirty="0" smtClean="0"/>
              <a:t>2. Sociální stát je od roku cca 2000 v krizi.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856662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Teoretická a praktická východiska </a:t>
            </a:r>
            <a:endParaRPr lang="en-US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500" dirty="0" smtClean="0"/>
              <a:t>Dva dosavadní přístupy</a:t>
            </a:r>
          </a:p>
          <a:p>
            <a:pPr eaLnBrk="1" hangingPunct="1">
              <a:defRPr/>
            </a:pPr>
            <a:endParaRPr lang="en-US" sz="1100" dirty="0" smtClean="0"/>
          </a:p>
          <a:p>
            <a:pPr eaLnBrk="1" hangingPunct="1">
              <a:defRPr/>
            </a:pPr>
            <a:r>
              <a:rPr lang="cs-CZ" sz="2600" dirty="0" smtClean="0"/>
              <a:t>Zajímavá je podobnost dopadu pravicové a levicové (liberální a socialistické) vlády na růst byrokracie – je velmi podobná. Byrokratická zpráva roste a proniká do všech sfér života – jako taková však není </a:t>
            </a:r>
            <a:r>
              <a:rPr lang="cs-CZ" sz="2600" dirty="0" err="1" smtClean="0"/>
              <a:t>apriory</a:t>
            </a:r>
            <a:r>
              <a:rPr lang="cs-CZ" sz="2600" dirty="0" smtClean="0"/>
              <a:t> „špatná“ pouze nevýkonná a zneužitelná – ani </a:t>
            </a:r>
            <a:r>
              <a:rPr lang="cs-CZ" sz="2600" dirty="0" err="1" smtClean="0"/>
              <a:t>protě</a:t>
            </a:r>
            <a:r>
              <a:rPr lang="cs-CZ" sz="2600" dirty="0" smtClean="0"/>
              <a:t> jednomu z těchto nedostatků nedokáže žádný z obou zmiňovaných přístupů zabránit, ale přitom existují metody (tak jak jsme je probíraly v předchozích hodinách, které mohou neefektivní byrokratizaci bránit.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13787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Teoretická a praktická východiska </a:t>
            </a:r>
            <a:endParaRPr lang="cs-CZ" sz="4000" b="0" i="1" dirty="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500" i="1" dirty="0" smtClean="0"/>
              <a:t>Byrokracie ve sféře volného trhu</a:t>
            </a:r>
            <a:endParaRPr lang="en-US" sz="35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5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5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>
                <a:effectLst/>
              </a:rPr>
              <a:t>Byrokracie totiž stejně tak jako do státní správy pronikla i do sféry volného trhu a zde se musela osvědčit z hlediska konkurenceschopnosti. A pozor – ačkoliv se nemění podstata tržního prostředí výrazně se změnily subjekty, které v tomto prostředí působí a celé RLZ je vlastně odpovědí na byrokratizaci tržních subjektů. RLZ je snahou subjektů v tržním prostředí přežít nutnou byrokratizaci. Všimněte si kolik z nás vstupuje do bezprostředního styku s volným trhem a kolik chrání organizace před tímto stykem. To vše neznamená konec volného trhu, ale spíše průnik trhu a byrokracie.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 smtClean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dirty="0" smtClean="0"/>
              <a:t>Teoretická a praktická východiska </a:t>
            </a:r>
            <a:endParaRPr lang="cs-CZ" sz="3800" b="0" i="1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500" i="1" dirty="0" smtClean="0"/>
              <a:t>Byrokracie ve sféře vědy </a:t>
            </a:r>
            <a:endParaRPr lang="en-US" sz="35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500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effectLst/>
              </a:rPr>
              <a:t>Zároveň se byrokracie neprosadila pouze ve státní správě, ale také v organizacích neziskových a akademických. Je důležité podívat se na granty GAČR podané v tomto roce či na jazyk EU fondů a jejich správy – přestože značná část vědců jsou tvůrčí lidé a věda jako taková je tvůrčím prostředím je jazyk těchto materiálů ryze byrokratický a jako by z oka vypadl nejryzejším byrokratům. Ovšem byrokratizací svého myšlení ztrácíte schopnost skutečně vědecké práce – věda se také začala přizpůsobovat byrokracii.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dirty="0" smtClean="0"/>
              <a:t>Teoretická a praktická východiska </a:t>
            </a:r>
            <a:endParaRPr lang="cs-CZ" sz="3800" b="0" i="1" dirty="0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000" i="1" dirty="0" smtClean="0"/>
              <a:t>Byrokracie ve sféře sociálního života</a:t>
            </a:r>
            <a:endParaRPr lang="en-US" sz="30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4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>
                <a:effectLst/>
              </a:rPr>
              <a:t>V této sféře pokračuje byrokratizace naší společnosti mílovými kroky – jak dokázal například Ch. Murray – a cena, kterou za to platíme je mnohem vyšší než výhody, které získáváme. V některých státech je náklad na sociální transfery více než 40% - tzn. z každých 10 korun platíme více než 4 na úřady. A nejen to. Stálé uplácení potřebných i „potřebných“ mimořádně nebezpečně nivelizuje naši vlastní svobodu a je to forma mimořádně rafinovaného útoku.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800" dirty="0" smtClean="0"/>
              <a:t>Teoretická a praktická východiska </a:t>
            </a:r>
            <a:endParaRPr lang="cs-CZ" sz="3800" b="0" i="1" dirty="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140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500" i="1" dirty="0" smtClean="0"/>
              <a:t>Shrnutí</a:t>
            </a:r>
            <a:endParaRPr lang="en-US" sz="35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5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Ani sféra B ani sféra C nemůže pomoci zefektivnit fungování RLZ ve sféře státní správy (či neziskových organizací), ale můžeme napomoci použitím prostředků ze sféry A. Ovšem tyto prostředky musíme upravit! Proč?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I. Cílem tu není zisk (nikdy jako primární cíl), ale spokojenost těch, kterých se výkon naší organizace týká.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II. Nikdy nemůžeme nabídnout stejné podmínky jako organizace nestátní co se týče finančního ohodnocení, bonusů atd.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III. Naše možnosti „výměny“ či přeřazení zaměstnanců jsou pouze omezené.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IV. Organizace je strukturovaná přísně mocensky, zároveň se však není schopná bránit růstu „neformálních“ výhod.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V. Přímá zpětná vazba na efektivitu organizace schází.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500" dirty="0" smtClean="0"/>
              <a:t>Teoretická a praktická východiska </a:t>
            </a:r>
            <a:endParaRPr lang="cs-CZ" sz="3500" b="0" i="1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500" i="1" dirty="0" smtClean="0"/>
              <a:t>Praktická aplikace </a:t>
            </a:r>
            <a:endParaRPr lang="en-US" sz="35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6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Zkusme si nyní vyřešit několik příkladů aplikace ŘLZ nástrojů na situaci ve sféře státní správy.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Příklad 1. – Jste vedoucí finančního úřadu a máte vytvořit systém hodnocení pracovníků: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A) kteří mají na starost komunikaci s podnikateli a občany přicházející na pracovní úřad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B) pracovníky vnitřní kontroly FÚ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/>
              </a:rPr>
              <a:t>C) mluvčího FÚ</a:t>
            </a:r>
            <a:endParaRPr lang="cs-CZ" sz="2400" dirty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avor">
  <a:themeElements>
    <a:clrScheme name="Javor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Javo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1310</TotalTime>
  <Words>633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Wingdings</vt:lpstr>
      <vt:lpstr>Calibri</vt:lpstr>
      <vt:lpstr>Javor</vt:lpstr>
      <vt:lpstr>Řízení lidských zdrojů  specifika státní správy </vt:lpstr>
      <vt:lpstr>Teoretická a praktická východiska </vt:lpstr>
      <vt:lpstr>Teoretická a praktická východiska </vt:lpstr>
      <vt:lpstr>Teoretická a praktická východiska </vt:lpstr>
      <vt:lpstr>Teoretická a praktická východiska </vt:lpstr>
      <vt:lpstr>Teoretická a praktická východiska </vt:lpstr>
      <vt:lpstr>Teoretická a praktická východiska </vt:lpstr>
      <vt:lpstr>Teoretická a praktická východiska </vt:lpstr>
      <vt:lpstr>Teoretická a praktická východiska </vt:lpstr>
      <vt:lpstr>Teoretická a praktická východiska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kostron</dc:creator>
  <cp:lastModifiedBy>Binka</cp:lastModifiedBy>
  <cp:revision>226</cp:revision>
  <dcterms:created xsi:type="dcterms:W3CDTF">2009-02-16T20:28:37Z</dcterms:created>
  <dcterms:modified xsi:type="dcterms:W3CDTF">2017-12-05T05:09:38Z</dcterms:modified>
</cp:coreProperties>
</file>