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51" r:id="rId3"/>
    <p:sldId id="298" r:id="rId4"/>
    <p:sldId id="295" r:id="rId5"/>
    <p:sldId id="300" r:id="rId6"/>
    <p:sldId id="296" r:id="rId7"/>
    <p:sldId id="301" r:id="rId8"/>
    <p:sldId id="302" r:id="rId9"/>
    <p:sldId id="303" r:id="rId10"/>
    <p:sldId id="304" r:id="rId11"/>
    <p:sldId id="305" r:id="rId12"/>
    <p:sldId id="308" r:id="rId13"/>
    <p:sldId id="312" r:id="rId14"/>
    <p:sldId id="349" r:id="rId15"/>
    <p:sldId id="310" r:id="rId16"/>
    <p:sldId id="311" r:id="rId17"/>
    <p:sldId id="352" r:id="rId18"/>
    <p:sldId id="353" r:id="rId19"/>
    <p:sldId id="354" r:id="rId20"/>
    <p:sldId id="350" r:id="rId21"/>
    <p:sldId id="313" r:id="rId22"/>
    <p:sldId id="314" r:id="rId23"/>
    <p:sldId id="355" r:id="rId24"/>
    <p:sldId id="356" r:id="rId25"/>
    <p:sldId id="317" r:id="rId26"/>
    <p:sldId id="361" r:id="rId27"/>
    <p:sldId id="362" r:id="rId28"/>
    <p:sldId id="358" r:id="rId29"/>
    <p:sldId id="366" r:id="rId30"/>
    <p:sldId id="365" r:id="rId31"/>
    <p:sldId id="360" r:id="rId32"/>
    <p:sldId id="367" r:id="rId33"/>
    <p:sldId id="323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0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4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4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8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7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44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7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2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7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87ED-A320-42C9-9817-C8235BF532D5}" type="datetimeFigureOut">
              <a:rPr lang="cs-CZ" smtClean="0"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E313-EF70-4459-9B24-F55AF5EC5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urbanovska@fs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MS-7mwuXg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globalstrategy/sites/globalstrategy/files/pages/files/eugs_review_web_13.pdf" TargetMode="External"/><Relationship Id="rId7" Type="http://schemas.openxmlformats.org/officeDocument/2006/relationships/hyperlink" Target="http://ecdpm.org/talking-points/clear-confusion-around-the-comprehensive-approach/" TargetMode="External"/><Relationship Id="rId2" Type="http://schemas.openxmlformats.org/officeDocument/2006/relationships/hyperlink" Target="http://www.consilium.europa.eu/uedocs/cmsUpload/7836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nticcommunity.org/Saint-Malo%20Declaration%20Text.html" TargetMode="External"/><Relationship Id="rId5" Type="http://schemas.openxmlformats.org/officeDocument/2006/relationships/hyperlink" Target="http://www.iss.europa.eu/uploads/media/Brief_31.pdf" TargetMode="External"/><Relationship Id="rId4" Type="http://schemas.openxmlformats.org/officeDocument/2006/relationships/hyperlink" Target="https://eeas.europa.eu/headquarters/headquarters-homepage_en/430/Military%20and%20civilian%20missions%20and%20opera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560840" cy="1470025"/>
          </a:xfrm>
        </p:spPr>
        <p:txBody>
          <a:bodyPr>
            <a:noAutofit/>
          </a:bodyPr>
          <a:lstStyle/>
          <a:p>
            <a:r>
              <a:rPr lang="cs-CZ" sz="4800" b="1" dirty="0" err="1"/>
              <a:t>Evolution</a:t>
            </a:r>
            <a:r>
              <a:rPr lang="cs-CZ" sz="4800" b="1" dirty="0"/>
              <a:t> </a:t>
            </a:r>
            <a:r>
              <a:rPr lang="cs-CZ" sz="4800" b="1" dirty="0" err="1"/>
              <a:t>of</a:t>
            </a:r>
            <a:r>
              <a:rPr lang="cs-CZ" sz="4800" b="1" dirty="0"/>
              <a:t> EU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err="1" smtClean="0"/>
              <a:t>crisis</a:t>
            </a:r>
            <a:r>
              <a:rPr lang="cs-CZ" sz="4800" b="1" dirty="0" smtClean="0"/>
              <a:t> </a:t>
            </a:r>
            <a:r>
              <a:rPr lang="cs-CZ" sz="4800" b="1" dirty="0"/>
              <a:t>management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Jana Urbanovská, Ph.D.</a:t>
            </a:r>
          </a:p>
          <a:p>
            <a:r>
              <a:rPr lang="en-US" dirty="0"/>
              <a:t>Masaryk University</a:t>
            </a:r>
            <a:endParaRPr lang="cs-CZ" dirty="0"/>
          </a:p>
          <a:p>
            <a:r>
              <a:rPr lang="cs-CZ" dirty="0" err="1" smtClean="0">
                <a:hlinkClick r:id="rId2"/>
              </a:rPr>
              <a:t>urbanovska</a:t>
            </a:r>
            <a:r>
              <a:rPr lang="en-GB" dirty="0" smtClean="0">
                <a:hlinkClick r:id="rId2"/>
              </a:rPr>
              <a:t>@</a:t>
            </a:r>
            <a:r>
              <a:rPr lang="cs-CZ" dirty="0" smtClean="0">
                <a:hlinkClick r:id="rId2"/>
              </a:rPr>
              <a:t>fss.muni.cz</a:t>
            </a:r>
            <a:r>
              <a:rPr lang="cs-CZ" dirty="0" smtClean="0"/>
              <a:t> </a:t>
            </a:r>
          </a:p>
          <a:p>
            <a:r>
              <a:rPr lang="cs-CZ" dirty="0" smtClean="0"/>
              <a:t>21 </a:t>
            </a:r>
            <a:r>
              <a:rPr lang="en-US" dirty="0" smtClean="0"/>
              <a:t>&amp;</a:t>
            </a:r>
            <a:r>
              <a:rPr lang="cs-CZ" dirty="0" smtClean="0"/>
              <a:t> 28 </a:t>
            </a:r>
            <a:r>
              <a:rPr lang="cs-CZ" dirty="0" err="1" smtClean="0"/>
              <a:t>November</a:t>
            </a:r>
            <a:r>
              <a:rPr lang="cs-CZ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3558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1" dirty="0" err="1" smtClean="0"/>
              <a:t>European</a:t>
            </a:r>
            <a:r>
              <a:rPr lang="cs-CZ" sz="3400" b="1" dirty="0" smtClean="0"/>
              <a:t> </a:t>
            </a:r>
            <a:r>
              <a:rPr lang="cs-CZ" sz="3400" b="1" dirty="0" err="1"/>
              <a:t>S</a:t>
            </a:r>
            <a:r>
              <a:rPr lang="cs-CZ" sz="3400" b="1" dirty="0" err="1" smtClean="0"/>
              <a:t>ecurity</a:t>
            </a:r>
            <a:r>
              <a:rPr lang="cs-CZ" sz="3400" b="1" dirty="0" smtClean="0"/>
              <a:t> </a:t>
            </a:r>
            <a:r>
              <a:rPr lang="cs-CZ" sz="3400" b="1" dirty="0" err="1"/>
              <a:t>S</a:t>
            </a:r>
            <a:r>
              <a:rPr lang="cs-CZ" sz="3400" b="1" dirty="0" err="1" smtClean="0"/>
              <a:t>trategy</a:t>
            </a:r>
            <a:endParaRPr lang="cs-CZ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“A </a:t>
            </a:r>
            <a:r>
              <a:rPr lang="en-US" dirty="0"/>
              <a:t>Secure Europe in a Better </a:t>
            </a:r>
            <a:r>
              <a:rPr lang="en-US" dirty="0" smtClean="0"/>
              <a:t>World” </a:t>
            </a:r>
            <a:r>
              <a:rPr lang="cs-CZ" dirty="0" smtClean="0"/>
              <a:t>(2003)</a:t>
            </a:r>
            <a:endParaRPr lang="en-US" dirty="0" smtClean="0"/>
          </a:p>
          <a:p>
            <a:endParaRPr lang="cs-CZ" sz="400" dirty="0" smtClean="0"/>
          </a:p>
          <a:p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normative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 smtClean="0"/>
              <a:t>thinking</a:t>
            </a:r>
            <a:endParaRPr lang="en-US" dirty="0" smtClean="0"/>
          </a:p>
          <a:p>
            <a:endParaRPr lang="cs-CZ" sz="400" dirty="0" smtClean="0"/>
          </a:p>
          <a:p>
            <a:r>
              <a:rPr lang="en-US" dirty="0" smtClean="0"/>
              <a:t>Lack </a:t>
            </a:r>
            <a:r>
              <a:rPr lang="en-US" dirty="0"/>
              <a:t>of any coherent strategy </a:t>
            </a:r>
            <a:endParaRPr lang="en-US" dirty="0" smtClean="0"/>
          </a:p>
          <a:p>
            <a:endParaRPr lang="cs-CZ" sz="400" dirty="0" smtClean="0"/>
          </a:p>
          <a:p>
            <a:r>
              <a:rPr lang="en-US" dirty="0" smtClean="0"/>
              <a:t>Adoption considered </a:t>
            </a:r>
            <a:r>
              <a:rPr lang="en-US" dirty="0"/>
              <a:t>politically </a:t>
            </a:r>
            <a:r>
              <a:rPr lang="en-US" dirty="0" smtClean="0"/>
              <a:t>unfeasible</a:t>
            </a:r>
          </a:p>
          <a:p>
            <a:endParaRPr lang="cs-CZ" sz="400" dirty="0" smtClean="0"/>
          </a:p>
          <a:p>
            <a:r>
              <a:rPr lang="en-US" dirty="0" smtClean="0"/>
              <a:t>High </a:t>
            </a:r>
            <a:r>
              <a:rPr lang="en-US" dirty="0"/>
              <a:t>symbolic value but little real </a:t>
            </a:r>
            <a:r>
              <a:rPr lang="en-US" dirty="0" smtClean="0"/>
              <a:t>impact?</a:t>
            </a:r>
          </a:p>
          <a:p>
            <a:endParaRPr lang="cs-CZ" sz="400" dirty="0" smtClean="0"/>
          </a:p>
          <a:p>
            <a:r>
              <a:rPr lang="en-US" dirty="0" smtClean="0"/>
              <a:t>Tactical </a:t>
            </a:r>
            <a:r>
              <a:rPr lang="en-US" dirty="0"/>
              <a:t>use of the </a:t>
            </a:r>
            <a:r>
              <a:rPr lang="en-US" dirty="0" smtClean="0"/>
              <a:t>strategy</a:t>
            </a:r>
          </a:p>
          <a:p>
            <a:endParaRPr lang="cs-CZ" sz="400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“Iraq divide” – acceptable for both Europeanists and </a:t>
            </a:r>
            <a:r>
              <a:rPr lang="en-US" dirty="0" err="1" smtClean="0"/>
              <a:t>Atlanticists</a:t>
            </a:r>
            <a:endParaRPr lang="cs-CZ" sz="400" dirty="0" smtClean="0"/>
          </a:p>
        </p:txBody>
      </p:sp>
    </p:spTree>
    <p:extLst>
      <p:ext uri="{BB962C8B-B14F-4D97-AF65-F5344CB8AC3E}">
        <p14:creationId xmlns:p14="http://schemas.microsoft.com/office/powerpoint/2010/main" val="429261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Introduction: </a:t>
            </a:r>
          </a:p>
          <a:p>
            <a:endParaRPr lang="cs-CZ" sz="400" dirty="0" smtClean="0"/>
          </a:p>
          <a:p>
            <a:pPr lvl="1"/>
            <a:r>
              <a:rPr lang="en-US" dirty="0" smtClean="0"/>
              <a:t>“</a:t>
            </a:r>
            <a:r>
              <a:rPr lang="cs-CZ" dirty="0" smtClean="0"/>
              <a:t>…</a:t>
            </a:r>
            <a:r>
              <a:rPr lang="en-US" dirty="0" smtClean="0"/>
              <a:t>the </a:t>
            </a:r>
            <a:r>
              <a:rPr lang="en-US" dirty="0"/>
              <a:t>European Union is inevitably a </a:t>
            </a:r>
            <a:r>
              <a:rPr lang="en-US" b="1" dirty="0"/>
              <a:t>global </a:t>
            </a:r>
            <a:r>
              <a:rPr lang="en-US" b="1" dirty="0" smtClean="0"/>
              <a:t>player</a:t>
            </a:r>
            <a:r>
              <a:rPr lang="cs-CZ" dirty="0" smtClean="0"/>
              <a:t>.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en-US" dirty="0" smtClean="0"/>
              <a:t>Europe </a:t>
            </a:r>
            <a:r>
              <a:rPr lang="en-US" dirty="0"/>
              <a:t>should be ready </a:t>
            </a:r>
            <a:r>
              <a:rPr lang="en-US" b="1" dirty="0"/>
              <a:t>to share in the responsibility </a:t>
            </a:r>
            <a:r>
              <a:rPr lang="en-US" dirty="0"/>
              <a:t>for global security and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building </a:t>
            </a:r>
            <a:r>
              <a:rPr lang="en-US" dirty="0"/>
              <a:t>a better world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pPr marL="457200" lvl="1" indent="0">
              <a:buNone/>
            </a:pPr>
            <a:endParaRPr lang="cs-CZ" sz="500" dirty="0" smtClean="0"/>
          </a:p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 smtClean="0"/>
              <a:t>Challenges</a:t>
            </a:r>
            <a:r>
              <a:rPr lang="en-US" dirty="0"/>
              <a:t> </a:t>
            </a:r>
            <a:r>
              <a:rPr lang="en-US" dirty="0" smtClean="0"/>
              <a:t>&amp; Key threats </a:t>
            </a:r>
            <a:endParaRPr lang="cs-CZ" dirty="0" smtClean="0"/>
          </a:p>
          <a:p>
            <a:endParaRPr lang="cs-CZ" sz="500" dirty="0" smtClean="0"/>
          </a:p>
          <a:p>
            <a:r>
              <a:rPr lang="en-US" dirty="0" smtClean="0"/>
              <a:t>Strategic objectives</a:t>
            </a:r>
            <a:endParaRPr lang="cs-CZ" dirty="0" smtClean="0"/>
          </a:p>
          <a:p>
            <a:endParaRPr lang="cs-CZ" sz="500" dirty="0" smtClean="0"/>
          </a:p>
          <a:p>
            <a:r>
              <a:rPr lang="en-US" dirty="0" smtClean="0"/>
              <a:t>Policy implications</a:t>
            </a:r>
            <a:endParaRPr lang="cs-CZ" dirty="0" smtClean="0"/>
          </a:p>
          <a:p>
            <a:pPr marL="0" indent="0">
              <a:buNone/>
            </a:pPr>
            <a:endParaRPr lang="cs-CZ" sz="500" dirty="0" smtClean="0"/>
          </a:p>
          <a:p>
            <a:r>
              <a:rPr lang="cs-CZ" b="1" dirty="0" err="1" smtClean="0"/>
              <a:t>Comprehensive</a:t>
            </a:r>
            <a:r>
              <a:rPr lang="cs-CZ" b="1" dirty="0" smtClean="0"/>
              <a:t> </a:t>
            </a:r>
            <a:r>
              <a:rPr lang="cs-CZ" b="1" dirty="0" err="1" smtClean="0"/>
              <a:t>approach</a:t>
            </a:r>
            <a:r>
              <a:rPr lang="cs-CZ" b="1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managament</a:t>
            </a:r>
            <a:r>
              <a:rPr lang="cs-CZ" dirty="0" smtClean="0"/>
              <a:t>! </a:t>
            </a:r>
            <a:r>
              <a:rPr lang="en-US" dirty="0" smtClean="0">
                <a:sym typeface="Wingdings" panose="05000000000000000000" pitchFamily="2" charset="2"/>
              </a:rPr>
              <a:t> EU as a </a:t>
            </a:r>
            <a:r>
              <a:rPr lang="en-US" i="1" dirty="0" smtClean="0">
                <a:sym typeface="Wingdings" panose="05000000000000000000" pitchFamily="2" charset="2"/>
              </a:rPr>
              <a:t>special</a:t>
            </a:r>
            <a:r>
              <a:rPr lang="en-US" dirty="0" smtClean="0">
                <a:sym typeface="Wingdings" panose="05000000000000000000" pitchFamily="2" charset="2"/>
              </a:rPr>
              <a:t> security actor</a:t>
            </a:r>
            <a:endParaRPr lang="cs-CZ" dirty="0" smtClean="0"/>
          </a:p>
          <a:p>
            <a:pPr marL="457200" lvl="1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63823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dpm.org/wp-content/uploads/The-Comprehensive-Approach-ECD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188640"/>
            <a:ext cx="89971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Comprehensive approach to </a:t>
            </a:r>
            <a:r>
              <a:rPr lang="cs-CZ" sz="3000" b="1" dirty="0" smtClean="0"/>
              <a:t>EU </a:t>
            </a:r>
            <a:r>
              <a:rPr lang="cs-CZ" sz="3000" b="1" dirty="0" err="1"/>
              <a:t>crisis</a:t>
            </a:r>
            <a:r>
              <a:rPr lang="cs-CZ" sz="3000" b="1" dirty="0"/>
              <a:t> </a:t>
            </a:r>
            <a:r>
              <a:rPr lang="cs-CZ" sz="3000" b="1" dirty="0" smtClean="0"/>
              <a:t>management</a:t>
            </a:r>
            <a:r>
              <a:rPr lang="en-US" sz="3000" b="1" dirty="0" smtClean="0"/>
              <a:t> </a:t>
            </a:r>
          </a:p>
          <a:p>
            <a:pPr marL="0" indent="0" algn="ctr">
              <a:buNone/>
            </a:pPr>
            <a:r>
              <a:rPr lang="en-US" sz="3000" b="1" dirty="0" smtClean="0"/>
              <a:t>in practice:</a:t>
            </a:r>
            <a:endParaRPr lang="cs-CZ" sz="3000" b="1" dirty="0" smtClean="0"/>
          </a:p>
          <a:p>
            <a:pPr marL="0" indent="0" algn="ctr">
              <a:buNone/>
            </a:pPr>
            <a:r>
              <a:rPr lang="en-US" sz="3000" dirty="0" smtClean="0"/>
              <a:t>“</a:t>
            </a:r>
            <a:r>
              <a:rPr lang="en-US" sz="3000" dirty="0"/>
              <a:t>EU NAVFOR </a:t>
            </a:r>
            <a:r>
              <a:rPr lang="en-US" sz="3000" dirty="0" err="1" smtClean="0"/>
              <a:t>Atalanta</a:t>
            </a:r>
            <a:r>
              <a:rPr lang="en-US" sz="3000" dirty="0" smtClean="0"/>
              <a:t>”</a:t>
            </a:r>
          </a:p>
          <a:p>
            <a:pPr marL="0" indent="0" algn="ctr">
              <a:buNone/>
            </a:pPr>
            <a:endParaRPr lang="en-US" sz="1000" dirty="0">
              <a:hlinkClick r:id="rId2"/>
            </a:endParaRPr>
          </a:p>
          <a:p>
            <a:pPr marL="0" indent="0" algn="ctr">
              <a:buNone/>
            </a:pPr>
            <a:r>
              <a:rPr lang="en-US" sz="3000" dirty="0" smtClean="0">
                <a:hlinkClick r:id="rId2"/>
              </a:rPr>
              <a:t>https</a:t>
            </a:r>
            <a:r>
              <a:rPr lang="en-US" sz="3000" dirty="0">
                <a:hlinkClick r:id="rId2"/>
              </a:rPr>
              <a:t>://</a:t>
            </a:r>
            <a:r>
              <a:rPr lang="en-US" sz="3000" dirty="0" smtClean="0">
                <a:hlinkClick r:id="rId2"/>
              </a:rPr>
              <a:t>www.youtube.com/watch?v=jMS-7mwuXgY</a:t>
            </a:r>
            <a:r>
              <a:rPr lang="cs-CZ" sz="3000" dirty="0" smtClean="0"/>
              <a:t> </a:t>
            </a:r>
            <a:endParaRPr lang="en-US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490864" cy="29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6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841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EU approach to the security in the Horn of Africa: </a:t>
            </a:r>
            <a:r>
              <a:rPr lang="en-US" b="1" dirty="0" smtClean="0"/>
              <a:t>What are the </a:t>
            </a:r>
            <a:r>
              <a:rPr lang="cs-CZ" b="1" dirty="0" err="1" smtClean="0"/>
              <a:t>features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en-US" b="1" dirty="0" smtClean="0"/>
              <a:t>the EU’s comprehensive approach to crisis management?</a:t>
            </a:r>
            <a:endParaRPr lang="cs-CZ" b="1" dirty="0"/>
          </a:p>
        </p:txBody>
      </p:sp>
      <p:pic>
        <p:nvPicPr>
          <p:cNvPr id="4" name="Picture 2" descr="Výsledek obrázku pro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763688" cy="9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93730"/>
            <a:ext cx="4438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EU crisis management as a flagship of CSDP</a:t>
            </a:r>
            <a:endParaRPr lang="en-US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dirty="0" smtClean="0"/>
              <a:t>I. </a:t>
            </a:r>
            <a:r>
              <a:rPr lang="en-US" sz="4000" b="1" dirty="0" smtClean="0"/>
              <a:t>Civilian crisis management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b="1" dirty="0" smtClean="0"/>
              <a:t>police</a:t>
            </a:r>
            <a:r>
              <a:rPr lang="en-US" dirty="0" smtClean="0"/>
              <a:t> </a:t>
            </a:r>
            <a:r>
              <a:rPr lang="en-US" dirty="0"/>
              <a:t>(fulfilling advisory, assistance and training tasks</a:t>
            </a:r>
            <a:r>
              <a:rPr lang="en-US" dirty="0" smtClean="0"/>
              <a:t>) </a:t>
            </a:r>
            <a:endParaRPr lang="en-US" dirty="0"/>
          </a:p>
          <a:p>
            <a:endParaRPr lang="cs-CZ" sz="400" b="1" dirty="0" smtClean="0"/>
          </a:p>
          <a:p>
            <a:r>
              <a:rPr lang="en-US" b="1" dirty="0" smtClean="0"/>
              <a:t>rule </a:t>
            </a:r>
            <a:r>
              <a:rPr lang="en-US" b="1" dirty="0"/>
              <a:t>of law </a:t>
            </a:r>
            <a:r>
              <a:rPr lang="en-US" dirty="0"/>
              <a:t>(capable of both strengthening and substituting local judiciary/legal system</a:t>
            </a:r>
            <a:r>
              <a:rPr lang="en-US" dirty="0" smtClean="0"/>
              <a:t>)</a:t>
            </a:r>
            <a:endParaRPr lang="en-US" dirty="0"/>
          </a:p>
          <a:p>
            <a:endParaRPr lang="cs-CZ" sz="500" b="1" dirty="0" smtClean="0"/>
          </a:p>
          <a:p>
            <a:r>
              <a:rPr lang="en-US" b="1" dirty="0" smtClean="0"/>
              <a:t>civilian </a:t>
            </a:r>
            <a:r>
              <a:rPr lang="en-US" b="1" dirty="0"/>
              <a:t>administration </a:t>
            </a:r>
            <a:r>
              <a:rPr lang="en-US" dirty="0"/>
              <a:t>(providing basic services that the national or local administration is unable to offer</a:t>
            </a:r>
            <a:r>
              <a:rPr lang="en-US" dirty="0" smtClean="0"/>
              <a:t>)</a:t>
            </a:r>
            <a:endParaRPr lang="en-US" dirty="0"/>
          </a:p>
          <a:p>
            <a:endParaRPr lang="cs-CZ" sz="500" b="1" dirty="0" smtClean="0"/>
          </a:p>
          <a:p>
            <a:r>
              <a:rPr lang="en-US" b="1" dirty="0" smtClean="0"/>
              <a:t>civil </a:t>
            </a:r>
            <a:r>
              <a:rPr lang="en-US" b="1" dirty="0"/>
              <a:t>protection </a:t>
            </a:r>
            <a:r>
              <a:rPr lang="en-US" dirty="0"/>
              <a:t>(offering assessment, coordination and intervention teams</a:t>
            </a:r>
            <a:r>
              <a:rPr lang="en-US" dirty="0" smtClean="0"/>
              <a:t>)</a:t>
            </a:r>
            <a:endParaRPr lang="en-US" dirty="0"/>
          </a:p>
          <a:p>
            <a:endParaRPr lang="cs-CZ" sz="500" b="1" dirty="0" smtClean="0"/>
          </a:p>
          <a:p>
            <a:r>
              <a:rPr lang="en-US" b="1" dirty="0" smtClean="0"/>
              <a:t>monitoring </a:t>
            </a:r>
            <a:r>
              <a:rPr lang="en-US" b="1" dirty="0"/>
              <a:t>capabilities </a:t>
            </a:r>
            <a:r>
              <a:rPr lang="en-US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en-US" dirty="0" smtClean="0"/>
              <a:t>border </a:t>
            </a:r>
            <a:r>
              <a:rPr lang="en-US" dirty="0"/>
              <a:t>monitoring, human rights monitoring, observing political situation) </a:t>
            </a:r>
          </a:p>
          <a:p>
            <a:endParaRPr lang="cs-CZ" sz="500" b="1" dirty="0" smtClean="0"/>
          </a:p>
          <a:p>
            <a:r>
              <a:rPr lang="en-US" b="1" dirty="0" smtClean="0"/>
              <a:t>generic </a:t>
            </a:r>
            <a:r>
              <a:rPr lang="en-US" b="1" dirty="0"/>
              <a:t>support capabilities </a:t>
            </a:r>
            <a:r>
              <a:rPr lang="en-US" dirty="0"/>
              <a:t>(supporting the work of EU Special Representatives or forming part of an </a:t>
            </a:r>
            <a:r>
              <a:rPr lang="cs-CZ" dirty="0" smtClean="0"/>
              <a:t>C</a:t>
            </a:r>
            <a:r>
              <a:rPr lang="en-US" dirty="0" smtClean="0"/>
              <a:t>SDP </a:t>
            </a:r>
            <a:r>
              <a:rPr lang="en-US" dirty="0"/>
              <a:t>mission; include experts in the field of human rights, political affairs, security sector reform, mediation, border control, disarmament, media policy etc.)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18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900" b="1" dirty="0" smtClean="0"/>
              <a:t>II. </a:t>
            </a:r>
            <a:r>
              <a:rPr lang="en-US" sz="3900" b="1" dirty="0" smtClean="0"/>
              <a:t>Military crisis management</a:t>
            </a:r>
          </a:p>
          <a:p>
            <a:endParaRPr lang="en-US" sz="2100" dirty="0" smtClean="0"/>
          </a:p>
          <a:p>
            <a:r>
              <a:rPr lang="cs-CZ" b="1" dirty="0" smtClean="0"/>
              <a:t>“P</a:t>
            </a:r>
            <a:r>
              <a:rPr lang="en-US" b="1" dirty="0" err="1" smtClean="0"/>
              <a:t>etersberg</a:t>
            </a:r>
            <a:r>
              <a:rPr lang="en-US" b="1" dirty="0" smtClean="0"/>
              <a:t> Tasks</a:t>
            </a:r>
            <a:r>
              <a:rPr lang="cs-CZ" b="1" dirty="0" smtClean="0"/>
              <a:t>“</a:t>
            </a:r>
            <a:r>
              <a:rPr lang="en-US" b="1" dirty="0" smtClean="0"/>
              <a:t> </a:t>
            </a:r>
            <a:r>
              <a:rPr lang="en-US" dirty="0" smtClean="0"/>
              <a:t>(1992):</a:t>
            </a:r>
          </a:p>
          <a:p>
            <a:pPr lvl="1"/>
            <a:r>
              <a:rPr lang="cs-CZ" dirty="0"/>
              <a:t>H</a:t>
            </a:r>
            <a:r>
              <a:rPr lang="en-US" dirty="0" err="1" smtClean="0"/>
              <a:t>umanitarian</a:t>
            </a:r>
            <a:r>
              <a:rPr lang="en-US" dirty="0" smtClean="0"/>
              <a:t> </a:t>
            </a:r>
            <a:r>
              <a:rPr lang="en-US" dirty="0"/>
              <a:t>and rescue </a:t>
            </a:r>
            <a:r>
              <a:rPr lang="en-US" dirty="0" smtClean="0"/>
              <a:t>tasks</a:t>
            </a:r>
          </a:p>
          <a:p>
            <a:pPr lvl="1"/>
            <a:r>
              <a:rPr lang="cs-CZ" dirty="0"/>
              <a:t>P</a:t>
            </a:r>
            <a:r>
              <a:rPr lang="en-US" dirty="0" err="1" smtClean="0"/>
              <a:t>eacekeeping</a:t>
            </a:r>
            <a:r>
              <a:rPr lang="en-US" dirty="0" smtClean="0"/>
              <a:t> </a:t>
            </a:r>
            <a:r>
              <a:rPr lang="en-US" dirty="0"/>
              <a:t>tasks </a:t>
            </a:r>
            <a:endParaRPr lang="en-US" dirty="0" smtClean="0"/>
          </a:p>
          <a:p>
            <a:pPr lvl="1"/>
            <a:r>
              <a:rPr lang="cs-CZ" dirty="0"/>
              <a:t>T</a:t>
            </a:r>
            <a:r>
              <a:rPr lang="en-US" dirty="0" smtClean="0"/>
              <a:t>asks </a:t>
            </a:r>
            <a:r>
              <a:rPr lang="en-US" dirty="0"/>
              <a:t>of combat forces in crisis management, </a:t>
            </a:r>
            <a:r>
              <a:rPr lang="en-US" dirty="0" smtClean="0"/>
              <a:t>including peacemaking</a:t>
            </a:r>
            <a:endParaRPr lang="cs-CZ" dirty="0"/>
          </a:p>
          <a:p>
            <a:pPr marL="0" indent="0">
              <a:buNone/>
            </a:pPr>
            <a:endParaRPr lang="cs-CZ" sz="1300" dirty="0" smtClean="0"/>
          </a:p>
          <a:p>
            <a:r>
              <a:rPr lang="en-US" b="1" dirty="0" smtClean="0"/>
              <a:t>“Berlin Plus” </a:t>
            </a:r>
            <a:r>
              <a:rPr lang="en-US" dirty="0" smtClean="0"/>
              <a:t>(2003):</a:t>
            </a:r>
            <a:endParaRPr lang="en-US" dirty="0"/>
          </a:p>
          <a:p>
            <a:pPr lvl="1"/>
            <a:r>
              <a:rPr lang="cs-CZ" dirty="0" smtClean="0"/>
              <a:t>A</a:t>
            </a:r>
            <a:r>
              <a:rPr lang="en-US" dirty="0" err="1" smtClean="0"/>
              <a:t>greement</a:t>
            </a:r>
            <a:r>
              <a:rPr lang="en-US" dirty="0" smtClean="0"/>
              <a:t> </a:t>
            </a:r>
            <a:r>
              <a:rPr lang="en-US" dirty="0"/>
              <a:t>with NATO for the use of NATO structures, mechanisms, and assets to carry out military operations if NATO declines to act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b="1" dirty="0" smtClean="0"/>
              <a:t>Lisbon Treaty </a:t>
            </a:r>
            <a:r>
              <a:rPr lang="en-US" dirty="0" smtClean="0"/>
              <a:t>(2009):</a:t>
            </a:r>
          </a:p>
          <a:p>
            <a:pPr lvl="1"/>
            <a:r>
              <a:rPr lang="en-US" dirty="0"/>
              <a:t>Expanding </a:t>
            </a:r>
            <a:r>
              <a:rPr lang="en-US" dirty="0" err="1" smtClean="0"/>
              <a:t>Petersberg</a:t>
            </a:r>
            <a:r>
              <a:rPr lang="en-US" dirty="0" smtClean="0"/>
              <a:t> Tasks to include:</a:t>
            </a:r>
            <a:endParaRPr lang="en-US" dirty="0"/>
          </a:p>
          <a:p>
            <a:pPr lvl="2"/>
            <a:r>
              <a:rPr lang="en-US" dirty="0"/>
              <a:t>Joint disarmament operations</a:t>
            </a:r>
          </a:p>
          <a:p>
            <a:pPr lvl="2"/>
            <a:r>
              <a:rPr lang="en-US" dirty="0"/>
              <a:t>Military advice and assistance tasks</a:t>
            </a:r>
          </a:p>
          <a:p>
            <a:pPr lvl="2"/>
            <a:r>
              <a:rPr lang="en-US" dirty="0"/>
              <a:t>Tasks in post-conflict stabilization</a:t>
            </a:r>
          </a:p>
          <a:p>
            <a:pPr marL="0" indent="0">
              <a:buNone/>
            </a:pP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312969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EU </a:t>
            </a:r>
            <a:r>
              <a:rPr lang="en-US" b="1" dirty="0" smtClean="0"/>
              <a:t>Battlegroups:</a:t>
            </a:r>
            <a:endParaRPr lang="cs-CZ" b="1" dirty="0" smtClean="0"/>
          </a:p>
          <a:p>
            <a:pPr marL="0" indent="0">
              <a:buNone/>
            </a:pPr>
            <a:endParaRPr lang="cs-CZ" sz="600" b="1" dirty="0" smtClean="0"/>
          </a:p>
          <a:p>
            <a:pPr lvl="1">
              <a:defRPr/>
            </a:pPr>
            <a:r>
              <a:rPr lang="en-GB" dirty="0"/>
              <a:t>2004 </a:t>
            </a:r>
            <a:r>
              <a:rPr lang="en-GB" dirty="0" smtClean="0"/>
              <a:t>UK</a:t>
            </a:r>
            <a:r>
              <a:rPr lang="en-GB" dirty="0"/>
              <a:t>, France and </a:t>
            </a:r>
            <a:r>
              <a:rPr lang="en-GB" dirty="0" smtClean="0"/>
              <a:t>Germany</a:t>
            </a:r>
            <a:endParaRPr lang="en-GB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sz="600" dirty="0"/>
          </a:p>
          <a:p>
            <a:pPr lvl="1">
              <a:defRPr/>
            </a:pPr>
            <a:r>
              <a:rPr lang="cs-CZ" dirty="0" smtClean="0"/>
              <a:t>A</a:t>
            </a:r>
            <a:r>
              <a:rPr lang="en-GB" dirty="0" smtClean="0"/>
              <a:t> </a:t>
            </a:r>
            <a:r>
              <a:rPr lang="en-GB" dirty="0"/>
              <a:t>BG = </a:t>
            </a:r>
            <a:r>
              <a:rPr lang="cs-CZ" dirty="0" smtClean="0"/>
              <a:t>cca </a:t>
            </a:r>
            <a:r>
              <a:rPr lang="en-GB" dirty="0" smtClean="0"/>
              <a:t>1 </a:t>
            </a:r>
            <a:r>
              <a:rPr lang="en-GB" dirty="0"/>
              <a:t>500 troops </a:t>
            </a:r>
            <a:r>
              <a:rPr lang="en-GB" dirty="0" smtClean="0"/>
              <a:t>(+ combat </a:t>
            </a:r>
            <a:r>
              <a:rPr lang="en-GB" dirty="0"/>
              <a:t>support </a:t>
            </a:r>
            <a:r>
              <a:rPr lang="en-GB" dirty="0" smtClean="0"/>
              <a:t>elements), </a:t>
            </a:r>
            <a:r>
              <a:rPr lang="en-GB" dirty="0"/>
              <a:t>high state of readiness, highly military </a:t>
            </a:r>
            <a:r>
              <a:rPr lang="en-GB" dirty="0" smtClean="0"/>
              <a:t>effective</a:t>
            </a:r>
          </a:p>
          <a:p>
            <a:pPr lvl="1">
              <a:defRPr/>
            </a:pPr>
            <a:endParaRPr lang="en-GB" sz="600" dirty="0"/>
          </a:p>
          <a:p>
            <a:pPr lvl="1">
              <a:defRPr/>
            </a:pPr>
            <a:r>
              <a:rPr lang="cs-CZ" dirty="0" smtClean="0"/>
              <a:t>F</a:t>
            </a:r>
            <a:r>
              <a:rPr lang="en-GB" dirty="0" err="1" smtClean="0"/>
              <a:t>ormed</a:t>
            </a:r>
            <a:r>
              <a:rPr lang="en-GB" dirty="0" smtClean="0"/>
              <a:t> </a:t>
            </a:r>
            <a:r>
              <a:rPr lang="en-GB" dirty="0"/>
              <a:t>by one nation or a group of nations </a:t>
            </a:r>
            <a:r>
              <a:rPr lang="cs-CZ" dirty="0" smtClean="0"/>
              <a:t>(a roster)</a:t>
            </a:r>
            <a:endParaRPr lang="en-GB" dirty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en-GB" sz="600" dirty="0"/>
          </a:p>
          <a:p>
            <a:pPr lvl="1">
              <a:defRPr/>
            </a:pPr>
            <a:r>
              <a:rPr lang="en-GB" dirty="0"/>
              <a:t>2 BGs take responsibility for a six-month period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endParaRPr lang="en-GB" sz="600" dirty="0"/>
          </a:p>
          <a:p>
            <a:pPr lvl="1">
              <a:defRPr/>
            </a:pPr>
            <a:r>
              <a:rPr lang="cs-CZ" dirty="0" smtClean="0"/>
              <a:t>N</a:t>
            </a:r>
            <a:r>
              <a:rPr lang="en-GB" dirty="0" smtClean="0"/>
              <a:t>o </a:t>
            </a:r>
            <a:r>
              <a:rPr lang="en-GB" dirty="0"/>
              <a:t>use so far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doubts</a:t>
            </a:r>
            <a:endParaRPr lang="cs-CZ" dirty="0" smtClean="0"/>
          </a:p>
          <a:p>
            <a:pPr lvl="1">
              <a:defRPr/>
            </a:pPr>
            <a:endParaRPr lang="cs-CZ" sz="600" dirty="0" smtClean="0"/>
          </a:p>
          <a:p>
            <a:pPr lvl="1">
              <a:defRPr/>
            </a:pPr>
            <a:r>
              <a:rPr lang="en-US" dirty="0" smtClean="0"/>
              <a:t>“</a:t>
            </a:r>
            <a:r>
              <a:rPr lang="cs-CZ" dirty="0" err="1" smtClean="0"/>
              <a:t>Cost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cs-CZ" dirty="0" err="1"/>
              <a:t>lie</a:t>
            </a:r>
            <a:r>
              <a:rPr lang="cs-CZ" dirty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en-US" dirty="0" smtClean="0"/>
              <a:t> </a:t>
            </a:r>
            <a:r>
              <a:rPr lang="cs-CZ" dirty="0" err="1"/>
              <a:t>fall</a:t>
            </a:r>
            <a:r>
              <a:rPr lang="en-US" dirty="0" smtClean="0"/>
              <a:t>” principle</a:t>
            </a:r>
          </a:p>
          <a:p>
            <a:pPr lvl="1">
              <a:defRPr/>
            </a:pPr>
            <a:endParaRPr lang="en-US" sz="700" dirty="0" smtClean="0"/>
          </a:p>
          <a:p>
            <a:pPr lvl="1">
              <a:defRPr/>
            </a:pP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financing</a:t>
            </a: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71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Overview of the current EU mission and </a:t>
            </a:r>
            <a:r>
              <a:rPr lang="en-US" sz="2800" b="1" dirty="0" smtClean="0"/>
              <a:t>operations</a:t>
            </a:r>
            <a:br>
              <a:rPr lang="en-US" sz="2800" b="1" dirty="0" smtClean="0"/>
            </a:br>
            <a:r>
              <a:rPr lang="en-US" sz="2800" dirty="0" smtClean="0"/>
              <a:t>(October 2017)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4" y="1417638"/>
            <a:ext cx="8424876" cy="52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7881"/>
            <a:ext cx="7987600" cy="6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 smtClean="0"/>
              <a:t>Content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EU as a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actor</a:t>
            </a:r>
            <a:r>
              <a:rPr lang="cs-CZ" dirty="0" smtClean="0"/>
              <a:t>: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en-US" dirty="0" smtClean="0"/>
              <a:t>we are talking about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sz="1100" dirty="0" smtClean="0"/>
          </a:p>
          <a:p>
            <a:r>
              <a:rPr lang="cs-CZ" dirty="0" smtClean="0"/>
              <a:t>Establishment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and </a:t>
            </a:r>
            <a:r>
              <a:rPr lang="cs-CZ" dirty="0" err="1" smtClean="0"/>
              <a:t>Defence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: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why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endParaRPr lang="cs-CZ" sz="1100" dirty="0" smtClean="0"/>
          </a:p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comprehensive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crisis</a:t>
            </a:r>
            <a:r>
              <a:rPr lang="cs-CZ" dirty="0" smtClean="0"/>
              <a:t> management </a:t>
            </a:r>
          </a:p>
          <a:p>
            <a:pPr marL="0" indent="0">
              <a:buNone/>
            </a:pPr>
            <a:endParaRPr lang="cs-CZ" sz="1100" dirty="0" smtClean="0"/>
          </a:p>
          <a:p>
            <a:r>
              <a:rPr lang="cs-CZ" dirty="0" smtClean="0"/>
              <a:t>EU </a:t>
            </a:r>
            <a:r>
              <a:rPr lang="cs-CZ" dirty="0" err="1" smtClean="0"/>
              <a:t>crisis</a:t>
            </a:r>
            <a:r>
              <a:rPr lang="cs-CZ" dirty="0" smtClean="0"/>
              <a:t> management: </a:t>
            </a:r>
            <a:r>
              <a:rPr lang="cs-CZ" dirty="0" err="1" smtClean="0"/>
              <a:t>civilian</a:t>
            </a:r>
            <a:r>
              <a:rPr lang="cs-CZ" dirty="0" smtClean="0"/>
              <a:t> </a:t>
            </a:r>
            <a:r>
              <a:rPr lang="en-US" dirty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en-US" dirty="0" smtClean="0"/>
              <a:t> dimension </a:t>
            </a:r>
            <a:endParaRPr lang="cs-CZ" dirty="0" smtClean="0"/>
          </a:p>
          <a:p>
            <a:pPr marL="0" indent="0">
              <a:buNone/>
            </a:pPr>
            <a:endParaRPr lang="cs-CZ" sz="1100" dirty="0" smtClean="0"/>
          </a:p>
          <a:p>
            <a:r>
              <a:rPr lang="cs-CZ" dirty="0" smtClean="0"/>
              <a:t>EU </a:t>
            </a:r>
            <a:r>
              <a:rPr lang="cs-CZ" dirty="0" err="1" smtClean="0"/>
              <a:t>crisis</a:t>
            </a:r>
            <a:r>
              <a:rPr lang="cs-CZ" dirty="0" smtClean="0"/>
              <a:t> management </a:t>
            </a:r>
            <a:r>
              <a:rPr lang="cs-CZ" dirty="0" err="1" smtClean="0"/>
              <a:t>operations</a:t>
            </a:r>
            <a:r>
              <a:rPr lang="cs-CZ" dirty="0" smtClean="0"/>
              <a:t>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endParaRPr lang="cs-CZ" dirty="0" smtClean="0"/>
          </a:p>
          <a:p>
            <a:endParaRPr lang="cs-CZ" sz="1100" dirty="0" smtClean="0"/>
          </a:p>
          <a:p>
            <a:r>
              <a:rPr lang="en-US" dirty="0"/>
              <a:t>Added value of EU crisis management </a:t>
            </a:r>
            <a:endParaRPr lang="cs-CZ" dirty="0" smtClean="0"/>
          </a:p>
          <a:p>
            <a:pPr marL="0" indent="0">
              <a:buNone/>
            </a:pPr>
            <a:endParaRPr lang="cs-CZ" sz="1100" dirty="0" smtClean="0"/>
          </a:p>
          <a:p>
            <a:r>
              <a:rPr lang="en-US" dirty="0"/>
              <a:t>Role of EU crisis management </a:t>
            </a:r>
            <a:r>
              <a:rPr lang="en-US" dirty="0" smtClean="0"/>
              <a:t>operations</a:t>
            </a:r>
            <a:endParaRPr lang="cs-CZ" dirty="0" smtClean="0"/>
          </a:p>
          <a:p>
            <a:pPr marL="0" indent="0">
              <a:buNone/>
            </a:pPr>
            <a:endParaRPr lang="cs-CZ" sz="1100" dirty="0" smtClean="0"/>
          </a:p>
          <a:p>
            <a:r>
              <a:rPr lang="en-US" dirty="0"/>
              <a:t>EU’s performance in crisis management: </a:t>
            </a:r>
            <a:br>
              <a:rPr lang="en-US" dirty="0"/>
            </a:br>
            <a:r>
              <a:rPr lang="en-US" dirty="0"/>
              <a:t>main features </a:t>
            </a:r>
            <a:endParaRPr lang="cs-CZ" dirty="0" smtClean="0"/>
          </a:p>
          <a:p>
            <a:pPr marL="0" indent="0">
              <a:buNone/>
            </a:pPr>
            <a:endParaRPr lang="cs-CZ" sz="1100" dirty="0" smtClean="0"/>
          </a:p>
          <a:p>
            <a:r>
              <a:rPr lang="en-US" dirty="0"/>
              <a:t>Current developments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76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cs-CZ" sz="3400" b="1" dirty="0" smtClean="0"/>
              <a:t>Types of </a:t>
            </a:r>
            <a:r>
              <a:rPr lang="cs-CZ" altLang="cs-CZ" sz="3400" b="1" dirty="0" smtClean="0"/>
              <a:t>EU CMO</a:t>
            </a:r>
            <a:endParaRPr lang="cs-CZ" altLang="cs-CZ" sz="3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219200"/>
            <a:ext cx="8153400" cy="549255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Police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EUPOL </a:t>
            </a:r>
            <a:r>
              <a:rPr lang="cs-CZ" dirty="0" err="1" smtClean="0">
                <a:sym typeface="Wingdings" panose="05000000000000000000" pitchFamily="2" charset="2"/>
              </a:rPr>
              <a:t>Afghanistan</a:t>
            </a:r>
            <a:r>
              <a:rPr lang="cs-CZ" dirty="0" smtClean="0">
                <a:sym typeface="Wingdings" panose="05000000000000000000" pitchFamily="2" charset="2"/>
              </a:rPr>
              <a:t>, EUPOL COPPS, EUPOL DR </a:t>
            </a:r>
            <a:r>
              <a:rPr lang="cs-CZ" dirty="0" err="1" smtClean="0">
                <a:sym typeface="Wingdings" panose="05000000000000000000" pitchFamily="2" charset="2"/>
              </a:rPr>
              <a:t>Congo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Rule of law missions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EULEX Kosovo, EUJUST Lex, EUJUST Themis</a:t>
            </a: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Monitoring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EUMM Georgia, </a:t>
            </a:r>
            <a:r>
              <a:rPr lang="cs-CZ" dirty="0" err="1" smtClean="0">
                <a:sym typeface="Wingdings" panose="05000000000000000000" pitchFamily="2" charset="2"/>
              </a:rPr>
              <a:t>Aceh</a:t>
            </a:r>
            <a:r>
              <a:rPr lang="cs-CZ" dirty="0" smtClean="0">
                <a:sym typeface="Wingdings" panose="05000000000000000000" pitchFamily="2" charset="2"/>
              </a:rPr>
              <a:t> Monitoring </a:t>
            </a:r>
            <a:r>
              <a:rPr lang="cs-CZ" dirty="0" err="1" smtClean="0">
                <a:sym typeface="Wingdings" panose="05000000000000000000" pitchFamily="2" charset="2"/>
              </a:rPr>
              <a:t>Mission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apacity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building</a:t>
            </a:r>
            <a:r>
              <a:rPr lang="en-US" b="1" dirty="0" smtClean="0">
                <a:sym typeface="Wingdings" panose="05000000000000000000" pitchFamily="2" charset="2"/>
              </a:rPr>
              <a:t>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EUCAP Sahel, EUCAP Nestor</a:t>
            </a: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Advisory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EUAM </a:t>
            </a:r>
            <a:r>
              <a:rPr lang="cs-CZ" dirty="0" err="1" smtClean="0">
                <a:sym typeface="Wingdings" panose="05000000000000000000" pitchFamily="2" charset="2"/>
              </a:rPr>
              <a:t>Ukraine</a:t>
            </a:r>
            <a:r>
              <a:rPr lang="cs-CZ" dirty="0" smtClean="0">
                <a:sym typeface="Wingdings" panose="05000000000000000000" pitchFamily="2" charset="2"/>
              </a:rPr>
              <a:t>, EUAM </a:t>
            </a:r>
            <a:r>
              <a:rPr lang="cs-CZ" dirty="0" err="1" smtClean="0">
                <a:sym typeface="Wingdings" panose="05000000000000000000" pitchFamily="2" charset="2"/>
              </a:rPr>
              <a:t>Iraq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Security sector reform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 SSR Guinea Bissau, EUSEC RD </a:t>
            </a:r>
            <a:r>
              <a:rPr lang="cs-CZ" dirty="0" err="1" smtClean="0">
                <a:sym typeface="Wingdings" panose="05000000000000000000" pitchFamily="2" charset="2"/>
              </a:rPr>
              <a:t>Congo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Training missions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EUTM Mali, EUTM </a:t>
            </a:r>
            <a:r>
              <a:rPr lang="cs-CZ" dirty="0" err="1" smtClean="0">
                <a:sym typeface="Wingdings" panose="05000000000000000000" pitchFamily="2" charset="2"/>
              </a:rPr>
              <a:t>Somalia</a:t>
            </a:r>
            <a:r>
              <a:rPr lang="cs-CZ" dirty="0" smtClean="0">
                <a:sym typeface="Wingdings" panose="05000000000000000000" pitchFamily="2" charset="2"/>
              </a:rPr>
              <a:t>, EUTM RCA</a:t>
            </a: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Stabilizations missions, incl. peace enforcement 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cs-CZ" dirty="0" smtClean="0">
                <a:sym typeface="Wingdings" panose="05000000000000000000" pitchFamily="2" charset="2"/>
              </a:rPr>
              <a:t>EUFOR </a:t>
            </a:r>
            <a:r>
              <a:rPr lang="cs-CZ" dirty="0" err="1" smtClean="0">
                <a:sym typeface="Wingdings" panose="05000000000000000000" pitchFamily="2" charset="2"/>
              </a:rPr>
              <a:t>Althea</a:t>
            </a:r>
            <a:r>
              <a:rPr lang="cs-CZ" dirty="0" smtClean="0">
                <a:sym typeface="Wingdings" panose="05000000000000000000" pitchFamily="2" charset="2"/>
              </a:rPr>
              <a:t>, EUFOR TCHAD, EUFOR RCA, EUFOR RD </a:t>
            </a:r>
            <a:r>
              <a:rPr lang="cs-CZ" dirty="0" err="1" smtClean="0">
                <a:sym typeface="Wingdings" panose="05000000000000000000" pitchFamily="2" charset="2"/>
              </a:rPr>
              <a:t>Congo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anose="05000000000000000000" pitchFamily="2" charset="2"/>
              </a:rPr>
              <a:t>Naval </a:t>
            </a:r>
            <a:r>
              <a:rPr lang="en-US" b="1" dirty="0" err="1" smtClean="0">
                <a:sym typeface="Wingdings" panose="05000000000000000000" pitchFamily="2" charset="2"/>
              </a:rPr>
              <a:t>oprations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cs-CZ" dirty="0" err="1" smtClean="0">
                <a:sym typeface="Wingdings" panose="05000000000000000000" pitchFamily="2" charset="2"/>
              </a:rPr>
              <a:t>Atalanta</a:t>
            </a:r>
            <a:r>
              <a:rPr lang="cs-CZ" dirty="0" smtClean="0">
                <a:sym typeface="Wingdings" panose="05000000000000000000" pitchFamily="2" charset="2"/>
              </a:rPr>
              <a:t> (EUNAVFOR </a:t>
            </a:r>
            <a:r>
              <a:rPr lang="cs-CZ" dirty="0" err="1" smtClean="0">
                <a:sym typeface="Wingdings" panose="05000000000000000000" pitchFamily="2" charset="2"/>
              </a:rPr>
              <a:t>Somalia</a:t>
            </a:r>
            <a:r>
              <a:rPr lang="cs-CZ" dirty="0" smtClean="0">
                <a:sym typeface="Wingdings" panose="05000000000000000000" pitchFamily="2" charset="2"/>
              </a:rPr>
              <a:t>), Sophia (EUNAVFOR MED)</a:t>
            </a:r>
          </a:p>
          <a:p>
            <a:pPr lvl="1">
              <a:defRPr/>
            </a:pPr>
            <a:endParaRPr lang="cs-CZ" dirty="0" smtClean="0">
              <a:sym typeface="Wingdings" panose="05000000000000000000" pitchFamily="2" charset="2"/>
            </a:endParaRPr>
          </a:p>
          <a:p>
            <a:pPr lvl="1">
              <a:defRPr/>
            </a:pPr>
            <a:endParaRPr lang="cs-CZ" dirty="0" smtClean="0">
              <a:sym typeface="Wingdings" panose="05000000000000000000" pitchFamily="2" charset="2"/>
            </a:endParaRPr>
          </a:p>
          <a:p>
            <a:pPr lvl="1">
              <a:defRPr/>
            </a:pPr>
            <a:endParaRPr lang="cs-CZ" dirty="0"/>
          </a:p>
        </p:txBody>
      </p:sp>
      <p:sp>
        <p:nvSpPr>
          <p:cNvPr id="7171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6F0DC19-8E10-4B66-A063-9DF7CC20D266}" type="slidenum">
              <a:rPr lang="en-GB" altLang="cs-CZ" smtClean="0">
                <a:solidFill>
                  <a:srgbClr val="898989"/>
                </a:solidFill>
              </a:rPr>
              <a:pPr>
                <a:defRPr/>
              </a:pPr>
              <a:t>20</a:t>
            </a:fld>
            <a:endParaRPr lang="en-GB" altLang="cs-CZ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EU crisis management operations</a:t>
            </a:r>
            <a:endParaRPr lang="cs-CZ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2480"/>
            <a:ext cx="8229600" cy="40324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More than 30 crisis management operations</a:t>
            </a:r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en-GB" dirty="0" smtClean="0"/>
              <a:t>in EU’s extended neighbourhood</a:t>
            </a:r>
          </a:p>
          <a:p>
            <a:r>
              <a:rPr lang="en-GB" dirty="0" smtClean="0"/>
              <a:t>Cooperation with other IOs on the ground</a:t>
            </a:r>
          </a:p>
          <a:p>
            <a:r>
              <a:rPr lang="en-GB" dirty="0" smtClean="0"/>
              <a:t>Quality X quantity </a:t>
            </a:r>
          </a:p>
          <a:p>
            <a:r>
              <a:rPr lang="en-GB" dirty="0" smtClean="0"/>
              <a:t>Limited size</a:t>
            </a:r>
          </a:p>
          <a:p>
            <a:r>
              <a:rPr lang="en-GB" dirty="0" smtClean="0"/>
              <a:t>Majority civilian missions, small support missions</a:t>
            </a:r>
          </a:p>
          <a:p>
            <a:r>
              <a:rPr lang="en-GB" dirty="0" smtClean="0"/>
              <a:t>Only few comparable to NATO/UN missions</a:t>
            </a:r>
          </a:p>
          <a:p>
            <a:r>
              <a:rPr lang="en-GB" dirty="0" smtClean="0"/>
              <a:t>Vast majority initiated before 2009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95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0" y="404664"/>
            <a:ext cx="7379986" cy="61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76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05223" cy="56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1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537701" cy="5133967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Numbers of personnel in EU missions in comparison to other IOs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632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400" b="1" dirty="0"/>
              <a:t>Added value of EU crisis management </a:t>
            </a:r>
            <a:endParaRPr lang="cs-CZ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EU</a:t>
            </a:r>
            <a:r>
              <a:rPr lang="en-US" dirty="0" smtClean="0"/>
              <a:t>’s comparative advantage </a:t>
            </a:r>
            <a:r>
              <a:rPr lang="en-US" dirty="0" smtClean="0">
                <a:sym typeface="Wingdings" panose="05000000000000000000" pitchFamily="2" charset="2"/>
              </a:rPr>
              <a:t>– decisive </a:t>
            </a:r>
            <a:r>
              <a:rPr lang="en-US" dirty="0">
                <a:sym typeface="Wingdings" panose="05000000000000000000" pitchFamily="2" charset="2"/>
              </a:rPr>
              <a:t>contribution in </a:t>
            </a:r>
            <a:r>
              <a:rPr lang="en-US" b="1" dirty="0">
                <a:sym typeface="Wingdings" panose="05000000000000000000" pitchFamily="2" charset="2"/>
              </a:rPr>
              <a:t>three types of </a:t>
            </a:r>
            <a:r>
              <a:rPr lang="en-US" b="1" dirty="0" smtClean="0">
                <a:sym typeface="Wingdings" panose="05000000000000000000" pitchFamily="2" charset="2"/>
              </a:rPr>
              <a:t>situations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he </a:t>
            </a:r>
            <a:r>
              <a:rPr lang="en-US" dirty="0">
                <a:sym typeface="Wingdings" panose="05000000000000000000" pitchFamily="2" charset="2"/>
              </a:rPr>
              <a:t>EU was willing and capable to </a:t>
            </a:r>
            <a:r>
              <a:rPr lang="en-US" dirty="0" smtClean="0">
                <a:sym typeface="Wingdings" panose="05000000000000000000" pitchFamily="2" charset="2"/>
              </a:rPr>
              <a:t>act</a:t>
            </a:r>
            <a:r>
              <a:rPr lang="cs-CZ" dirty="0" smtClean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endParaRPr lang="cs-CZ" sz="300" dirty="0" smtClean="0"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1</a:t>
            </a:r>
            <a:r>
              <a:rPr lang="en-US" b="1" dirty="0">
                <a:sym typeface="Wingdings" panose="05000000000000000000" pitchFamily="2" charset="2"/>
              </a:rPr>
              <a:t>) where other </a:t>
            </a:r>
            <a:r>
              <a:rPr lang="en-US" b="1" dirty="0" err="1" smtClean="0">
                <a:sym typeface="Wingdings" panose="05000000000000000000" pitchFamily="2" charset="2"/>
              </a:rPr>
              <a:t>organi</a:t>
            </a:r>
            <a:r>
              <a:rPr lang="cs-CZ" b="1" dirty="0" smtClean="0">
                <a:sym typeface="Wingdings" panose="05000000000000000000" pitchFamily="2" charset="2"/>
              </a:rPr>
              <a:t>z</a:t>
            </a:r>
            <a:r>
              <a:rPr lang="en-US" b="1" dirty="0" err="1" smtClean="0">
                <a:sym typeface="Wingdings" panose="05000000000000000000" pitchFamily="2" charset="2"/>
              </a:rPr>
              <a:t>ations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were </a:t>
            </a:r>
            <a:r>
              <a:rPr lang="en-US" b="1" dirty="0" smtClean="0">
                <a:sym typeface="Wingdings" panose="05000000000000000000" pitchFamily="2" charset="2"/>
              </a:rPr>
              <a:t>not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Others not willing / politically capable of acting (Kosovo, Georgia)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Others could not deploy quickly enough to stabilize the situation (“bridging operations” </a:t>
            </a:r>
            <a:r>
              <a:rPr lang="en-US" dirty="0" err="1" smtClean="0">
                <a:sym typeface="Wingdings" panose="05000000000000000000" pitchFamily="2" charset="2"/>
              </a:rPr>
              <a:t>Tchad</a:t>
            </a:r>
            <a:r>
              <a:rPr lang="en-US" dirty="0" smtClean="0">
                <a:sym typeface="Wingdings" panose="05000000000000000000" pitchFamily="2" charset="2"/>
              </a:rPr>
              <a:t>, CAR, DR Congo)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European presence  mitigating effects (EUFOR DRC)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MSs offered specific capabilities (EUNAVFOR </a:t>
            </a:r>
            <a:r>
              <a:rPr lang="en-US" dirty="0" err="1" smtClean="0">
                <a:sym typeface="Wingdings" panose="05000000000000000000" pitchFamily="2" charset="2"/>
              </a:rPr>
              <a:t>Atalanta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contribution linked to its geographical scope (Horn of Africa, Sahel, the Balkans)</a:t>
            </a: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509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>
                <a:sym typeface="Wingdings" panose="05000000000000000000" pitchFamily="2" charset="2"/>
              </a:rPr>
              <a:t>2) when </a:t>
            </a:r>
            <a:r>
              <a:rPr lang="en-US" b="1" dirty="0">
                <a:sym typeface="Wingdings" panose="05000000000000000000" pitchFamily="2" charset="2"/>
              </a:rPr>
              <a:t>there was a specific demand for </a:t>
            </a:r>
            <a:r>
              <a:rPr lang="en-US" b="1" dirty="0" smtClean="0">
                <a:sym typeface="Wingdings" panose="05000000000000000000" pitchFamily="2" charset="2"/>
              </a:rPr>
              <a:t>the EU </a:t>
            </a:r>
            <a:r>
              <a:rPr lang="en-US" b="1" dirty="0">
                <a:sym typeface="Wingdings" panose="05000000000000000000" pitchFamily="2" charset="2"/>
              </a:rPr>
              <a:t>to </a:t>
            </a:r>
            <a:r>
              <a:rPr lang="en-US" b="1" dirty="0" smtClean="0">
                <a:sym typeface="Wingdings" panose="05000000000000000000" pitchFamily="2" charset="2"/>
              </a:rPr>
              <a:t>intervene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perceived as particularly legitimate to help solve a conflict in its </a:t>
            </a:r>
            <a:r>
              <a:rPr lang="en-US" dirty="0" err="1" smtClean="0">
                <a:sym typeface="Wingdings" panose="05000000000000000000" pitchFamily="2" charset="2"/>
              </a:rPr>
              <a:t>neighbourhood</a:t>
            </a:r>
            <a:r>
              <a:rPr lang="en-US" dirty="0" smtClean="0">
                <a:sym typeface="Wingdings" panose="05000000000000000000" pitchFamily="2" charset="2"/>
              </a:rPr>
              <a:t> (the Balkans, Georgia)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perceived as more neutral (Aceh, Rafah)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acting as a mediator in the conflict (Aceh, Georgia)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covering specific needs which others did not address: security sector reform, rule of law, border management, airport security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 broad range of diplomatic, civilian and military tools was needed to deal with the situation + presence of an EU Delegation on the ground </a:t>
            </a:r>
          </a:p>
        </p:txBody>
      </p:sp>
    </p:spTree>
    <p:extLst>
      <p:ext uri="{BB962C8B-B14F-4D97-AF65-F5344CB8AC3E}">
        <p14:creationId xmlns:p14="http://schemas.microsoft.com/office/powerpoint/2010/main" val="38297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>
                <a:sym typeface="Wingdings" panose="05000000000000000000" pitchFamily="2" charset="2"/>
              </a:rPr>
              <a:t>3) in low- to medium-intensity conflict </a:t>
            </a:r>
            <a:r>
              <a:rPr lang="en-US" b="1" dirty="0" smtClean="0">
                <a:sym typeface="Wingdings" panose="05000000000000000000" pitchFamily="2" charset="2"/>
              </a:rPr>
              <a:t>environments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Mostly pre- or post-conflict situations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NATO – high intensity conflicts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UN – needs peace to keep before deploying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Otherwise…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serves as a clearing house for member states’ contributions (e.g. Lebanon, Haiti) </a:t>
            </a:r>
            <a:endParaRPr lang="cs-CZ" dirty="0" smtClean="0">
              <a:sym typeface="Wingdings" panose="05000000000000000000" pitchFamily="2" charset="2"/>
            </a:endParaRP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EU</a:t>
            </a:r>
            <a:r>
              <a:rPr lang="en-US" dirty="0" smtClean="0">
                <a:sym typeface="Wingdings" panose="05000000000000000000" pitchFamily="2" charset="2"/>
              </a:rPr>
              <a:t> contributes to UN PK or monitoring missions by other means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EU builds the capacity of other regional organizations (e.g. AU, ECOWAS, Arab League of States)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659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Role of EU crisis management operations</a:t>
            </a:r>
            <a:endParaRPr lang="cs-CZ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EU crisis management missions &amp; operations (CMO) = </a:t>
            </a:r>
            <a:r>
              <a:rPr lang="en-US" b="1" dirty="0" smtClean="0"/>
              <a:t>major vehicle for realizing EU security policy</a:t>
            </a:r>
          </a:p>
          <a:p>
            <a:pPr lvl="1"/>
            <a:r>
              <a:rPr lang="en-US" dirty="0" smtClean="0"/>
              <a:t>From an instrument at the service of the CFSP to a major driving force of the EU’s external policy</a:t>
            </a:r>
          </a:p>
          <a:p>
            <a:pPr lvl="1"/>
            <a:r>
              <a:rPr lang="en-US" dirty="0" smtClean="0"/>
              <a:t>ESDP as a boost of CFSP which lacked the tools to deliver </a:t>
            </a:r>
          </a:p>
          <a:p>
            <a:pPr lvl="1"/>
            <a:r>
              <a:rPr lang="en-US" dirty="0" smtClean="0"/>
              <a:t>ESDP relatively isolated; rapid development; British-French tandem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Serve the broader aim of </a:t>
            </a:r>
            <a:r>
              <a:rPr lang="en-US" b="1" dirty="0" smtClean="0"/>
              <a:t>positioning the EU on the international stage </a:t>
            </a:r>
          </a:p>
          <a:p>
            <a:pPr lvl="1"/>
            <a:r>
              <a:rPr lang="en-US" dirty="0" smtClean="0"/>
              <a:t>CMO as a symbol of the search for a niche on the world stage </a:t>
            </a:r>
            <a:endParaRPr lang="cs-CZ" dirty="0" smtClean="0"/>
          </a:p>
          <a:p>
            <a:pPr lvl="1"/>
            <a:r>
              <a:rPr lang="cs-CZ" dirty="0" smtClean="0"/>
              <a:t>CMO </a:t>
            </a:r>
            <a:r>
              <a:rPr lang="en-US" dirty="0" smtClean="0"/>
              <a:t>as the most significant / defining feature of the ESDP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931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What EU CMO are?</a:t>
            </a:r>
          </a:p>
          <a:p>
            <a:pPr lvl="1"/>
            <a:r>
              <a:rPr lang="en-US" dirty="0" smtClean="0"/>
              <a:t>Formally = reactions to crisis on the ground </a:t>
            </a:r>
          </a:p>
          <a:p>
            <a:pPr lvl="1"/>
            <a:r>
              <a:rPr lang="en-US" dirty="0" smtClean="0"/>
              <a:t>X More than crisis management tools</a:t>
            </a:r>
          </a:p>
          <a:p>
            <a:pPr lvl="1"/>
            <a:r>
              <a:rPr lang="en-US" dirty="0" smtClean="0"/>
              <a:t>Provide important building blocks in the construction of an EU security policy</a:t>
            </a:r>
          </a:p>
          <a:p>
            <a:pPr lvl="2"/>
            <a:r>
              <a:rPr lang="en-US" dirty="0" smtClean="0"/>
              <a:t>Artemis (autonomous military operation)</a:t>
            </a:r>
          </a:p>
          <a:p>
            <a:pPr lvl="2"/>
            <a:r>
              <a:rPr lang="en-US" dirty="0" smtClean="0"/>
              <a:t>Aceh MM (“going global”) </a:t>
            </a:r>
          </a:p>
          <a:p>
            <a:pPr lvl="2"/>
            <a:r>
              <a:rPr lang="en-US" dirty="0" smtClean="0"/>
              <a:t>The Balkans/ME (commitment to the </a:t>
            </a:r>
            <a:r>
              <a:rPr lang="en-US" dirty="0" err="1" smtClean="0"/>
              <a:t>neighbourhood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sz="1000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Deployment decisions as a </a:t>
            </a:r>
            <a:r>
              <a:rPr lang="en-US" b="1" dirty="0" smtClean="0">
                <a:sym typeface="Wingdings" panose="05000000000000000000" pitchFamily="2" charset="2"/>
              </a:rPr>
              <a:t>strategic search for opportunities</a:t>
            </a:r>
            <a:r>
              <a:rPr lang="en-US" dirty="0" smtClean="0">
                <a:sym typeface="Wingdings" panose="05000000000000000000" pitchFamily="2" charset="2"/>
              </a:rPr>
              <a:t>, directed towards the </a:t>
            </a:r>
            <a:r>
              <a:rPr lang="en-US" b="1" dirty="0" smtClean="0">
                <a:sym typeface="Wingdings" panose="05000000000000000000" pitchFamily="2" charset="2"/>
              </a:rPr>
              <a:t>external as well as internal audience </a:t>
            </a:r>
          </a:p>
          <a:p>
            <a:pPr marL="0" indent="0">
              <a:buNone/>
            </a:pPr>
            <a:endParaRPr lang="en-US" sz="11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EU CMO as a </a:t>
            </a:r>
            <a:r>
              <a:rPr lang="en-US" b="1" dirty="0" smtClean="0">
                <a:sym typeface="Wingdings" panose="05000000000000000000" pitchFamily="2" charset="2"/>
              </a:rPr>
              <a:t>response to an international security issue </a:t>
            </a:r>
            <a:r>
              <a:rPr lang="en-US" dirty="0" smtClean="0">
                <a:sym typeface="Wingdings" panose="05000000000000000000" pitchFamily="2" charset="2"/>
              </a:rPr>
              <a:t>&amp; a </a:t>
            </a:r>
            <a:r>
              <a:rPr lang="en-US" b="1" dirty="0" smtClean="0">
                <a:sym typeface="Wingdings" panose="05000000000000000000" pitchFamily="2" charset="2"/>
              </a:rPr>
              <a:t>political means </a:t>
            </a:r>
            <a:r>
              <a:rPr lang="en-US" dirty="0" smtClean="0">
                <a:sym typeface="Wingdings" panose="05000000000000000000" pitchFamily="2" charset="2"/>
              </a:rPr>
              <a:t>to advance a particular agenda </a:t>
            </a:r>
          </a:p>
          <a:p>
            <a:pPr marL="0" indent="0">
              <a:buNone/>
            </a:pPr>
            <a:endParaRPr lang="en-US" sz="11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EU looking for deployments that promise to generate </a:t>
            </a:r>
            <a:r>
              <a:rPr lang="en-US" b="1" dirty="0" smtClean="0">
                <a:sym typeface="Wingdings" panose="05000000000000000000" pitchFamily="2" charset="2"/>
              </a:rPr>
              <a:t>maximum political capital</a:t>
            </a:r>
            <a:r>
              <a:rPr lang="en-US" dirty="0" smtClean="0">
                <a:sym typeface="Wingdings" panose="05000000000000000000" pitchFamily="2" charset="2"/>
              </a:rPr>
              <a:t> &amp; avoiding challenges that might end up in total disaster</a:t>
            </a:r>
          </a:p>
          <a:p>
            <a:pPr marL="0" indent="0">
              <a:buNone/>
            </a:pPr>
            <a:endParaRPr lang="en-US" sz="11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= Strategic </a:t>
            </a:r>
            <a:r>
              <a:rPr lang="en-US" dirty="0">
                <a:sym typeface="Wingdings" panose="05000000000000000000" pitchFamily="2" charset="2"/>
              </a:rPr>
              <a:t>approach  </a:t>
            </a:r>
            <a:r>
              <a:rPr lang="en-US" b="1" dirty="0">
                <a:sym typeface="Wingdings" panose="05000000000000000000" pitchFamily="2" charset="2"/>
              </a:rPr>
              <a:t>EU CMO as a success story</a:t>
            </a:r>
            <a:endParaRPr lang="cs-CZ" b="1" dirty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69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862"/>
          </a:xfrm>
        </p:spPr>
        <p:txBody>
          <a:bodyPr>
            <a:noAutofit/>
          </a:bodyPr>
          <a:lstStyle/>
          <a:p>
            <a:r>
              <a:rPr lang="cs-CZ" sz="3200" b="1" dirty="0" err="1" smtClean="0"/>
              <a:t>European</a:t>
            </a:r>
            <a:r>
              <a:rPr lang="cs-CZ" sz="3200" b="1" dirty="0" smtClean="0"/>
              <a:t> Union as a </a:t>
            </a:r>
            <a:r>
              <a:rPr lang="cs-CZ" sz="3200" b="1" dirty="0" err="1" smtClean="0"/>
              <a:t>security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actor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any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ideas</a:t>
            </a:r>
            <a:r>
              <a:rPr lang="en-US" sz="3200" b="1" dirty="0" smtClean="0"/>
              <a:t>?</a:t>
            </a:r>
            <a:endParaRPr lang="cs-CZ" sz="3200" b="1" dirty="0"/>
          </a:p>
        </p:txBody>
      </p:sp>
      <p:sp>
        <p:nvSpPr>
          <p:cNvPr id="4" name="Oválný popisek 3"/>
          <p:cNvSpPr/>
          <p:nvPr/>
        </p:nvSpPr>
        <p:spPr>
          <a:xfrm>
            <a:off x="6818759" y="2473351"/>
            <a:ext cx="2098639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Crisis</a:t>
            </a:r>
            <a:r>
              <a:rPr lang="cs-CZ" b="1" dirty="0" smtClean="0"/>
              <a:t> management </a:t>
            </a:r>
            <a:endParaRPr lang="cs-CZ" b="1" dirty="0"/>
          </a:p>
        </p:txBody>
      </p:sp>
      <p:sp>
        <p:nvSpPr>
          <p:cNvPr id="5" name="Oválný popisek 4"/>
          <p:cNvSpPr/>
          <p:nvPr/>
        </p:nvSpPr>
        <p:spPr>
          <a:xfrm>
            <a:off x="4770009" y="2505888"/>
            <a:ext cx="1162980" cy="9721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ESDP/CSDP</a:t>
            </a:r>
            <a:endParaRPr lang="cs-CZ" b="1" dirty="0"/>
          </a:p>
        </p:txBody>
      </p:sp>
      <p:sp>
        <p:nvSpPr>
          <p:cNvPr id="6" name="Oválný popisek 5"/>
          <p:cNvSpPr/>
          <p:nvPr/>
        </p:nvSpPr>
        <p:spPr>
          <a:xfrm>
            <a:off x="541511" y="2064025"/>
            <a:ext cx="1562472" cy="12424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Security</a:t>
            </a:r>
            <a:r>
              <a:rPr lang="cs-CZ" b="1" dirty="0" smtClean="0"/>
              <a:t> </a:t>
            </a:r>
            <a:r>
              <a:rPr lang="cs-CZ" b="1" dirty="0" err="1" smtClean="0"/>
              <a:t>Sector</a:t>
            </a:r>
            <a:r>
              <a:rPr lang="cs-CZ" b="1" dirty="0" smtClean="0"/>
              <a:t> </a:t>
            </a:r>
            <a:r>
              <a:rPr lang="cs-CZ" b="1" dirty="0" err="1" smtClean="0"/>
              <a:t>Reform</a:t>
            </a:r>
            <a:endParaRPr lang="cs-CZ" b="1" dirty="0"/>
          </a:p>
        </p:txBody>
      </p:sp>
      <p:sp>
        <p:nvSpPr>
          <p:cNvPr id="7" name="Oválný popisek 6"/>
          <p:cNvSpPr/>
          <p:nvPr/>
        </p:nvSpPr>
        <p:spPr>
          <a:xfrm>
            <a:off x="2572900" y="2824240"/>
            <a:ext cx="1728192" cy="13412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European</a:t>
            </a:r>
            <a:r>
              <a:rPr lang="cs-CZ" b="1" dirty="0" smtClean="0"/>
              <a:t> </a:t>
            </a:r>
            <a:r>
              <a:rPr lang="cs-CZ" b="1" dirty="0" err="1" smtClean="0"/>
              <a:t>Security</a:t>
            </a:r>
            <a:r>
              <a:rPr lang="cs-CZ" b="1" dirty="0" smtClean="0"/>
              <a:t> </a:t>
            </a:r>
            <a:r>
              <a:rPr lang="cs-CZ" b="1" dirty="0" err="1" smtClean="0"/>
              <a:t>Strategy</a:t>
            </a:r>
            <a:endParaRPr lang="cs-CZ" b="1" dirty="0"/>
          </a:p>
        </p:txBody>
      </p:sp>
      <p:sp>
        <p:nvSpPr>
          <p:cNvPr id="8" name="Oválný popisek 7"/>
          <p:cNvSpPr/>
          <p:nvPr/>
        </p:nvSpPr>
        <p:spPr>
          <a:xfrm>
            <a:off x="5419818" y="3608051"/>
            <a:ext cx="1994520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Battlegroups</a:t>
            </a:r>
            <a:endParaRPr lang="cs-CZ" b="1" dirty="0"/>
          </a:p>
        </p:txBody>
      </p:sp>
      <p:sp>
        <p:nvSpPr>
          <p:cNvPr id="9" name="Oválný popisek 8"/>
          <p:cNvSpPr/>
          <p:nvPr/>
        </p:nvSpPr>
        <p:spPr>
          <a:xfrm>
            <a:off x="7608713" y="4271165"/>
            <a:ext cx="1288981" cy="84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EUFOR</a:t>
            </a:r>
            <a:endParaRPr lang="cs-CZ" b="1" dirty="0"/>
          </a:p>
        </p:txBody>
      </p:sp>
      <p:sp>
        <p:nvSpPr>
          <p:cNvPr id="10" name="Oválný popisek 9"/>
          <p:cNvSpPr/>
          <p:nvPr/>
        </p:nvSpPr>
        <p:spPr>
          <a:xfrm>
            <a:off x="631104" y="3842831"/>
            <a:ext cx="1990386" cy="10166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Petersberg</a:t>
            </a:r>
            <a:r>
              <a:rPr lang="cs-CZ" b="1" dirty="0" smtClean="0"/>
              <a:t> </a:t>
            </a:r>
            <a:r>
              <a:rPr lang="cs-CZ" b="1" dirty="0" err="1" smtClean="0"/>
              <a:t>Tasks</a:t>
            </a:r>
            <a:endParaRPr lang="cs-CZ" b="1" dirty="0"/>
          </a:p>
        </p:txBody>
      </p:sp>
      <p:sp>
        <p:nvSpPr>
          <p:cNvPr id="11" name="Oválný popisek 10"/>
          <p:cNvSpPr/>
          <p:nvPr/>
        </p:nvSpPr>
        <p:spPr>
          <a:xfrm>
            <a:off x="3650997" y="4288847"/>
            <a:ext cx="1517817" cy="10980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Balkans</a:t>
            </a:r>
            <a:endParaRPr lang="cs-CZ" b="1" dirty="0"/>
          </a:p>
        </p:txBody>
      </p:sp>
      <p:sp>
        <p:nvSpPr>
          <p:cNvPr id="12" name="Oválný popisek 11"/>
          <p:cNvSpPr/>
          <p:nvPr/>
        </p:nvSpPr>
        <p:spPr>
          <a:xfrm>
            <a:off x="611560" y="5328270"/>
            <a:ext cx="1058416" cy="7650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Africa</a:t>
            </a:r>
            <a:endParaRPr lang="cs-CZ" b="1" dirty="0"/>
          </a:p>
        </p:txBody>
      </p:sp>
      <p:sp>
        <p:nvSpPr>
          <p:cNvPr id="13" name="Oválný popisek 12"/>
          <p:cNvSpPr/>
          <p:nvPr/>
        </p:nvSpPr>
        <p:spPr>
          <a:xfrm>
            <a:off x="6011885" y="5089057"/>
            <a:ext cx="1340950" cy="10216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Soft vs. hard </a:t>
            </a:r>
            <a:r>
              <a:rPr lang="cs-CZ" b="1" dirty="0" err="1" smtClean="0"/>
              <a:t>power</a:t>
            </a:r>
            <a:endParaRPr lang="cs-CZ" b="1" dirty="0"/>
          </a:p>
        </p:txBody>
      </p:sp>
      <p:sp>
        <p:nvSpPr>
          <p:cNvPr id="14" name="Oválný popisek 13"/>
          <p:cNvSpPr/>
          <p:nvPr/>
        </p:nvSpPr>
        <p:spPr>
          <a:xfrm>
            <a:off x="2055308" y="5174686"/>
            <a:ext cx="1173832" cy="10721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Rule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law</a:t>
            </a:r>
            <a:endParaRPr lang="cs-CZ" b="1" dirty="0"/>
          </a:p>
        </p:txBody>
      </p:sp>
      <p:sp>
        <p:nvSpPr>
          <p:cNvPr id="15" name="Oválný popisek 14"/>
          <p:cNvSpPr/>
          <p:nvPr/>
        </p:nvSpPr>
        <p:spPr>
          <a:xfrm>
            <a:off x="3650996" y="5801540"/>
            <a:ext cx="2149388" cy="6754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EU </a:t>
            </a:r>
            <a:r>
              <a:rPr lang="cs-CZ" b="1" dirty="0" err="1" smtClean="0"/>
              <a:t>Global</a:t>
            </a:r>
            <a:r>
              <a:rPr lang="cs-CZ" b="1" dirty="0" smtClean="0"/>
              <a:t> </a:t>
            </a:r>
            <a:r>
              <a:rPr lang="cs-CZ" b="1" dirty="0" err="1" smtClean="0"/>
              <a:t>Strategy</a:t>
            </a:r>
            <a:endParaRPr lang="cs-CZ" b="1" dirty="0"/>
          </a:p>
        </p:txBody>
      </p:sp>
      <p:sp>
        <p:nvSpPr>
          <p:cNvPr id="16" name="Oválný popisek 15"/>
          <p:cNvSpPr/>
          <p:nvPr/>
        </p:nvSpPr>
        <p:spPr>
          <a:xfrm>
            <a:off x="7508755" y="5804355"/>
            <a:ext cx="1260753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Police</a:t>
            </a:r>
            <a:endParaRPr lang="cs-CZ" b="1" dirty="0"/>
          </a:p>
        </p:txBody>
      </p:sp>
      <p:sp>
        <p:nvSpPr>
          <p:cNvPr id="17" name="Oválný popisek 16"/>
          <p:cNvSpPr/>
          <p:nvPr/>
        </p:nvSpPr>
        <p:spPr>
          <a:xfrm>
            <a:off x="2103983" y="1461096"/>
            <a:ext cx="3094027" cy="9336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Comprehensive</a:t>
            </a:r>
            <a:r>
              <a:rPr lang="cs-CZ" b="1" dirty="0" smtClean="0"/>
              <a:t> </a:t>
            </a:r>
            <a:r>
              <a:rPr lang="cs-CZ" b="1" dirty="0" err="1" smtClean="0"/>
              <a:t>approach</a:t>
            </a:r>
            <a:endParaRPr lang="cs-CZ" b="1" dirty="0"/>
          </a:p>
        </p:txBody>
      </p:sp>
      <p:sp>
        <p:nvSpPr>
          <p:cNvPr id="18" name="Oválný popisek 17"/>
          <p:cNvSpPr/>
          <p:nvPr/>
        </p:nvSpPr>
        <p:spPr>
          <a:xfrm>
            <a:off x="6011885" y="1662107"/>
            <a:ext cx="1690186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Mogherini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11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96" y="1184782"/>
            <a:ext cx="8229600" cy="1058441"/>
          </a:xfrm>
        </p:spPr>
        <p:txBody>
          <a:bodyPr>
            <a:noAutofit/>
          </a:bodyPr>
          <a:lstStyle/>
          <a:p>
            <a:r>
              <a:rPr lang="en-US" sz="3400" b="1" dirty="0"/>
              <a:t>EU’s performance in </a:t>
            </a:r>
            <a:r>
              <a:rPr lang="en-US" sz="3400" b="1" dirty="0" smtClean="0"/>
              <a:t>crisis management: </a:t>
            </a:r>
            <a:br>
              <a:rPr lang="en-US" sz="3400" b="1" dirty="0" smtClean="0"/>
            </a:br>
            <a:r>
              <a:rPr lang="en-US" sz="3400" b="1" dirty="0" smtClean="0"/>
              <a:t>main features </a:t>
            </a:r>
            <a:endParaRPr lang="cs-CZ" sz="3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46075"/>
          </a:xfrm>
        </p:spPr>
        <p:txBody>
          <a:bodyPr/>
          <a:lstStyle/>
          <a:p>
            <a:r>
              <a:rPr lang="en-US" dirty="0" smtClean="0"/>
              <a:t>Civilian crisis management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/>
          <a:p>
            <a:r>
              <a:rPr lang="cs-CZ" dirty="0" smtClean="0"/>
              <a:t>…</a:t>
            </a:r>
            <a:endParaRPr lang="en-US" dirty="0" smtClean="0"/>
          </a:p>
          <a:p>
            <a:r>
              <a:rPr lang="cs-CZ" dirty="0" smtClean="0"/>
              <a:t>…</a:t>
            </a:r>
            <a:endParaRPr lang="en-US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2184466"/>
            <a:ext cx="4041775" cy="639762"/>
          </a:xfrm>
        </p:spPr>
        <p:txBody>
          <a:bodyPr/>
          <a:lstStyle/>
          <a:p>
            <a:r>
              <a:rPr lang="en-US" dirty="0" smtClean="0"/>
              <a:t>Military crisis management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2"/>
          </a:xfrm>
        </p:spPr>
        <p:txBody>
          <a:bodyPr/>
          <a:lstStyle/>
          <a:p>
            <a:r>
              <a:rPr lang="cs-CZ" dirty="0" smtClean="0"/>
              <a:t>…</a:t>
            </a:r>
            <a:endParaRPr lang="en-US" dirty="0"/>
          </a:p>
          <a:p>
            <a:r>
              <a:rPr lang="cs-CZ" dirty="0" smtClean="0"/>
              <a:t>…</a:t>
            </a:r>
            <a:endParaRPr lang="en-US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7" name="Picture 2" descr="Výsledek obrázku pro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82" y="229014"/>
            <a:ext cx="1817718" cy="9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98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Current developments</a:t>
            </a:r>
            <a:endParaRPr lang="cs-CZ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700" b="1" u="sng" dirty="0" smtClean="0"/>
              <a:t>EU Global Strategy (EUGS)</a:t>
            </a:r>
          </a:p>
          <a:p>
            <a:r>
              <a:rPr lang="cs-CZ" dirty="0" err="1"/>
              <a:t>Unfortunate</a:t>
            </a:r>
            <a:r>
              <a:rPr lang="cs-CZ" dirty="0"/>
              <a:t> t</a:t>
            </a:r>
            <a:r>
              <a:rPr lang="en-GB" dirty="0" err="1" smtClean="0"/>
              <a:t>iming</a:t>
            </a:r>
            <a:r>
              <a:rPr lang="en-GB" dirty="0" smtClean="0"/>
              <a:t> (June 2016)</a:t>
            </a:r>
            <a:endParaRPr lang="cs-CZ" dirty="0"/>
          </a:p>
          <a:p>
            <a:r>
              <a:rPr lang="en-US" dirty="0"/>
              <a:t>D</a:t>
            </a:r>
            <a:r>
              <a:rPr lang="en-US" dirty="0" smtClean="0"/>
              <a:t>efines </a:t>
            </a:r>
            <a:r>
              <a:rPr lang="en-US" b="1" dirty="0"/>
              <a:t>common ends </a:t>
            </a:r>
            <a:r>
              <a:rPr lang="en-US" dirty="0"/>
              <a:t>of the EU´s external action </a:t>
            </a:r>
            <a:r>
              <a:rPr lang="en-US" dirty="0" smtClean="0"/>
              <a:t>and </a:t>
            </a:r>
            <a:r>
              <a:rPr lang="en-US" dirty="0"/>
              <a:t>identifies </a:t>
            </a:r>
            <a:r>
              <a:rPr lang="en-US" b="1" dirty="0"/>
              <a:t>means to achieve them</a:t>
            </a:r>
            <a:endParaRPr lang="cs-CZ" b="1" dirty="0"/>
          </a:p>
          <a:p>
            <a:r>
              <a:rPr lang="en-US" dirty="0" smtClean="0"/>
              <a:t>Presents </a:t>
            </a:r>
            <a:r>
              <a:rPr lang="en-US" dirty="0"/>
              <a:t>a fairly </a:t>
            </a:r>
            <a:r>
              <a:rPr lang="en-US" b="1" dirty="0"/>
              <a:t>realistic, pragmatic and cautious picture </a:t>
            </a:r>
            <a:r>
              <a:rPr lang="en-US" dirty="0"/>
              <a:t>of what the EU does, and can do</a:t>
            </a:r>
            <a:endParaRPr lang="cs-CZ" dirty="0"/>
          </a:p>
          <a:p>
            <a:r>
              <a:rPr lang="en-GB" dirty="0" smtClean="0"/>
              <a:t>Goes </a:t>
            </a:r>
            <a:r>
              <a:rPr lang="en-GB" dirty="0"/>
              <a:t>back to the basics and puts the immediate </a:t>
            </a:r>
            <a:r>
              <a:rPr lang="en-GB" b="1" dirty="0"/>
              <a:t>interests of European citizens</a:t>
            </a:r>
            <a:r>
              <a:rPr lang="en-GB" dirty="0"/>
              <a:t> </a:t>
            </a:r>
            <a:r>
              <a:rPr lang="en-GB" dirty="0" smtClean="0"/>
              <a:t>first</a:t>
            </a:r>
          </a:p>
          <a:p>
            <a:r>
              <a:rPr lang="cs-CZ" dirty="0"/>
              <a:t>W</a:t>
            </a:r>
            <a:r>
              <a:rPr lang="en-US" dirty="0" err="1"/>
              <a:t>hile</a:t>
            </a:r>
            <a:r>
              <a:rPr lang="en-US" dirty="0"/>
              <a:t> </a:t>
            </a:r>
            <a:r>
              <a:rPr lang="en-US" b="1" dirty="0"/>
              <a:t>normative power </a:t>
            </a:r>
            <a:r>
              <a:rPr lang="en-US" dirty="0"/>
              <a:t>Europe is perhaps dead, </a:t>
            </a:r>
            <a:r>
              <a:rPr lang="en-US" b="1" dirty="0"/>
              <a:t>civilian power </a:t>
            </a:r>
            <a:r>
              <a:rPr lang="en-US" dirty="0"/>
              <a:t>Europe is very much alive </a:t>
            </a:r>
            <a:endParaRPr lang="cs-CZ" dirty="0"/>
          </a:p>
          <a:p>
            <a:r>
              <a:rPr lang="en-US" dirty="0" smtClean="0"/>
              <a:t>Has created </a:t>
            </a:r>
            <a:r>
              <a:rPr lang="en-US" dirty="0"/>
              <a:t>a </a:t>
            </a:r>
            <a:r>
              <a:rPr lang="en-US" b="1" dirty="0"/>
              <a:t>momentum on EU security and </a:t>
            </a:r>
            <a:r>
              <a:rPr lang="en-US" b="1" dirty="0" err="1" smtClean="0"/>
              <a:t>defence</a:t>
            </a:r>
            <a:endParaRPr lang="en-US" b="1" dirty="0" smtClean="0"/>
          </a:p>
          <a:p>
            <a:r>
              <a:rPr lang="cs-CZ" dirty="0" smtClean="0"/>
              <a:t>„</a:t>
            </a:r>
            <a:r>
              <a:rPr lang="en-US" b="1" dirty="0" err="1" smtClean="0"/>
              <a:t>R</a:t>
            </a:r>
            <a:r>
              <a:rPr lang="cs-CZ" b="1" dirty="0" err="1" smtClean="0"/>
              <a:t>esilience</a:t>
            </a:r>
            <a:r>
              <a:rPr lang="cs-CZ" dirty="0"/>
              <a:t>“ as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leitmotif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EU´s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 smtClean="0"/>
              <a:t>action</a:t>
            </a:r>
            <a:endParaRPr lang="en-US" dirty="0" smtClean="0"/>
          </a:p>
          <a:p>
            <a:r>
              <a:rPr lang="en-US" dirty="0" err="1" smtClean="0"/>
              <a:t>B</a:t>
            </a:r>
            <a:r>
              <a:rPr lang="cs-CZ" dirty="0" err="1" smtClean="0"/>
              <a:t>roadens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comprehensive</a:t>
            </a:r>
            <a:r>
              <a:rPr lang="cs-CZ" b="1" dirty="0"/>
              <a:t> </a:t>
            </a:r>
            <a:r>
              <a:rPr lang="cs-CZ" b="1" dirty="0" err="1"/>
              <a:t>approach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dirty="0" err="1"/>
              <a:t>crisis</a:t>
            </a:r>
            <a:r>
              <a:rPr lang="cs-CZ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105158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382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700" b="1" u="sng" dirty="0" smtClean="0"/>
              <a:t>Permanent </a:t>
            </a:r>
            <a:r>
              <a:rPr lang="en-US" sz="3700" b="1" u="sng" dirty="0"/>
              <a:t>Structured Cooperation </a:t>
            </a:r>
            <a:r>
              <a:rPr lang="en-US" sz="3700" b="1" u="sng" dirty="0" smtClean="0"/>
              <a:t>(PESCO)</a:t>
            </a:r>
          </a:p>
          <a:p>
            <a:r>
              <a:rPr lang="en-US" dirty="0"/>
              <a:t>Treaty of the </a:t>
            </a:r>
            <a:r>
              <a:rPr lang="en-US" dirty="0" smtClean="0"/>
              <a:t>EU (Lisbon Treaty), </a:t>
            </a:r>
            <a:r>
              <a:rPr lang="en-US" dirty="0"/>
              <a:t>Articles </a:t>
            </a:r>
            <a:r>
              <a:rPr lang="en-US" dirty="0" smtClean="0"/>
              <a:t>42(6</a:t>
            </a:r>
            <a:r>
              <a:rPr lang="en-US" dirty="0"/>
              <a:t>) and </a:t>
            </a:r>
            <a:r>
              <a:rPr lang="en-US" dirty="0" smtClean="0"/>
              <a:t>46</a:t>
            </a:r>
          </a:p>
          <a:p>
            <a:r>
              <a:rPr lang="en-US" dirty="0" smtClean="0"/>
              <a:t>A Treaty-based </a:t>
            </a:r>
            <a:r>
              <a:rPr lang="en-US" dirty="0"/>
              <a:t>framework </a:t>
            </a:r>
            <a:r>
              <a:rPr lang="en-US" dirty="0" smtClean="0"/>
              <a:t>and </a:t>
            </a:r>
            <a:r>
              <a:rPr lang="en-US" dirty="0"/>
              <a:t>process </a:t>
            </a:r>
            <a:r>
              <a:rPr lang="en-US" b="1" dirty="0"/>
              <a:t>to deepen </a:t>
            </a:r>
            <a:r>
              <a:rPr lang="en-US" b="1" dirty="0" err="1"/>
              <a:t>defence</a:t>
            </a:r>
            <a:r>
              <a:rPr lang="en-US" b="1" dirty="0"/>
              <a:t> </a:t>
            </a:r>
            <a:r>
              <a:rPr lang="en-US" b="1" dirty="0" smtClean="0"/>
              <a:t>cooperation </a:t>
            </a:r>
            <a:r>
              <a:rPr lang="en-US" dirty="0"/>
              <a:t>amongst EU </a:t>
            </a:r>
            <a:r>
              <a:rPr lang="en-US" dirty="0" smtClean="0"/>
              <a:t>MSs </a:t>
            </a:r>
            <a:r>
              <a:rPr lang="en-US" dirty="0"/>
              <a:t>who are capable and </a:t>
            </a:r>
            <a:r>
              <a:rPr lang="en-US" dirty="0" smtClean="0"/>
              <a:t>willing to </a:t>
            </a:r>
            <a:r>
              <a:rPr lang="en-US" dirty="0"/>
              <a:t>do </a:t>
            </a:r>
            <a:r>
              <a:rPr lang="en-US" dirty="0" smtClean="0"/>
              <a:t>so</a:t>
            </a:r>
            <a:endParaRPr lang="en-US" dirty="0"/>
          </a:p>
          <a:p>
            <a:r>
              <a:rPr lang="en-US" dirty="0" smtClean="0"/>
              <a:t>Key requirements:</a:t>
            </a:r>
          </a:p>
          <a:p>
            <a:pPr lvl="1"/>
            <a:r>
              <a:rPr lang="en-US" dirty="0" smtClean="0"/>
              <a:t>To enhance coordination in </a:t>
            </a:r>
            <a:r>
              <a:rPr lang="en-US" dirty="0" err="1" smtClean="0"/>
              <a:t>defence</a:t>
            </a:r>
            <a:r>
              <a:rPr lang="en-US" dirty="0" smtClean="0"/>
              <a:t> affairs</a:t>
            </a:r>
          </a:p>
          <a:p>
            <a:pPr lvl="1"/>
            <a:r>
              <a:rPr lang="en-US" dirty="0" smtClean="0"/>
              <a:t>To increase investment in </a:t>
            </a:r>
            <a:r>
              <a:rPr lang="en-US" dirty="0" err="1" smtClean="0"/>
              <a:t>defence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increase </a:t>
            </a:r>
            <a:r>
              <a:rPr lang="en-US" dirty="0" smtClean="0"/>
              <a:t>cooperation in developing </a:t>
            </a:r>
            <a:r>
              <a:rPr lang="en-US" dirty="0" err="1" smtClean="0"/>
              <a:t>defence</a:t>
            </a:r>
            <a:r>
              <a:rPr lang="en-US" dirty="0" smtClean="0"/>
              <a:t> capabilities </a:t>
            </a:r>
          </a:p>
          <a:p>
            <a:r>
              <a:rPr lang="en-US" dirty="0" smtClean="0"/>
              <a:t>Binding </a:t>
            </a:r>
            <a:r>
              <a:rPr lang="en-US" dirty="0"/>
              <a:t>commitments undertaken by participating </a:t>
            </a:r>
            <a:r>
              <a:rPr lang="en-US" dirty="0" smtClean="0"/>
              <a:t>MSs</a:t>
            </a:r>
          </a:p>
          <a:p>
            <a:r>
              <a:rPr lang="en-US" dirty="0" smtClean="0"/>
              <a:t>Participation voluntary</a:t>
            </a:r>
          </a:p>
          <a:p>
            <a:r>
              <a:rPr lang="en-US" dirty="0"/>
              <a:t>D</a:t>
            </a:r>
            <a:r>
              <a:rPr lang="en-US" dirty="0" smtClean="0"/>
              <a:t>ecision-making in the hands of participating MSs (unanimity)</a:t>
            </a:r>
          </a:p>
          <a:p>
            <a:r>
              <a:rPr lang="en-US" dirty="0" smtClean="0"/>
              <a:t>November 2017 – 23 MSs signed </a:t>
            </a:r>
            <a:r>
              <a:rPr lang="en-US" dirty="0"/>
              <a:t>a co</a:t>
            </a:r>
            <a:r>
              <a:rPr lang="en-US" b="1" dirty="0"/>
              <a:t>mmon notification on the PESCO</a:t>
            </a:r>
            <a:r>
              <a:rPr lang="en-US" dirty="0"/>
              <a:t> </a:t>
            </a:r>
            <a:r>
              <a:rPr lang="en-US" dirty="0" smtClean="0"/>
              <a:t>= the </a:t>
            </a:r>
            <a:r>
              <a:rPr lang="en-US" dirty="0"/>
              <a:t>first formal step </a:t>
            </a:r>
            <a:r>
              <a:rPr lang="en-US" dirty="0" smtClean="0"/>
              <a:t>to </a:t>
            </a:r>
            <a:r>
              <a:rPr lang="en-US" dirty="0"/>
              <a:t>set up the </a:t>
            </a:r>
            <a:r>
              <a:rPr lang="en-US" dirty="0" smtClean="0"/>
              <a:t>PESCO (now waiting for a Council </a:t>
            </a:r>
            <a:r>
              <a:rPr lang="en-US" dirty="0"/>
              <a:t>decision </a:t>
            </a:r>
            <a:r>
              <a:rPr lang="en-US" dirty="0" smtClean="0"/>
              <a:t>establishing PESCO)  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77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647" y="332656"/>
            <a:ext cx="8229600" cy="72008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Sources</a:t>
            </a:r>
            <a:endParaRPr lang="en-US" sz="3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647" y="1124744"/>
            <a:ext cx="8229600" cy="55446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1500" dirty="0" err="1"/>
              <a:t>Biscop</a:t>
            </a:r>
            <a:r>
              <a:rPr lang="en-GB" sz="1500" dirty="0"/>
              <a:t>, Sven. 2008. “The European Security Strategy in Context”.  In </a:t>
            </a:r>
            <a:r>
              <a:rPr lang="en-GB" sz="1500" i="1" dirty="0"/>
              <a:t>The EU and the European Security Strategy</a:t>
            </a:r>
            <a:r>
              <a:rPr lang="en-GB" sz="1500" dirty="0"/>
              <a:t>, edited by Sven </a:t>
            </a:r>
            <a:r>
              <a:rPr lang="en-GB" sz="1500" dirty="0" err="1"/>
              <a:t>Biscop</a:t>
            </a:r>
            <a:r>
              <a:rPr lang="en-GB" sz="1500" dirty="0"/>
              <a:t> and Jan Joel </a:t>
            </a:r>
            <a:r>
              <a:rPr lang="en-GB" sz="1500" dirty="0" err="1"/>
              <a:t>Andersson</a:t>
            </a:r>
            <a:r>
              <a:rPr lang="en-GB" sz="1500" dirty="0"/>
              <a:t>. Oxon: Routledge. </a:t>
            </a:r>
            <a:endParaRPr lang="cs-CZ" sz="1500" dirty="0"/>
          </a:p>
          <a:p>
            <a:pPr lvl="0">
              <a:spcBef>
                <a:spcPts val="0"/>
              </a:spcBef>
            </a:pPr>
            <a:r>
              <a:rPr lang="en-GB" sz="1500" dirty="0" smtClean="0"/>
              <a:t>EU</a:t>
            </a:r>
            <a:r>
              <a:rPr lang="en-GB" sz="1500" dirty="0"/>
              <a:t>. 2003. “A Secure Europe in a Better World. European Security Strategy” (</a:t>
            </a:r>
            <a:r>
              <a:rPr lang="en-GB" sz="1500" u="sng" dirty="0">
                <a:hlinkClick r:id="rId2"/>
              </a:rPr>
              <a:t>http://www.consilium.europa.eu/uedocs/cmsUpload/78367.pdf</a:t>
            </a:r>
            <a:r>
              <a:rPr lang="en-GB" sz="1500" dirty="0"/>
              <a:t>).</a:t>
            </a:r>
            <a:endParaRPr lang="cs-CZ" sz="1500" dirty="0"/>
          </a:p>
          <a:p>
            <a:pPr>
              <a:spcBef>
                <a:spcPts val="0"/>
              </a:spcBef>
            </a:pPr>
            <a:r>
              <a:rPr lang="en-US" sz="1500" dirty="0"/>
              <a:t>EU. 2016. </a:t>
            </a:r>
            <a:r>
              <a:rPr lang="en-US" sz="1500" i="1" dirty="0"/>
              <a:t>Shared Vision, Common Action: A Stronger Europe. A Global Strategy for the European Union’s Foreign And Security Policy</a:t>
            </a:r>
            <a:r>
              <a:rPr lang="en-US" sz="1500" dirty="0"/>
              <a:t> (</a:t>
            </a:r>
            <a:r>
              <a:rPr lang="en-US" sz="1500" u="sng" dirty="0">
                <a:hlinkClick r:id="rId3"/>
              </a:rPr>
              <a:t>http://europa.eu/globalstrategy/sites/globalstrategy/files/pages/files/eugs_review_web_13.pdf</a:t>
            </a:r>
            <a:r>
              <a:rPr lang="en-US" sz="1500" dirty="0"/>
              <a:t>). </a:t>
            </a:r>
            <a:endParaRPr lang="cs-CZ" sz="1500" dirty="0"/>
          </a:p>
          <a:p>
            <a:pPr lvl="0">
              <a:spcBef>
                <a:spcPts val="0"/>
              </a:spcBef>
            </a:pPr>
            <a:r>
              <a:rPr lang="en-US" sz="1500" dirty="0" smtClean="0"/>
              <a:t>EU</a:t>
            </a:r>
            <a:r>
              <a:rPr lang="en-US" sz="1500" dirty="0" smtClean="0"/>
              <a:t>. 201</a:t>
            </a:r>
            <a:r>
              <a:rPr lang="cs-CZ" sz="1500" dirty="0"/>
              <a:t>7</a:t>
            </a:r>
            <a:r>
              <a:rPr lang="en-US" sz="1500" dirty="0" smtClean="0"/>
              <a:t>. </a:t>
            </a:r>
            <a:r>
              <a:rPr lang="cs-CZ" sz="1500" dirty="0" smtClean="0"/>
              <a:t>“</a:t>
            </a:r>
            <a:r>
              <a:rPr lang="en-US" sz="1500" dirty="0"/>
              <a:t>Overview of the current EU mission and operations“</a:t>
            </a:r>
            <a:r>
              <a:rPr lang="cs-CZ" sz="1500" dirty="0" smtClean="0"/>
              <a:t> (</a:t>
            </a:r>
            <a:r>
              <a:rPr lang="en-US" sz="1500" dirty="0">
                <a:hlinkClick r:id="rId4"/>
              </a:rPr>
              <a:t>https://</a:t>
            </a:r>
            <a:r>
              <a:rPr lang="en-US" sz="1500" dirty="0" smtClean="0">
                <a:hlinkClick r:id="rId4"/>
              </a:rPr>
              <a:t>eeas.europa.eu/headquarters/headquarters-homepage_en/430/Military%20and%20civilian%20missions%20and%20operations</a:t>
            </a:r>
            <a:r>
              <a:rPr lang="cs-CZ" sz="1500" dirty="0" smtClean="0"/>
              <a:t>). </a:t>
            </a:r>
          </a:p>
          <a:p>
            <a:pPr lvl="0">
              <a:spcBef>
                <a:spcPts val="0"/>
              </a:spcBef>
            </a:pPr>
            <a:r>
              <a:rPr lang="en-GB" sz="1500" dirty="0" err="1" smtClean="0"/>
              <a:t>Hazelzet</a:t>
            </a:r>
            <a:r>
              <a:rPr lang="en-GB" sz="1500" dirty="0"/>
              <a:t>, </a:t>
            </a:r>
            <a:r>
              <a:rPr lang="en-GB" sz="1500" dirty="0" err="1"/>
              <a:t>Hadewych</a:t>
            </a:r>
            <a:r>
              <a:rPr lang="en-GB" sz="1500" dirty="0"/>
              <a:t>. 2013. “The added value of CSDP operations.” ISS EU (</a:t>
            </a:r>
            <a:r>
              <a:rPr lang="en-GB" sz="1500" u="sng" dirty="0">
                <a:hlinkClick r:id="rId5"/>
              </a:rPr>
              <a:t>http://www.iss.europa.eu/uploads/media/Brief_31.pdf</a:t>
            </a:r>
            <a:r>
              <a:rPr lang="en-GB" sz="1500" dirty="0"/>
              <a:t>).</a:t>
            </a:r>
            <a:endParaRPr lang="cs-CZ" sz="1500" dirty="0"/>
          </a:p>
          <a:p>
            <a:pPr lvl="0">
              <a:spcBef>
                <a:spcPts val="0"/>
              </a:spcBef>
            </a:pPr>
            <a:r>
              <a:rPr lang="en-GB" sz="1500" dirty="0" err="1"/>
              <a:t>Howorth</a:t>
            </a:r>
            <a:r>
              <a:rPr lang="en-GB" sz="1500" dirty="0"/>
              <a:t>, Jolyon. </a:t>
            </a:r>
            <a:r>
              <a:rPr lang="en-GB" sz="1500" dirty="0" smtClean="0"/>
              <a:t>20</a:t>
            </a:r>
            <a:r>
              <a:rPr lang="cs-CZ" sz="1500" dirty="0" smtClean="0"/>
              <a:t>14</a:t>
            </a:r>
            <a:r>
              <a:rPr lang="en-GB" sz="1500" dirty="0" smtClean="0"/>
              <a:t>. </a:t>
            </a:r>
            <a:r>
              <a:rPr lang="en-GB" sz="1500" i="1" dirty="0"/>
              <a:t>Security and Defence Policy in the European Union</a:t>
            </a:r>
            <a:r>
              <a:rPr lang="en-GB" sz="1500" dirty="0"/>
              <a:t>. Hampshire: Palgrave Macmillan.</a:t>
            </a:r>
            <a:endParaRPr lang="cs-CZ" sz="1500" dirty="0"/>
          </a:p>
          <a:p>
            <a:pPr lvl="0">
              <a:spcBef>
                <a:spcPts val="0"/>
              </a:spcBef>
            </a:pPr>
            <a:r>
              <a:rPr lang="en-GB" sz="1500" dirty="0"/>
              <a:t>“Joint Declaration on European Defence”, Franco-British Summit, Saint-Malo, 4 December 1998 (</a:t>
            </a:r>
            <a:r>
              <a:rPr lang="en-GB" sz="1500" u="sng" dirty="0">
                <a:hlinkClick r:id="rId6"/>
              </a:rPr>
              <a:t>http://www.atlanticcommunity.org/Saint-Malo%20Declaration%20Text.html</a:t>
            </a:r>
            <a:r>
              <a:rPr lang="en-GB" sz="1500" dirty="0"/>
              <a:t>).</a:t>
            </a:r>
            <a:endParaRPr lang="cs-CZ" sz="1500" dirty="0"/>
          </a:p>
          <a:p>
            <a:pPr lvl="0">
              <a:spcBef>
                <a:spcPts val="0"/>
              </a:spcBef>
            </a:pPr>
            <a:r>
              <a:rPr lang="en-US" sz="1500" dirty="0" err="1"/>
              <a:t>Kurowska</a:t>
            </a:r>
            <a:r>
              <a:rPr lang="en-US" sz="1500" dirty="0"/>
              <a:t>, </a:t>
            </a:r>
            <a:r>
              <a:rPr lang="en-US" sz="1500" dirty="0" err="1"/>
              <a:t>Xymena</a:t>
            </a:r>
            <a:r>
              <a:rPr lang="en-US" sz="1500" dirty="0"/>
              <a:t>. 2008. “The Role of ESDP Operations.” In: </a:t>
            </a:r>
            <a:r>
              <a:rPr lang="en-US" sz="1500" i="1" dirty="0"/>
              <a:t>European Security </a:t>
            </a:r>
            <a:r>
              <a:rPr lang="en-US" sz="1500" i="1" dirty="0" smtClean="0"/>
              <a:t>and</a:t>
            </a:r>
            <a:r>
              <a:rPr lang="cs-CZ" sz="1500" i="1" dirty="0" smtClean="0"/>
              <a:t> </a:t>
            </a:r>
            <a:r>
              <a:rPr lang="en-US" sz="1500" i="1" dirty="0" err="1" smtClean="0"/>
              <a:t>Defence</a:t>
            </a:r>
            <a:r>
              <a:rPr lang="en-US" sz="1500" i="1" dirty="0" smtClean="0"/>
              <a:t> </a:t>
            </a:r>
            <a:r>
              <a:rPr lang="en-US" sz="1500" i="1" dirty="0"/>
              <a:t>Policy. An implementation perspective</a:t>
            </a:r>
            <a:r>
              <a:rPr lang="en-US" sz="1500" dirty="0"/>
              <a:t>. Eds. Michael </a:t>
            </a:r>
            <a:r>
              <a:rPr lang="en-US" sz="1500" dirty="0" err="1"/>
              <a:t>Merlingen</a:t>
            </a:r>
            <a:r>
              <a:rPr lang="en-US" sz="1500" dirty="0"/>
              <a:t> and </a:t>
            </a:r>
            <a:r>
              <a:rPr lang="en-US" sz="1500" dirty="0" smtClean="0"/>
              <a:t>Rasa</a:t>
            </a:r>
            <a:r>
              <a:rPr lang="cs-CZ" sz="1500" dirty="0" smtClean="0"/>
              <a:t> </a:t>
            </a:r>
            <a:r>
              <a:rPr lang="en-US" sz="1500" dirty="0" err="1" smtClean="0"/>
              <a:t>Ostrauskaite</a:t>
            </a:r>
            <a:r>
              <a:rPr lang="en-US" sz="1500" dirty="0"/>
              <a:t>. London – New York: Routledge, 25–42.</a:t>
            </a:r>
            <a:endParaRPr lang="cs-CZ" sz="1500" dirty="0" smtClean="0"/>
          </a:p>
          <a:p>
            <a:pPr lvl="0">
              <a:spcBef>
                <a:spcPts val="0"/>
              </a:spcBef>
            </a:pPr>
            <a:r>
              <a:rPr lang="en-US" sz="1500" dirty="0" smtClean="0"/>
              <a:t>Sherriff, Andrew. 2013. </a:t>
            </a:r>
            <a:r>
              <a:rPr lang="en-US" sz="1500" i="1" dirty="0" smtClean="0"/>
              <a:t>Time to clear the confusion around the Comprehensive Approach</a:t>
            </a:r>
            <a:r>
              <a:rPr lang="en-US" sz="1500" dirty="0" smtClean="0"/>
              <a:t>. European Centre for Development Policy Management (</a:t>
            </a:r>
            <a:r>
              <a:rPr lang="en-US" sz="1500" u="sng" dirty="0" smtClean="0">
                <a:hlinkClick r:id="rId7"/>
              </a:rPr>
              <a:t>http://ecdpm.org/talking-points/clear-confusion-around-the-comprehensive-approach/</a:t>
            </a:r>
            <a:r>
              <a:rPr lang="en-GB" sz="1500" dirty="0" smtClean="0"/>
              <a:t>).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6465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/>
              <a:t>E</a:t>
            </a:r>
            <a:r>
              <a:rPr lang="en-US" dirty="0" smtClean="0"/>
              <a:t>U</a:t>
            </a:r>
            <a:r>
              <a:rPr lang="cs-CZ" dirty="0" smtClean="0"/>
              <a:t> as </a:t>
            </a:r>
            <a:r>
              <a:rPr lang="en-US" dirty="0" smtClean="0"/>
              <a:t>“</a:t>
            </a:r>
            <a:r>
              <a:rPr lang="en-US" dirty="0"/>
              <a:t>an economic giant, a political dwarf and a </a:t>
            </a:r>
            <a:r>
              <a:rPr lang="en-US" b="1" dirty="0"/>
              <a:t>military </a:t>
            </a:r>
            <a:r>
              <a:rPr lang="en-US" b="1" dirty="0" smtClean="0"/>
              <a:t>worm</a:t>
            </a:r>
            <a:r>
              <a:rPr lang="cs-CZ" dirty="0" smtClean="0"/>
              <a:t>“?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9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Saint-Malo Declaration </a:t>
            </a:r>
            <a:r>
              <a:rPr lang="cs-CZ" dirty="0"/>
              <a:t>(1998)</a:t>
            </a:r>
          </a:p>
          <a:p>
            <a:endParaRPr lang="cs-CZ" sz="600" dirty="0"/>
          </a:p>
          <a:p>
            <a:pPr lvl="1"/>
            <a:r>
              <a:rPr lang="en-US" dirty="0"/>
              <a:t>“The European Union needs to be in a position to play its </a:t>
            </a:r>
            <a:r>
              <a:rPr lang="en-US" b="1" dirty="0"/>
              <a:t>full role on the international stage</a:t>
            </a:r>
            <a:r>
              <a:rPr lang="en-US" dirty="0"/>
              <a:t>.”</a:t>
            </a:r>
            <a:endParaRPr lang="cs-CZ" dirty="0"/>
          </a:p>
          <a:p>
            <a:pPr lvl="1"/>
            <a:endParaRPr lang="en-US" sz="400" dirty="0"/>
          </a:p>
          <a:p>
            <a:pPr lvl="1"/>
            <a:r>
              <a:rPr lang="en-US" dirty="0"/>
              <a:t>“…the Union must have the </a:t>
            </a:r>
            <a:r>
              <a:rPr lang="en-US" b="1" dirty="0"/>
              <a:t>capacity for autonomous action</a:t>
            </a:r>
            <a:r>
              <a:rPr lang="en-US" dirty="0"/>
              <a:t>, backed up by credible military forces, the means to decide to use them, and a readiness to do so, in order to respond to international crises.”</a:t>
            </a:r>
            <a:endParaRPr lang="cs-CZ" dirty="0"/>
          </a:p>
          <a:p>
            <a:pPr lvl="1"/>
            <a:endParaRPr lang="en-US" sz="400" dirty="0"/>
          </a:p>
          <a:p>
            <a:pPr lvl="1"/>
            <a:r>
              <a:rPr lang="en-US" dirty="0" smtClean="0"/>
              <a:t>“…</a:t>
            </a:r>
            <a:r>
              <a:rPr lang="en-US" b="1" dirty="0" smtClean="0"/>
              <a:t>Atlantic </a:t>
            </a:r>
            <a:r>
              <a:rPr lang="en-US" b="1" dirty="0"/>
              <a:t>Alliance </a:t>
            </a:r>
            <a:r>
              <a:rPr lang="cs-CZ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b="1" dirty="0"/>
              <a:t>foundation of the collective </a:t>
            </a:r>
            <a:r>
              <a:rPr lang="en-US" b="1" dirty="0" err="1"/>
              <a:t>defence</a:t>
            </a:r>
            <a:r>
              <a:rPr lang="en-US" b="1" dirty="0"/>
              <a:t> </a:t>
            </a:r>
            <a:r>
              <a:rPr lang="en-US" dirty="0"/>
              <a:t>of its members.”</a:t>
            </a:r>
            <a:endParaRPr lang="cs-CZ" dirty="0"/>
          </a:p>
          <a:p>
            <a:pPr lvl="1"/>
            <a:endParaRPr lang="en-US" sz="400" dirty="0"/>
          </a:p>
          <a:p>
            <a:pPr lvl="1"/>
            <a:r>
              <a:rPr lang="en-US" dirty="0"/>
              <a:t>“Europe </a:t>
            </a:r>
            <a:r>
              <a:rPr lang="en-US" dirty="0" smtClean="0"/>
              <a:t>needs</a:t>
            </a:r>
            <a:r>
              <a:rPr lang="cs-CZ" dirty="0" smtClean="0"/>
              <a:t>… </a:t>
            </a:r>
            <a:r>
              <a:rPr lang="en-US" dirty="0" smtClean="0"/>
              <a:t>a </a:t>
            </a:r>
            <a:r>
              <a:rPr lang="en-US" dirty="0"/>
              <a:t>strong and competitive </a:t>
            </a:r>
            <a:r>
              <a:rPr lang="en-US" b="1" dirty="0"/>
              <a:t>European </a:t>
            </a:r>
            <a:r>
              <a:rPr lang="en-US" b="1" dirty="0" err="1"/>
              <a:t>defence</a:t>
            </a:r>
            <a:r>
              <a:rPr lang="en-US" b="1" dirty="0"/>
              <a:t> industry </a:t>
            </a:r>
            <a:r>
              <a:rPr lang="en-US" dirty="0"/>
              <a:t>and technology.”</a:t>
            </a:r>
            <a:endParaRPr lang="cs-CZ" dirty="0"/>
          </a:p>
          <a:p>
            <a:pPr marL="0" indent="0">
              <a:buNone/>
            </a:pP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0445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E</a:t>
            </a:r>
            <a:r>
              <a:rPr lang="cs-CZ" dirty="0" err="1" smtClean="0"/>
              <a:t>stablisment</a:t>
            </a:r>
            <a:r>
              <a:rPr lang="en-US" dirty="0" smtClean="0"/>
              <a:t> of </a:t>
            </a:r>
            <a:r>
              <a:rPr lang="en-US" b="1" dirty="0" smtClean="0"/>
              <a:t>European Security and </a:t>
            </a:r>
            <a:r>
              <a:rPr lang="en-US" b="1" dirty="0" err="1" smtClean="0"/>
              <a:t>Defence</a:t>
            </a:r>
            <a:r>
              <a:rPr lang="en-US" b="1" dirty="0" smtClean="0"/>
              <a:t> Policy</a:t>
            </a:r>
            <a:r>
              <a:rPr lang="cs-CZ" b="1" dirty="0" smtClean="0"/>
              <a:t> </a:t>
            </a:r>
            <a:r>
              <a:rPr lang="cs-CZ" dirty="0" smtClean="0"/>
              <a:t>(ESDP) in 1999 </a:t>
            </a:r>
          </a:p>
          <a:p>
            <a:pPr marL="457200" lvl="1" indent="0">
              <a:buNone/>
            </a:pPr>
            <a:r>
              <a:rPr lang="cs-CZ" dirty="0" smtClean="0"/>
              <a:t>= A </a:t>
            </a:r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chapter in EU </a:t>
            </a:r>
            <a:r>
              <a:rPr lang="en-US" dirty="0" smtClean="0"/>
              <a:t>history</a:t>
            </a:r>
            <a:endParaRPr lang="cs-CZ" dirty="0" smtClean="0"/>
          </a:p>
          <a:p>
            <a:pPr marL="457200" lvl="1" indent="0">
              <a:buNone/>
            </a:pPr>
            <a:endParaRPr lang="cs-CZ" sz="1100" dirty="0" smtClean="0"/>
          </a:p>
          <a:p>
            <a:r>
              <a:rPr lang="cs-CZ" b="1" dirty="0" err="1" smtClean="0"/>
              <a:t>Crisis</a:t>
            </a:r>
            <a:r>
              <a:rPr lang="cs-CZ" b="1" dirty="0" smtClean="0"/>
              <a:t> management </a:t>
            </a:r>
            <a:r>
              <a:rPr lang="cs-CZ" dirty="0" smtClean="0"/>
              <a:t>as a </a:t>
            </a:r>
            <a:r>
              <a:rPr lang="cs-CZ" dirty="0" err="1" smtClean="0"/>
              <a:t>core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ESDP/</a:t>
            </a:r>
            <a:r>
              <a:rPr lang="cs-CZ" dirty="0" err="1" smtClean="0"/>
              <a:t>later</a:t>
            </a:r>
            <a:r>
              <a:rPr lang="cs-CZ" dirty="0" smtClean="0"/>
              <a:t> CSDP</a:t>
            </a:r>
          </a:p>
          <a:p>
            <a:endParaRPr lang="cs-CZ" sz="1200" dirty="0" smtClean="0"/>
          </a:p>
          <a:p>
            <a:r>
              <a:rPr lang="cs-CZ" dirty="0" smtClean="0">
                <a:sym typeface="Wingdings" panose="05000000000000000000" pitchFamily="2" charset="2"/>
              </a:rPr>
              <a:t>Start </a:t>
            </a:r>
            <a:r>
              <a:rPr lang="cs-CZ" dirty="0" err="1" smtClean="0">
                <a:sym typeface="Wingdings" panose="05000000000000000000" pitchFamily="2" charset="2"/>
              </a:rPr>
              <a:t>of</a:t>
            </a:r>
            <a:r>
              <a:rPr lang="cs-CZ" dirty="0" smtClean="0">
                <a:sym typeface="Wingdings" panose="05000000000000000000" pitchFamily="2" charset="2"/>
              </a:rPr>
              <a:t> a </a:t>
            </a:r>
            <a:r>
              <a:rPr lang="en-US" dirty="0" smtClean="0">
                <a:sym typeface="Wingdings" panose="05000000000000000000" pitchFamily="2" charset="2"/>
              </a:rPr>
              <a:t>process of</a:t>
            </a:r>
            <a:r>
              <a:rPr lang="cs-CZ" dirty="0" smtClean="0">
                <a:sym typeface="Wingdings" panose="05000000000000000000" pitchFamily="2" charset="2"/>
              </a:rPr>
              <a:t>:</a:t>
            </a:r>
          </a:p>
          <a:p>
            <a:endParaRPr lang="cs-CZ" sz="600" dirty="0" smtClean="0">
              <a:sym typeface="Wingdings" panose="05000000000000000000" pitchFamily="2" charset="2"/>
            </a:endParaRPr>
          </a:p>
          <a:p>
            <a:pPr lvl="1"/>
            <a:r>
              <a:rPr lang="cs-CZ" b="1" dirty="0" err="1">
                <a:sym typeface="Wingdings" panose="05000000000000000000" pitchFamily="2" charset="2"/>
              </a:rPr>
              <a:t>I</a:t>
            </a:r>
            <a:r>
              <a:rPr lang="cs-CZ" b="1" dirty="0" err="1" smtClean="0">
                <a:sym typeface="Wingdings" panose="05000000000000000000" pitchFamily="2" charset="2"/>
              </a:rPr>
              <a:t>nstitutions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building</a:t>
            </a:r>
            <a:endParaRPr lang="cs-CZ" b="1" dirty="0" smtClean="0">
              <a:sym typeface="Wingdings" panose="05000000000000000000" pitchFamily="2" charset="2"/>
            </a:endParaRPr>
          </a:p>
          <a:p>
            <a:pPr lvl="1"/>
            <a:r>
              <a:rPr lang="cs-CZ" b="1" dirty="0" err="1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apacities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building</a:t>
            </a:r>
            <a:endParaRPr lang="cs-CZ" b="1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sz="1200" b="1" dirty="0" smtClean="0">
              <a:sym typeface="Wingdings" panose="05000000000000000000" pitchFamily="2" charset="2"/>
            </a:endParaRPr>
          </a:p>
          <a:p>
            <a:r>
              <a:rPr lang="cs-CZ" dirty="0" err="1" smtClean="0">
                <a:sym typeface="Wingdings" panose="05000000000000000000" pitchFamily="2" charset="2"/>
              </a:rPr>
              <a:t>Two</a:t>
            </a:r>
            <a:r>
              <a:rPr lang="cs-CZ" dirty="0" smtClean="0">
                <a:sym typeface="Wingdings" panose="05000000000000000000" pitchFamily="2" charset="2"/>
              </a:rPr>
              <a:t> basic lines:</a:t>
            </a:r>
          </a:p>
          <a:p>
            <a:endParaRPr lang="cs-CZ" sz="600" dirty="0" smtClean="0">
              <a:sym typeface="Wingdings" panose="05000000000000000000" pitchFamily="2" charset="2"/>
            </a:endParaRPr>
          </a:p>
          <a:p>
            <a:pPr lvl="1"/>
            <a:r>
              <a:rPr lang="cs-CZ" b="1" dirty="0" err="1" smtClean="0">
                <a:sym typeface="Wingdings" panose="05000000000000000000" pitchFamily="2" charset="2"/>
              </a:rPr>
              <a:t>Military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crisis</a:t>
            </a:r>
            <a:r>
              <a:rPr lang="cs-CZ" dirty="0" smtClean="0">
                <a:sym typeface="Wingdings" panose="05000000000000000000" pitchFamily="2" charset="2"/>
              </a:rPr>
              <a:t> management </a:t>
            </a:r>
          </a:p>
          <a:p>
            <a:pPr lvl="1"/>
            <a:r>
              <a:rPr lang="cs-CZ" b="1" dirty="0" err="1" smtClean="0">
                <a:sym typeface="Wingdings" panose="05000000000000000000" pitchFamily="2" charset="2"/>
              </a:rPr>
              <a:t>Civilian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crisis</a:t>
            </a:r>
            <a:r>
              <a:rPr lang="cs-CZ" dirty="0" smtClean="0">
                <a:sym typeface="Wingdings" panose="05000000000000000000" pitchFamily="2" charset="2"/>
              </a:rPr>
              <a:t> management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40560"/>
          </a:xfrm>
        </p:spPr>
        <p:txBody>
          <a:bodyPr>
            <a:normAutofit/>
          </a:bodyPr>
          <a:lstStyle/>
          <a:p>
            <a:r>
              <a:rPr lang="en-US" b="1" dirty="0"/>
              <a:t>Previous attempts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en-US" dirty="0" smtClean="0"/>
              <a:t>Brussels </a:t>
            </a:r>
            <a:r>
              <a:rPr lang="en-US" dirty="0"/>
              <a:t>Treaty (1948) and the Western European </a:t>
            </a:r>
            <a:r>
              <a:rPr lang="en-US" dirty="0" smtClean="0"/>
              <a:t>Union</a:t>
            </a:r>
            <a:endParaRPr lang="cs-CZ" dirty="0" smtClean="0"/>
          </a:p>
          <a:p>
            <a:pPr lvl="1"/>
            <a:r>
              <a:rPr lang="en-US" dirty="0" smtClean="0"/>
              <a:t>European </a:t>
            </a:r>
            <a:r>
              <a:rPr lang="en-US" dirty="0" err="1"/>
              <a:t>Defence</a:t>
            </a:r>
            <a:r>
              <a:rPr lang="en-US" dirty="0"/>
              <a:t> Community (1950s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en-US" dirty="0" err="1" smtClean="0"/>
              <a:t>Fouchet</a:t>
            </a:r>
            <a:r>
              <a:rPr lang="en-US" dirty="0" smtClean="0"/>
              <a:t> </a:t>
            </a:r>
            <a:r>
              <a:rPr lang="en-US" dirty="0"/>
              <a:t>Plan (1962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en-US" dirty="0" smtClean="0"/>
              <a:t>European </a:t>
            </a:r>
            <a:r>
              <a:rPr lang="en-US" dirty="0"/>
              <a:t>Political Cooperation (1970s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/>
              <a:t>Any idea </a:t>
            </a:r>
            <a:r>
              <a:rPr lang="en-US" b="1" dirty="0" smtClean="0"/>
              <a:t>why</a:t>
            </a:r>
            <a:r>
              <a:rPr lang="en-US" dirty="0" smtClean="0"/>
              <a:t> the EU has decided to establish its own security </a:t>
            </a:r>
            <a:r>
              <a:rPr lang="cs-CZ" dirty="0" smtClean="0"/>
              <a:t>and </a:t>
            </a:r>
            <a:r>
              <a:rPr lang="en-US" dirty="0" err="1" smtClean="0"/>
              <a:t>defence</a:t>
            </a:r>
            <a:r>
              <a:rPr lang="cs-CZ" dirty="0" smtClean="0"/>
              <a:t> </a:t>
            </a:r>
            <a:r>
              <a:rPr lang="en-US" dirty="0" smtClean="0"/>
              <a:t>policy? </a:t>
            </a:r>
            <a:endParaRPr lang="en-US" dirty="0"/>
          </a:p>
        </p:txBody>
      </p:sp>
      <p:pic>
        <p:nvPicPr>
          <p:cNvPr id="4" name="Picture 2" descr="Výsledek obrázku pro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82" y="385000"/>
            <a:ext cx="1817718" cy="9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1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/>
              <a:t>Reasons for the establishment of </a:t>
            </a:r>
            <a:r>
              <a:rPr lang="en-US" sz="4000" b="1" dirty="0" smtClean="0"/>
              <a:t>ESDP</a:t>
            </a:r>
            <a:r>
              <a:rPr lang="cs-CZ" sz="4000" b="1" dirty="0" smtClean="0"/>
              <a:t>: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dirty="0" smtClean="0"/>
              <a:t>1) </a:t>
            </a:r>
            <a:r>
              <a:rPr lang="en-US" dirty="0" smtClean="0"/>
              <a:t>logical </a:t>
            </a:r>
            <a:r>
              <a:rPr lang="en-US" dirty="0"/>
              <a:t>outcome of the end of the Cold </a:t>
            </a:r>
            <a:r>
              <a:rPr lang="en-US" dirty="0" smtClean="0"/>
              <a:t>War</a:t>
            </a:r>
            <a:endParaRPr lang="cs-CZ" dirty="0" smtClean="0"/>
          </a:p>
          <a:p>
            <a:endParaRPr lang="cs-CZ" sz="1000" dirty="0" smtClean="0"/>
          </a:p>
          <a:p>
            <a:r>
              <a:rPr lang="cs-CZ" dirty="0" smtClean="0"/>
              <a:t>2) </a:t>
            </a:r>
            <a:r>
              <a:rPr lang="en-US" dirty="0" smtClean="0"/>
              <a:t>change of US attitude</a:t>
            </a:r>
          </a:p>
          <a:p>
            <a:endParaRPr lang="cs-CZ" sz="1400" dirty="0" smtClean="0"/>
          </a:p>
          <a:p>
            <a:r>
              <a:rPr lang="cs-CZ" dirty="0" smtClean="0"/>
              <a:t>3) </a:t>
            </a:r>
            <a:r>
              <a:rPr lang="en-US" dirty="0" smtClean="0"/>
              <a:t>desire of the </a:t>
            </a:r>
            <a:r>
              <a:rPr lang="en-US" dirty="0"/>
              <a:t>EU </a:t>
            </a:r>
            <a:r>
              <a:rPr lang="cs-CZ" dirty="0" smtClean="0"/>
              <a:t>to </a:t>
            </a:r>
            <a:r>
              <a:rPr lang="en-US" dirty="0" smtClean="0"/>
              <a:t>be </a:t>
            </a:r>
            <a:r>
              <a:rPr lang="en-US" dirty="0"/>
              <a:t>a fully-fledged international </a:t>
            </a:r>
            <a:r>
              <a:rPr lang="en-US" dirty="0" smtClean="0"/>
              <a:t>actor</a:t>
            </a:r>
            <a:endParaRPr lang="cs-CZ" dirty="0" smtClean="0"/>
          </a:p>
          <a:p>
            <a:endParaRPr lang="cs-CZ" sz="1100" dirty="0" smtClean="0"/>
          </a:p>
          <a:p>
            <a:r>
              <a:rPr lang="cs-CZ" dirty="0" smtClean="0"/>
              <a:t>4) </a:t>
            </a:r>
            <a:r>
              <a:rPr lang="en-US" dirty="0" smtClean="0"/>
              <a:t>change of </a:t>
            </a:r>
            <a:r>
              <a:rPr lang="en-US" dirty="0"/>
              <a:t>British </a:t>
            </a:r>
            <a:r>
              <a:rPr lang="cs-CZ" dirty="0" smtClean="0"/>
              <a:t>and </a:t>
            </a:r>
            <a:r>
              <a:rPr lang="en-US" dirty="0" smtClean="0"/>
              <a:t>French attitudes</a:t>
            </a:r>
            <a:r>
              <a:rPr lang="cs-CZ" dirty="0" smtClean="0"/>
              <a:t> (Blair + Chirac)</a:t>
            </a:r>
            <a:endParaRPr lang="en-US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 smtClean="0"/>
              <a:t>5) </a:t>
            </a:r>
            <a:r>
              <a:rPr lang="en-US" dirty="0" smtClean="0"/>
              <a:t>reappearance of military conflict in Europe</a:t>
            </a:r>
            <a:r>
              <a:rPr lang="cs-CZ" dirty="0" smtClean="0"/>
              <a:t> (</a:t>
            </a:r>
            <a:r>
              <a:rPr lang="en-US" dirty="0" smtClean="0"/>
              <a:t>performance of the EU very weak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 smtClean="0"/>
              <a:t>6) </a:t>
            </a:r>
            <a:r>
              <a:rPr lang="en-US" dirty="0"/>
              <a:t>high public support for EU </a:t>
            </a:r>
            <a:r>
              <a:rPr lang="en-US" dirty="0" smtClean="0"/>
              <a:t>action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9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cs-CZ" sz="3400" b="1" dirty="0" err="1"/>
              <a:t>European</a:t>
            </a:r>
            <a:r>
              <a:rPr lang="cs-CZ" sz="3400" b="1" dirty="0"/>
              <a:t> </a:t>
            </a:r>
            <a:r>
              <a:rPr lang="cs-CZ" sz="3400" b="1" dirty="0" err="1"/>
              <a:t>S</a:t>
            </a:r>
            <a:r>
              <a:rPr lang="cs-CZ" sz="3400" b="1" dirty="0" err="1" smtClean="0"/>
              <a:t>ecurity</a:t>
            </a:r>
            <a:r>
              <a:rPr lang="cs-CZ" sz="3400" b="1" dirty="0" smtClean="0"/>
              <a:t> </a:t>
            </a:r>
            <a:r>
              <a:rPr lang="cs-CZ" sz="3400" b="1" dirty="0" err="1"/>
              <a:t>S</a:t>
            </a:r>
            <a:r>
              <a:rPr lang="cs-CZ" sz="3400" b="1" dirty="0" err="1" smtClean="0"/>
              <a:t>trategy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781547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Javier </a:t>
            </a:r>
            <a:r>
              <a:rPr lang="cs-CZ" dirty="0" err="1" smtClean="0"/>
              <a:t>Solana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03648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01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2024</Words>
  <Application>Microsoft Office PowerPoint</Application>
  <PresentationFormat>Předvádění na obrazovce (4:3)</PresentationFormat>
  <Paragraphs>282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Wingdings</vt:lpstr>
      <vt:lpstr>Wingdings 2</vt:lpstr>
      <vt:lpstr>Motiv systému Office</vt:lpstr>
      <vt:lpstr>Evolution of EU  crisis management </vt:lpstr>
      <vt:lpstr>Content </vt:lpstr>
      <vt:lpstr>European Union as a security actor: any ideas?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European Security Strategy</vt:lpstr>
      <vt:lpstr>European Security Strategy</vt:lpstr>
      <vt:lpstr>Prezentace aplikace PowerPoint</vt:lpstr>
      <vt:lpstr>Prezentace aplikace PowerPoint</vt:lpstr>
      <vt:lpstr>Prezentace aplikace PowerPoint</vt:lpstr>
      <vt:lpstr>Prezentace aplikace PowerPoint</vt:lpstr>
      <vt:lpstr>EU crisis management as a flagship of CSDP</vt:lpstr>
      <vt:lpstr>Prezentace aplikace PowerPoint</vt:lpstr>
      <vt:lpstr>Prezentace aplikace PowerPoint</vt:lpstr>
      <vt:lpstr>Overview of the current EU mission and operations (October 2017)</vt:lpstr>
      <vt:lpstr>Prezentace aplikace PowerPoint</vt:lpstr>
      <vt:lpstr>Types of EU CMO</vt:lpstr>
      <vt:lpstr>EU crisis management operations</vt:lpstr>
      <vt:lpstr>Prezentace aplikace PowerPoint</vt:lpstr>
      <vt:lpstr>Prezentace aplikace PowerPoint</vt:lpstr>
      <vt:lpstr>Numbers of personnel in EU missions in comparison to other IOs</vt:lpstr>
      <vt:lpstr>Added value of EU crisis management </vt:lpstr>
      <vt:lpstr>Prezentace aplikace PowerPoint</vt:lpstr>
      <vt:lpstr>Prezentace aplikace PowerPoint</vt:lpstr>
      <vt:lpstr>Role of EU crisis management operations</vt:lpstr>
      <vt:lpstr>Prezentace aplikace PowerPoint</vt:lpstr>
      <vt:lpstr>EU’s performance in crisis management:  main features </vt:lpstr>
      <vt:lpstr>Current developments</vt:lpstr>
      <vt:lpstr>Prezentace aplikace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Urbanovská</dc:creator>
  <cp:lastModifiedBy>Hewlett-Packard Company</cp:lastModifiedBy>
  <cp:revision>252</cp:revision>
  <cp:lastPrinted>2017-11-21T08:19:57Z</cp:lastPrinted>
  <dcterms:created xsi:type="dcterms:W3CDTF">2014-06-20T07:47:28Z</dcterms:created>
  <dcterms:modified xsi:type="dcterms:W3CDTF">2017-11-29T13:26:49Z</dcterms:modified>
</cp:coreProperties>
</file>