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66" r:id="rId7"/>
    <p:sldId id="269" r:id="rId8"/>
    <p:sldId id="258" r:id="rId9"/>
    <p:sldId id="261" r:id="rId10"/>
    <p:sldId id="274" r:id="rId11"/>
    <p:sldId id="275" r:id="rId12"/>
    <p:sldId id="276" r:id="rId13"/>
    <p:sldId id="278" r:id="rId14"/>
    <p:sldId id="279" r:id="rId15"/>
    <p:sldId id="267" r:id="rId16"/>
    <p:sldId id="271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18" d="100"/>
          <a:sy n="118" d="100"/>
        </p:scale>
        <p:origin x="21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16.11.2017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Rozvojová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2017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_oda_201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88924" y="1340768"/>
            <a:ext cx="6604152" cy="48736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-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3134" y="1600200"/>
            <a:ext cx="7415732" cy="48736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6048672" cy="4022870"/>
          </a:xfrm>
        </p:spPr>
      </p:pic>
    </p:spTree>
    <p:extLst>
      <p:ext uri="{BB962C8B-B14F-4D97-AF65-F5344CB8AC3E}">
        <p14:creationId xmlns:p14="http://schemas.microsoft.com/office/powerpoint/2010/main" val="457467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209736" cy="3888822"/>
          </a:xfrm>
        </p:spPr>
      </p:pic>
    </p:spTree>
    <p:extLst>
      <p:ext uri="{BB962C8B-B14F-4D97-AF65-F5344CB8AC3E}">
        <p14:creationId xmlns:p14="http://schemas.microsoft.com/office/powerpoint/2010/main" val="99514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Rozvojová soutěž?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Důležitost EU jako poskytovatele pomoci klesá s ohledem na vstup jiných partnerů</a:t>
            </a:r>
          </a:p>
          <a:p>
            <a:r>
              <a:rPr lang="cs-CZ" dirty="0" smtClean="0"/>
              <a:t>Tradičně největším donorem jako stát jsou USA, silné je i Japonsko a Austrálie</a:t>
            </a:r>
          </a:p>
          <a:p>
            <a:r>
              <a:rPr lang="cs-CZ" dirty="0" smtClean="0"/>
              <a:t>Čína stále silnější v Africe a jiných částech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související s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Paralelní existence pomoci ČS a EU</a:t>
            </a:r>
          </a:p>
          <a:p>
            <a:r>
              <a:rPr lang="cs-CZ" dirty="0" smtClean="0"/>
              <a:t>Otázka kompetencí</a:t>
            </a:r>
          </a:p>
          <a:p>
            <a:r>
              <a:rPr lang="cs-CZ" dirty="0" smtClean="0"/>
              <a:t>Státy, které dávají na pomoc hodně peněz, si chtějí zachovat kompetence </a:t>
            </a:r>
          </a:p>
          <a:p>
            <a:r>
              <a:rPr lang="cs-CZ" dirty="0" smtClean="0"/>
              <a:t>Státy SVE hrají menší roli </a:t>
            </a:r>
          </a:p>
          <a:p>
            <a:r>
              <a:rPr lang="cs-CZ" dirty="0" smtClean="0"/>
              <a:t>DG DEVE a </a:t>
            </a:r>
            <a:r>
              <a:rPr lang="cs-CZ" dirty="0" err="1" smtClean="0"/>
              <a:t>Trade</a:t>
            </a:r>
            <a:r>
              <a:rPr lang="cs-CZ" dirty="0" smtClean="0"/>
              <a:t> a EEAS nesdílejí společnou vizi rozvojové politiky </a:t>
            </a:r>
          </a:p>
          <a:p>
            <a:r>
              <a:rPr lang="cs-CZ" dirty="0" smtClean="0"/>
              <a:t>Bude se </a:t>
            </a:r>
            <a:r>
              <a:rPr lang="cs-CZ" dirty="0" err="1" smtClean="0"/>
              <a:t>zypočítávat</a:t>
            </a:r>
            <a:r>
              <a:rPr lang="cs-CZ" dirty="0" smtClean="0"/>
              <a:t> čím dál víc spolupráce v </a:t>
            </a:r>
            <a:r>
              <a:rPr lang="cs-CZ" smtClean="0"/>
              <a:t>oblasti migrace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ECHO Department v rámci Komise</a:t>
            </a:r>
          </a:p>
          <a:p>
            <a:r>
              <a:rPr lang="cs-CZ" dirty="0" smtClean="0"/>
              <a:t>EU sama druhým největším donorem po USA</a:t>
            </a:r>
          </a:p>
          <a:p>
            <a:r>
              <a:rPr lang="cs-CZ" dirty="0" smtClean="0"/>
              <a:t>EK a ČS dohromady představují polovinu celkové humanitární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stávající rozvojové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Easterly</a:t>
            </a:r>
            <a:r>
              <a:rPr lang="cs-CZ" dirty="0" smtClean="0"/>
              <a:t> – Břímě bílého muže </a:t>
            </a:r>
          </a:p>
          <a:p>
            <a:r>
              <a:rPr lang="cs-CZ" dirty="0"/>
              <a:t> </a:t>
            </a:r>
            <a:r>
              <a:rPr lang="cs-CZ" dirty="0" smtClean="0"/>
              <a:t>    - Plánovači </a:t>
            </a:r>
            <a:r>
              <a:rPr lang="cs-CZ" dirty="0" err="1" smtClean="0"/>
              <a:t>vs</a:t>
            </a:r>
            <a:r>
              <a:rPr lang="cs-CZ" dirty="0" smtClean="0"/>
              <a:t> Hledači</a:t>
            </a:r>
          </a:p>
          <a:p>
            <a:r>
              <a:rPr lang="cs-CZ" dirty="0"/>
              <a:t> </a:t>
            </a:r>
            <a:r>
              <a:rPr lang="cs-CZ" dirty="0" smtClean="0"/>
              <a:t>    - Globální plány nefungují</a:t>
            </a:r>
          </a:p>
          <a:p>
            <a:r>
              <a:rPr lang="cs-CZ" dirty="0"/>
              <a:t> </a:t>
            </a:r>
            <a:r>
              <a:rPr lang="cs-CZ" dirty="0" smtClean="0"/>
              <a:t>    - Mělo by dojít k </a:t>
            </a:r>
            <a:r>
              <a:rPr lang="cs-CZ" dirty="0" err="1" smtClean="0"/>
              <a:t>zangažování</a:t>
            </a:r>
            <a:r>
              <a:rPr lang="cs-CZ" dirty="0" smtClean="0"/>
              <a:t> místních</a:t>
            </a:r>
          </a:p>
          <a:p>
            <a:r>
              <a:rPr lang="cs-CZ" dirty="0" err="1" smtClean="0"/>
              <a:t>Moyo</a:t>
            </a:r>
            <a:r>
              <a:rPr lang="cs-CZ" dirty="0" smtClean="0"/>
              <a:t> – </a:t>
            </a:r>
            <a:r>
              <a:rPr lang="cs-CZ" dirty="0" err="1" smtClean="0"/>
              <a:t>Dead</a:t>
            </a:r>
            <a:r>
              <a:rPr lang="cs-CZ" dirty="0" smtClean="0"/>
              <a:t> Aid</a:t>
            </a:r>
          </a:p>
          <a:p>
            <a:r>
              <a:rPr lang="cs-CZ" dirty="0"/>
              <a:t> </a:t>
            </a:r>
            <a:r>
              <a:rPr lang="cs-CZ" dirty="0" smtClean="0"/>
              <a:t>    - Pomoc způsobuje závislost, podporuje korupci a ve svém důsledku i špatné vládnutí</a:t>
            </a:r>
          </a:p>
          <a:p>
            <a:r>
              <a:rPr lang="cs-CZ" dirty="0"/>
              <a:t> </a:t>
            </a:r>
            <a:r>
              <a:rPr lang="cs-CZ" dirty="0" smtClean="0"/>
              <a:t>    - Je třeba </a:t>
            </a:r>
            <a:r>
              <a:rPr lang="cs-CZ" dirty="0" err="1" smtClean="0"/>
              <a:t>zangažovat</a:t>
            </a:r>
            <a:r>
              <a:rPr lang="cs-CZ" dirty="0" smtClean="0"/>
              <a:t> soukromý sektor</a:t>
            </a:r>
          </a:p>
          <a:p>
            <a:r>
              <a:rPr lang="cs-CZ" smtClean="0"/>
              <a:t>Oproti </a:t>
            </a:r>
            <a:r>
              <a:rPr lang="cs-CZ" dirty="0" smtClean="0"/>
              <a:t>těmto autorům stojí například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– „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zvýšením pomoci jsme schopni </a:t>
            </a:r>
            <a:r>
              <a:rPr lang="cs-CZ" dirty="0" err="1" smtClean="0"/>
              <a:t>vymítit</a:t>
            </a:r>
            <a:r>
              <a:rPr lang="cs-CZ" dirty="0" smtClean="0"/>
              <a:t> chudobu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spojené s rozvojovou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Státy si na pomoc „zvyknou“</a:t>
            </a:r>
          </a:p>
          <a:p>
            <a:r>
              <a:rPr lang="cs-CZ" dirty="0" smtClean="0"/>
              <a:t>Nízká efektivita – měří se celková objem pomoci, horší je to s její kvalitou</a:t>
            </a:r>
          </a:p>
          <a:p>
            <a:r>
              <a:rPr lang="cs-CZ" dirty="0" smtClean="0"/>
              <a:t>Nedostatečná provázanost s jinými politikami bohatých států – migrační (</a:t>
            </a:r>
            <a:r>
              <a:rPr lang="cs-CZ" dirty="0" err="1" smtClean="0"/>
              <a:t>remitence</a:t>
            </a:r>
            <a:r>
              <a:rPr lang="cs-CZ" dirty="0" smtClean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Logika rozvojové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Spousta aktérů a zdrojů – členské státy samy a skrze EDF, Evropská komise</a:t>
            </a:r>
          </a:p>
          <a:p>
            <a:r>
              <a:rPr lang="cs-CZ" dirty="0" smtClean="0"/>
              <a:t>Historická odpovědnost za koloniální minulost</a:t>
            </a:r>
          </a:p>
          <a:p>
            <a:r>
              <a:rPr lang="cs-CZ" dirty="0" smtClean="0"/>
              <a:t>Zajištění si přísunu základních surovin </a:t>
            </a:r>
          </a:p>
          <a:p>
            <a:r>
              <a:rPr lang="cs-CZ" dirty="0" smtClean="0"/>
              <a:t>Otevření bývalých kolonií obchodu a investicím </a:t>
            </a:r>
          </a:p>
          <a:p>
            <a:r>
              <a:rPr lang="cs-CZ" dirty="0" smtClean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Jisté formy rozvojové pomoci lze vysledovat už v začátcích evropské integrace – francouzské kolonie ve světě </a:t>
            </a:r>
          </a:p>
          <a:p>
            <a:r>
              <a:rPr lang="cs-CZ" dirty="0" smtClean="0"/>
              <a:t>První dekády lze pojmenovat „post-koloniální rozvojová politika“</a:t>
            </a:r>
          </a:p>
          <a:p>
            <a:r>
              <a:rPr lang="cs-CZ" dirty="0" smtClean="0"/>
              <a:t>1963 – Smlouva z Yaoundé – formalizace rozvojové politiky směrem k 18 africkým státům </a:t>
            </a:r>
          </a:p>
          <a:p>
            <a:r>
              <a:rPr lang="cs-CZ" dirty="0" smtClean="0"/>
              <a:t>Zemědělství a infrastruktura  </a:t>
            </a:r>
          </a:p>
          <a:p>
            <a:r>
              <a:rPr lang="cs-CZ" dirty="0" smtClean="0"/>
              <a:t>1975 – Dohoda z Lomé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 – 3Cs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Koordinace – ČS a EK, též koordinace s jinými mezinárodními tělesy </a:t>
            </a:r>
          </a:p>
          <a:p>
            <a:r>
              <a:rPr lang="cs-CZ" dirty="0" smtClean="0"/>
              <a:t>Komplementarita – rozvojová politika jako sdílená mezi ČS a EU</a:t>
            </a:r>
          </a:p>
          <a:p>
            <a:r>
              <a:rPr lang="cs-CZ" dirty="0" smtClean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„Triumf realismu nad idealismem“</a:t>
            </a:r>
          </a:p>
          <a:p>
            <a:r>
              <a:rPr lang="cs-CZ" dirty="0" smtClean="0"/>
              <a:t>Vyjednáno 2000 s platností na 20 let</a:t>
            </a:r>
          </a:p>
          <a:p>
            <a:r>
              <a:rPr lang="cs-CZ" dirty="0" smtClean="0"/>
              <a:t>Velké změny v logice rozvojové pomoci – ta se stále více stává součástí zahraniční politiky</a:t>
            </a:r>
          </a:p>
          <a:p>
            <a:r>
              <a:rPr lang="cs-CZ" dirty="0" smtClean="0"/>
              <a:t>Politické a bezpečnostní otázky (mír, vládnutí, migrace)</a:t>
            </a:r>
          </a:p>
          <a:p>
            <a:r>
              <a:rPr lang="cs-CZ" dirty="0" err="1" smtClean="0"/>
              <a:t>Kondicionalita</a:t>
            </a:r>
            <a:r>
              <a:rPr lang="cs-CZ" dirty="0" smtClean="0"/>
              <a:t> – pomoc založena nejen na potřebách, ale také na výkonu</a:t>
            </a:r>
          </a:p>
          <a:p>
            <a:r>
              <a:rPr lang="cs-CZ" dirty="0" smtClean="0"/>
              <a:t>Konec obecného nerecipročního modelu – kontroverzní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Country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Vytvořeno 2001</a:t>
            </a:r>
          </a:p>
          <a:p>
            <a:r>
              <a:rPr lang="cs-CZ" dirty="0" smtClean="0"/>
              <a:t>Preferenční přístup na trh pro </a:t>
            </a:r>
            <a:r>
              <a:rPr lang="cs-CZ" dirty="0" err="1" smtClean="0"/>
              <a:t>LDCs</a:t>
            </a:r>
            <a:endParaRPr lang="cs-CZ" dirty="0" smtClean="0"/>
          </a:p>
          <a:p>
            <a:r>
              <a:rPr lang="cs-CZ" dirty="0" smtClean="0"/>
              <a:t>Podkopává solidaritu mezi zeměmi ACP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Evropský konsenzus o rozvoji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2005</a:t>
            </a:r>
          </a:p>
          <a:p>
            <a:r>
              <a:rPr lang="cs-CZ" dirty="0" smtClean="0"/>
              <a:t>Rozsáhlé debaty mezi členskými státy</a:t>
            </a:r>
          </a:p>
          <a:p>
            <a:r>
              <a:rPr lang="cs-CZ" dirty="0" smtClean="0"/>
              <a:t>„Normativní síla Evropa“</a:t>
            </a:r>
          </a:p>
          <a:p>
            <a:r>
              <a:rPr lang="cs-CZ" dirty="0" smtClean="0"/>
              <a:t>Bezpečnost jako podmínka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Specifický – stojí mimo rozpočet EU, je plněn přímo členskými státy</a:t>
            </a:r>
          </a:p>
          <a:p>
            <a:r>
              <a:rPr lang="cs-CZ" dirty="0" smtClean="0"/>
              <a:t>Představuje 30 procent veškerých prostředků rozvojové pomoci EU</a:t>
            </a:r>
          </a:p>
          <a:p>
            <a:r>
              <a:rPr lang="cs-CZ" dirty="0" smtClean="0"/>
              <a:t>Postupně </a:t>
            </a:r>
            <a:r>
              <a:rPr lang="cs-CZ" dirty="0" err="1" smtClean="0"/>
              <a:t>nerůstal</a:t>
            </a:r>
            <a:r>
              <a:rPr lang="cs-CZ" dirty="0" smtClean="0"/>
              <a:t> až na 22 miliard EUR (2008-13), 29 miliard EUR (2014-20) – minimální nárůst</a:t>
            </a:r>
          </a:p>
          <a:p>
            <a:r>
              <a:rPr lang="cs-CZ" dirty="0" smtClean="0"/>
              <a:t>Dobrá 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ODA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ODA zemí EU by měla být 0.7 procenta HND ve starých členských státech a 0.33 procenta v nových</a:t>
            </a:r>
          </a:p>
          <a:p>
            <a:r>
              <a:rPr lang="cs-CZ" dirty="0" err="1" smtClean="0"/>
              <a:t>Economická</a:t>
            </a:r>
            <a:r>
              <a:rPr lang="cs-CZ" dirty="0" smtClean="0"/>
              <a:t> krize vedla ke škrtům v ODA</a:t>
            </a:r>
          </a:p>
          <a:p>
            <a:r>
              <a:rPr lang="cs-CZ" dirty="0" smtClean="0"/>
              <a:t>ČS platily v roce 2011 v průměru 0.43 procenta a částka klesá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9462</TotalTime>
  <Words>547</Words>
  <Application>Microsoft Office PowerPoint</Application>
  <PresentationFormat>Předvádění na obrazovce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Everything but Arms</vt:lpstr>
      <vt:lpstr>Evropský konsenzus o rozvoji</vt:lpstr>
      <vt:lpstr>EDF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30</cp:revision>
  <dcterms:created xsi:type="dcterms:W3CDTF">2014-03-03T15:22:00Z</dcterms:created>
  <dcterms:modified xsi:type="dcterms:W3CDTF">2017-11-16T12:17:13Z</dcterms:modified>
</cp:coreProperties>
</file>