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18" r:id="rId4"/>
    <p:sldId id="300" r:id="rId5"/>
    <p:sldId id="306" r:id="rId6"/>
    <p:sldId id="309" r:id="rId7"/>
    <p:sldId id="310" r:id="rId8"/>
    <p:sldId id="311" r:id="rId9"/>
    <p:sldId id="314" r:id="rId10"/>
    <p:sldId id="264" r:id="rId11"/>
    <p:sldId id="280" r:id="rId12"/>
    <p:sldId id="301" r:id="rId13"/>
    <p:sldId id="305" r:id="rId14"/>
    <p:sldId id="315" r:id="rId15"/>
    <p:sldId id="302" r:id="rId16"/>
    <p:sldId id="303" r:id="rId17"/>
    <p:sldId id="316" r:id="rId18"/>
    <p:sldId id="317" r:id="rId19"/>
    <p:sldId id="304" r:id="rId20"/>
    <p:sldId id="321" r:id="rId21"/>
    <p:sldId id="323" r:id="rId22"/>
    <p:sldId id="322" r:id="rId23"/>
    <p:sldId id="263" r:id="rId24"/>
    <p:sldId id="283" r:id="rId25"/>
    <p:sldId id="295" r:id="rId26"/>
    <p:sldId id="299" r:id="rId27"/>
    <p:sldId id="272" r:id="rId28"/>
    <p:sldId id="260" r:id="rId29"/>
    <p:sldId id="273" r:id="rId30"/>
    <p:sldId id="324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718" autoAdjust="0"/>
  </p:normalViewPr>
  <p:slideViewPr>
    <p:cSldViewPr>
      <p:cViewPr>
        <p:scale>
          <a:sx n="50" d="100"/>
          <a:sy n="50" d="100"/>
        </p:scale>
        <p:origin x="-2592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796D-AB94-4602-A1C7-92796D7A6C40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FDC0-590C-48FC-822B-B2965E16DC2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.blazek86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moegenspool.at/en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abitat.servus.at/" TargetMode="External"/><Relationship Id="rId2" Type="http://schemas.openxmlformats.org/officeDocument/2006/relationships/hyperlink" Target="http://syndikat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6386530" cy="1470025"/>
          </a:xfrm>
        </p:spPr>
        <p:txBody>
          <a:bodyPr>
            <a:noAutofit/>
          </a:bodyPr>
          <a:lstStyle/>
          <a:p>
            <a:r>
              <a:rPr lang="cs-CZ" sz="2800" dirty="0" smtClean="0"/>
              <a:t>Ekonomické aspekty </a:t>
            </a:r>
            <a:r>
              <a:rPr lang="cs-CZ" sz="2800" dirty="0" err="1" smtClean="0"/>
              <a:t>eko</a:t>
            </a:r>
            <a:r>
              <a:rPr lang="cs-CZ" sz="2800" dirty="0" smtClean="0"/>
              <a:t>-komunit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2428892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r>
              <a:rPr lang="cs-CZ" sz="1600" dirty="0" smtClean="0"/>
              <a:t>Jan Blažek, e-mail: </a:t>
            </a:r>
            <a:r>
              <a:rPr lang="cs-CZ" sz="1600" dirty="0" smtClean="0">
                <a:hlinkClick r:id="rId2"/>
              </a:rPr>
              <a:t>jan.blazek86@</a:t>
            </a:r>
            <a:r>
              <a:rPr lang="cs-CZ" sz="1600" dirty="0" err="1" smtClean="0">
                <a:hlinkClick r:id="rId2"/>
              </a:rPr>
              <a:t>gmail.com</a:t>
            </a:r>
            <a:r>
              <a:rPr lang="cs-CZ" sz="1600" dirty="0" smtClean="0"/>
              <a:t> </a:t>
            </a:r>
            <a:endParaRPr lang="cs-CZ" sz="1600" dirty="0"/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HEN659 Seminář k Ekonomii a životnímu prostředí , 13. 12. 2017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Mühle</a:t>
            </a:r>
            <a:r>
              <a:rPr lang="cs-CZ" dirty="0" smtClean="0"/>
              <a:t> </a:t>
            </a:r>
            <a:r>
              <a:rPr lang="cs-CZ" dirty="0" err="1" smtClean="0"/>
              <a:t>Nikitch</a:t>
            </a:r>
            <a:r>
              <a:rPr lang="cs-CZ" dirty="0" smtClean="0"/>
              <a:t> (AT)</a:t>
            </a:r>
            <a:endParaRPr lang="cs-CZ" dirty="0"/>
          </a:p>
        </p:txBody>
      </p:sp>
      <p:pic>
        <p:nvPicPr>
          <p:cNvPr id="5" name="Obrázek 4" descr="IMG20170527162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050" y="1500173"/>
            <a:ext cx="6691900" cy="50189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86446" y="6143644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Foto autora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Leben</a:t>
            </a:r>
            <a:r>
              <a:rPr lang="cs-CZ" dirty="0" smtClean="0"/>
              <a:t> in </a:t>
            </a:r>
            <a:r>
              <a:rPr lang="cs-CZ" dirty="0" err="1" smtClean="0"/>
              <a:t>Gemeinschaft</a:t>
            </a:r>
            <a:r>
              <a:rPr lang="cs-CZ" dirty="0" smtClean="0"/>
              <a:t> (AT)</a:t>
            </a:r>
            <a:endParaRPr lang="cs-C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2623625"/>
            <a:ext cx="5715039" cy="398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786050" y="6143644"/>
            <a:ext cx="46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https://lebeningemeinschaft.jimdo.com/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Makvärket</a:t>
            </a:r>
            <a:r>
              <a:rPr lang="cs-CZ" dirty="0" smtClean="0"/>
              <a:t> (DK)</a:t>
            </a:r>
            <a:endParaRPr lang="cs-CZ" dirty="0"/>
          </a:p>
        </p:txBody>
      </p:sp>
      <p:pic>
        <p:nvPicPr>
          <p:cNvPr id="4" name="Zástupný symbol pro obsah 3" descr="DSC_1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094" y="1285860"/>
            <a:ext cx="8323813" cy="5572140"/>
          </a:xfrm>
        </p:spPr>
      </p:pic>
      <p:sp>
        <p:nvSpPr>
          <p:cNvPr id="5" name="TextovéPole 4"/>
          <p:cNvSpPr txBox="1"/>
          <p:nvPr/>
        </p:nvSpPr>
        <p:spPr>
          <a:xfrm>
            <a:off x="6786578" y="648866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Foto autora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Vale </a:t>
            </a:r>
            <a:r>
              <a:rPr lang="cs-CZ" dirty="0" err="1" smtClean="0"/>
              <a:t>da</a:t>
            </a:r>
            <a:r>
              <a:rPr lang="cs-CZ" dirty="0" smtClean="0"/>
              <a:t> Lama (PT)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heplace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57884" y="648866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</a:t>
            </a:r>
            <a:r>
              <a:rPr lang="cs-CZ" dirty="0" err="1" smtClean="0">
                <a:solidFill>
                  <a:schemeClr val="bg1"/>
                </a:solidFill>
              </a:rPr>
              <a:t>Valedalama.net</a:t>
            </a:r>
            <a:r>
              <a:rPr lang="cs-CZ" dirty="0" smtClean="0">
                <a:solidFill>
                  <a:schemeClr val="bg1"/>
                </a:solidFill>
              </a:rPr>
              <a:t>, upraveno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cs-CZ" dirty="0" err="1" smtClean="0"/>
              <a:t>Ekovesnice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Friland</a:t>
            </a:r>
            <a:r>
              <a:rPr lang="cs-CZ" dirty="0" smtClean="0"/>
              <a:t> (DK)</a:t>
            </a:r>
            <a:endParaRPr lang="cs-CZ" dirty="0"/>
          </a:p>
        </p:txBody>
      </p:sp>
      <p:pic>
        <p:nvPicPr>
          <p:cNvPr id="4" name="Zástupný symbol pro obsah 3" descr="Dronefoto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5381" y="1283071"/>
            <a:ext cx="7433238" cy="5574929"/>
          </a:xfrm>
        </p:spPr>
      </p:pic>
      <p:sp>
        <p:nvSpPr>
          <p:cNvPr id="5" name="Obdélník 4"/>
          <p:cNvSpPr/>
          <p:nvPr/>
        </p:nvSpPr>
        <p:spPr>
          <a:xfrm>
            <a:off x="5143504" y="6488668"/>
            <a:ext cx="302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http://www.</a:t>
            </a:r>
            <a:r>
              <a:rPr lang="cs-CZ" dirty="0" err="1" smtClean="0">
                <a:solidFill>
                  <a:schemeClr val="bg1"/>
                </a:solidFill>
              </a:rPr>
              <a:t>friland.org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Friland</a:t>
            </a:r>
            <a:r>
              <a:rPr lang="cs-CZ" dirty="0" smtClean="0"/>
              <a:t> (DK)</a:t>
            </a:r>
            <a:endParaRPr lang="cs-CZ" dirty="0"/>
          </a:p>
        </p:txBody>
      </p:sp>
      <p:pic>
        <p:nvPicPr>
          <p:cNvPr id="4" name="Zástupný symbol pro obsah 3" descr="frilandsmessen2011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508" y="1281600"/>
            <a:ext cx="8322985" cy="5576400"/>
          </a:xfrm>
        </p:spPr>
      </p:pic>
      <p:sp>
        <p:nvSpPr>
          <p:cNvPr id="5" name="Obdélník 4"/>
          <p:cNvSpPr/>
          <p:nvPr/>
        </p:nvSpPr>
        <p:spPr>
          <a:xfrm>
            <a:off x="5619868" y="6488668"/>
            <a:ext cx="302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http://www.</a:t>
            </a:r>
            <a:r>
              <a:rPr lang="cs-CZ" dirty="0" err="1" smtClean="0">
                <a:solidFill>
                  <a:schemeClr val="bg1"/>
                </a:solidFill>
              </a:rPr>
              <a:t>friland.org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AiH</a:t>
            </a:r>
            <a:r>
              <a:rPr lang="cs-CZ" dirty="0" smtClean="0"/>
              <a:t> </a:t>
            </a:r>
            <a:r>
              <a:rPr lang="cs-CZ" dirty="0" err="1" smtClean="0"/>
              <a:t>Hjortshoj</a:t>
            </a:r>
            <a:r>
              <a:rPr lang="cs-CZ" dirty="0" smtClean="0"/>
              <a:t> (DK)</a:t>
            </a:r>
            <a:endParaRPr lang="cs-CZ" dirty="0"/>
          </a:p>
        </p:txBody>
      </p:sp>
      <p:pic>
        <p:nvPicPr>
          <p:cNvPr id="4" name="Zástupný symbol pro obsah 3" descr="IMG20171024115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401" y="1317600"/>
            <a:ext cx="7387199" cy="5540400"/>
          </a:xfrm>
        </p:spPr>
      </p:pic>
      <p:sp>
        <p:nvSpPr>
          <p:cNvPr id="5" name="TextovéPole 4"/>
          <p:cNvSpPr txBox="1"/>
          <p:nvPr/>
        </p:nvSpPr>
        <p:spPr>
          <a:xfrm>
            <a:off x="6215074" y="648866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Foto autora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Kirstinelund</a:t>
            </a:r>
            <a:r>
              <a:rPr lang="cs-CZ" dirty="0" smtClean="0"/>
              <a:t> (DK)</a:t>
            </a:r>
            <a:endParaRPr lang="cs-CZ" dirty="0"/>
          </a:p>
        </p:txBody>
      </p:sp>
      <p:pic>
        <p:nvPicPr>
          <p:cNvPr id="4" name="Zástupný symbol pro obsah 3" descr="IMG20171011084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400" y="1317600"/>
            <a:ext cx="7387200" cy="5540400"/>
          </a:xfrm>
        </p:spPr>
      </p:pic>
      <p:sp>
        <p:nvSpPr>
          <p:cNvPr id="5" name="TextovéPole 4"/>
          <p:cNvSpPr txBox="1"/>
          <p:nvPr/>
        </p:nvSpPr>
        <p:spPr>
          <a:xfrm>
            <a:off x="6357950" y="648866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Foto autora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Sieben</a:t>
            </a:r>
            <a:r>
              <a:rPr lang="cs-CZ" dirty="0" smtClean="0"/>
              <a:t> </a:t>
            </a:r>
            <a:r>
              <a:rPr lang="cs-CZ" dirty="0" err="1" smtClean="0"/>
              <a:t>Linden</a:t>
            </a:r>
            <a:r>
              <a:rPr lang="cs-CZ" dirty="0" smtClean="0"/>
              <a:t> (SRN)</a:t>
            </a:r>
            <a:endParaRPr lang="cs-CZ" dirty="0"/>
          </a:p>
        </p:txBody>
      </p:sp>
      <p:pic>
        <p:nvPicPr>
          <p:cNvPr id="4" name="Zástupný symbol pro obsah 3" descr="Strohpol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700" y="1281600"/>
            <a:ext cx="8364600" cy="5576400"/>
          </a:xfrm>
        </p:spPr>
      </p:pic>
      <p:sp>
        <p:nvSpPr>
          <p:cNvPr id="5" name="Obdélník 4"/>
          <p:cNvSpPr/>
          <p:nvPr/>
        </p:nvSpPr>
        <p:spPr>
          <a:xfrm>
            <a:off x="5500694" y="6488668"/>
            <a:ext cx="309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 „https://siebenlinden.org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olidarity-now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2099" y="703098"/>
            <a:ext cx="5819802" cy="545180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Jaká bude vaše vyjednávací pozice a co vše si můžete dovolit v těchto 3 případech?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dirty="0" smtClean="0"/>
              <a:t>Jste kupující bytu v novostavbě postavené developerem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dirty="0" smtClean="0"/>
              <a:t>Jste kupující družstevního bytu v novostavbě postavené developerem na základě poptávky bytového družstva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dirty="0" smtClean="0"/>
              <a:t>Jste členem </a:t>
            </a:r>
            <a:r>
              <a:rPr lang="cs-CZ" dirty="0" err="1" smtClean="0"/>
              <a:t>cohousingové</a:t>
            </a:r>
            <a:r>
              <a:rPr lang="cs-CZ" dirty="0" smtClean="0"/>
              <a:t> skupiny, která plánuje výstavbu ve spolupráci s developerem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Jakým způsobem můžete ovlivnit, jak bude dům a váš byt vypadat?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Jakým způsobem můžete ovlivnit, jakou cenu za byt zaplatíte; jakého dodavatele energií budete v domě mít?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Jakým způsobem můžete ovlivnit, k čemu budou sloužit společné prostory domu a jak se o ně budete starat?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Budete se sousedy něco sdílet?; Budete spolupracovat?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Jakým způsobem můžete ovlivnit ekologickou a energetickou náročnost domu, a také </a:t>
            </a:r>
            <a:r>
              <a:rPr lang="cs-CZ" dirty="0" err="1" smtClean="0"/>
              <a:t>proenvironmentální</a:t>
            </a:r>
            <a:r>
              <a:rPr lang="cs-CZ" dirty="0" smtClean="0"/>
              <a:t> chování ve vašem domě?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financování </a:t>
            </a:r>
            <a:r>
              <a:rPr lang="cs-CZ" dirty="0" err="1" smtClean="0"/>
              <a:t>eko</a:t>
            </a:r>
            <a:r>
              <a:rPr lang="cs-CZ" dirty="0" smtClean="0"/>
              <a:t>-komunit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Přímé půjčky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Wealthpool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Solidární fondy</a:t>
            </a:r>
          </a:p>
          <a:p>
            <a:r>
              <a:rPr lang="cs-CZ" dirty="0" smtClean="0"/>
              <a:t>Etické banky</a:t>
            </a:r>
          </a:p>
          <a:p>
            <a:r>
              <a:rPr lang="cs-CZ" dirty="0" smtClean="0"/>
              <a:t>Podpora veřejného sektoru</a:t>
            </a:r>
          </a:p>
          <a:p>
            <a:r>
              <a:rPr lang="cs-CZ" dirty="0" smtClean="0"/>
              <a:t>Snížení zisku developerů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Přímé 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Přímé půjčování od lidí bez účasti banky</a:t>
            </a:r>
          </a:p>
          <a:p>
            <a:r>
              <a:rPr lang="cs-CZ" dirty="0" err="1" smtClean="0"/>
              <a:t>Diverzita</a:t>
            </a:r>
            <a:r>
              <a:rPr lang="cs-CZ" dirty="0" smtClean="0"/>
              <a:t> – více věřitelů s menší částkou</a:t>
            </a:r>
          </a:p>
          <a:p>
            <a:r>
              <a:rPr lang="cs-CZ" dirty="0" smtClean="0"/>
              <a:t>Pro věřitele etická investice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většinou s nízkým úrokem</a:t>
            </a:r>
          </a:p>
          <a:p>
            <a:r>
              <a:rPr lang="cs-CZ" dirty="0" smtClean="0"/>
              <a:t>Půjčky se splácí novými půjčkami – celková splatnost je tak delší než u hypotéky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menší nájem</a:t>
            </a:r>
          </a:p>
          <a:p>
            <a:r>
              <a:rPr lang="cs-CZ" dirty="0" smtClean="0"/>
              <a:t>Potřeba dobré reputace; Propagace</a:t>
            </a:r>
          </a:p>
          <a:p>
            <a:r>
              <a:rPr lang="cs-CZ" dirty="0" smtClean="0"/>
              <a:t>Je nutné, aby bylo v ekonomice dostatek volných peněz (úspor) / investiční potenciál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Pooling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vermoegenspool.at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eng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, Dr. </a:t>
            </a:r>
            <a:r>
              <a:rPr lang="cs-CZ" dirty="0" err="1" smtClean="0"/>
              <a:t>Distelberger</a:t>
            </a:r>
            <a:endParaRPr lang="cs-CZ" dirty="0" smtClean="0"/>
          </a:p>
          <a:p>
            <a:r>
              <a:rPr lang="cs-CZ" dirty="0" smtClean="0"/>
              <a:t>Jedná se o financování v podobě prodeje podílu na majetku</a:t>
            </a:r>
          </a:p>
          <a:p>
            <a:r>
              <a:rPr lang="cs-CZ" dirty="0" smtClean="0"/>
              <a:t>Podobné jako u přímých půjček – </a:t>
            </a:r>
            <a:r>
              <a:rPr lang="cs-CZ" dirty="0" err="1" smtClean="0"/>
              <a:t>diverzita</a:t>
            </a:r>
            <a:r>
              <a:rPr lang="cs-CZ" dirty="0" smtClean="0"/>
              <a:t> akcionářů (různá výše, různá splatnost)</a:t>
            </a:r>
          </a:p>
          <a:p>
            <a:r>
              <a:rPr lang="cs-CZ" dirty="0" smtClean="0"/>
              <a:t>Dlouhodobá splatnost (teoreticky není nutné splatit)</a:t>
            </a:r>
          </a:p>
          <a:p>
            <a:r>
              <a:rPr lang="cs-CZ" dirty="0" smtClean="0"/>
              <a:t>Propagace, reputace</a:t>
            </a:r>
          </a:p>
          <a:p>
            <a:r>
              <a:rPr lang="cs-CZ" dirty="0" smtClean="0"/>
              <a:t>Akcie musí být vypsány na skutečný majetek – nemovitosti, infrastruktura</a:t>
            </a:r>
          </a:p>
          <a:p>
            <a:r>
              <a:rPr lang="cs-CZ" dirty="0" smtClean="0"/>
              <a:t>Pravidelné ocenění majetku – od základního kapitálu se odvíjí velikost akcií</a:t>
            </a:r>
          </a:p>
          <a:p>
            <a:r>
              <a:rPr lang="cs-CZ" dirty="0" smtClean="0"/>
              <a:t>V případě zániku projektu vyplaceni nejdříve největší akcionáři, pak menší a nakonec členové.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Solidární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Německo -  </a:t>
            </a:r>
            <a:r>
              <a:rPr lang="cs-CZ" dirty="0" err="1" smtClean="0"/>
              <a:t>Mietshäuser</a:t>
            </a:r>
            <a:r>
              <a:rPr lang="cs-CZ" dirty="0" smtClean="0"/>
              <a:t> </a:t>
            </a:r>
            <a:r>
              <a:rPr lang="cs-CZ" dirty="0" err="1" smtClean="0"/>
              <a:t>Syndikat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http://syndikat.org/</a:t>
            </a:r>
            <a:r>
              <a:rPr lang="cs-CZ" dirty="0" smtClean="0"/>
              <a:t> </a:t>
            </a:r>
          </a:p>
          <a:p>
            <a:r>
              <a:rPr lang="cs-CZ" dirty="0" smtClean="0"/>
              <a:t>Rakousko – </a:t>
            </a:r>
            <a:r>
              <a:rPr lang="cs-CZ" dirty="0" err="1" smtClean="0"/>
              <a:t>HabiTAT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https://habitat.servus.at/</a:t>
            </a:r>
            <a:r>
              <a:rPr lang="cs-CZ" dirty="0" smtClean="0"/>
              <a:t> </a:t>
            </a:r>
          </a:p>
          <a:p>
            <a:r>
              <a:rPr lang="cs-CZ" dirty="0" smtClean="0"/>
              <a:t>Solidární asociace a fondy, které slouží jako konzultační, právní i finanční pomoc novým projektům</a:t>
            </a:r>
          </a:p>
          <a:p>
            <a:r>
              <a:rPr lang="cs-CZ" dirty="0" smtClean="0"/>
              <a:t>V průběhu času členských projektů se postupně snižuje část nájmu ke splácení půjček a zvyšuje část ve </a:t>
            </a:r>
            <a:r>
              <a:rPr lang="cs-CZ" dirty="0" err="1" smtClean="0"/>
              <a:t>formšsolidárního</a:t>
            </a:r>
            <a:r>
              <a:rPr lang="cs-CZ" dirty="0" smtClean="0"/>
              <a:t> fondu</a:t>
            </a:r>
          </a:p>
          <a:p>
            <a:r>
              <a:rPr lang="cs-CZ" dirty="0" smtClean="0"/>
              <a:t>Projekty, které jsou součástí Habitatu, mají zajištěno, že se NIKDY nezvýší celkový nájem.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_mie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786842" cy="5878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(Etické) Banky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Velmi často běžné banky nechtějí poskytovat úvěry pro vznik </a:t>
            </a:r>
            <a:r>
              <a:rPr lang="cs-CZ" dirty="0" err="1" smtClean="0"/>
              <a:t>eko</a:t>
            </a:r>
            <a:r>
              <a:rPr lang="cs-CZ" dirty="0" smtClean="0"/>
              <a:t>-komunit (vysoká rizikovost, nízká návratnost)</a:t>
            </a:r>
          </a:p>
          <a:p>
            <a:r>
              <a:rPr lang="cs-CZ" dirty="0" smtClean="0"/>
              <a:t>Etické banky ano, ale stále jde o velkou půjčku u jediné instituce. Navíc, etické banky nejsou v každé zemi</a:t>
            </a:r>
          </a:p>
          <a:p>
            <a:r>
              <a:rPr lang="cs-CZ" dirty="0" smtClean="0"/>
              <a:t>Nutná spoluúčast </a:t>
            </a:r>
            <a:r>
              <a:rPr lang="cs-CZ" dirty="0" smtClean="0">
                <a:sym typeface="Wingdings" pitchFamily="2" charset="2"/>
              </a:rPr>
              <a:t> vlastní kapitál (úspory) členů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Prodej vhodných pozemků</a:t>
            </a:r>
          </a:p>
          <a:p>
            <a:r>
              <a:rPr lang="cs-CZ" dirty="0" smtClean="0"/>
              <a:t>Úvěry s nízkými úrokovými mírami – složité plnění podmínek a administrace</a:t>
            </a:r>
          </a:p>
          <a:p>
            <a:r>
              <a:rPr lang="cs-CZ" dirty="0" smtClean="0"/>
              <a:t>Dotace – administrativní zátěž, spíše na konkrétní technologie či sociální služby</a:t>
            </a:r>
          </a:p>
          <a:p>
            <a:r>
              <a:rPr lang="cs-CZ" dirty="0" smtClean="0"/>
              <a:t>Konzultace, služby, daňové zvýhodnění</a:t>
            </a:r>
          </a:p>
          <a:p>
            <a:r>
              <a:rPr lang="cs-CZ" dirty="0" smtClean="0"/>
              <a:t>Spolupráce na místním rozvoji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Veřejný sektor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Developeři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Kapitál a stavební zkušenosti</a:t>
            </a:r>
          </a:p>
          <a:p>
            <a:r>
              <a:rPr lang="cs-CZ" dirty="0" smtClean="0"/>
              <a:t>Složité vyjednávání</a:t>
            </a:r>
          </a:p>
          <a:p>
            <a:r>
              <a:rPr lang="cs-CZ" dirty="0" smtClean="0"/>
              <a:t>Existence sociálních developerů – firem, které se zaměřují na </a:t>
            </a:r>
            <a:r>
              <a:rPr lang="cs-CZ" dirty="0" err="1" smtClean="0"/>
              <a:t>cohousing</a:t>
            </a:r>
            <a:r>
              <a:rPr lang="cs-CZ" dirty="0" smtClean="0"/>
              <a:t> projekty, apod. </a:t>
            </a:r>
            <a:r>
              <a:rPr lang="cs-CZ" dirty="0" smtClean="0">
                <a:sym typeface="Wingdings" pitchFamily="2" charset="2"/>
              </a:rPr>
              <a:t> napojeni na sektor sociálních stavebních firem a architektů  spolupráce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Záměrná komunita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Záměrné komunity (ZK) </a:t>
            </a:r>
            <a:r>
              <a:rPr lang="cs-CZ" dirty="0" smtClean="0"/>
              <a:t>jsou sociální struktury resp. místa pro život s kolektivní identitou (</a:t>
            </a:r>
            <a:r>
              <a:rPr lang="cs-CZ" dirty="0" err="1" smtClean="0"/>
              <a:t>Meijering</a:t>
            </a:r>
            <a:r>
              <a:rPr lang="cs-CZ" dirty="0" smtClean="0"/>
              <a:t>, 2006), v nichž je sociální skupinou záměrně vytvořen a sdílen prostor pro bydlení, a kde jedince spojuje určitý životní způsob za účelem naplnění společného cíle. </a:t>
            </a:r>
          </a:p>
          <a:p>
            <a:r>
              <a:rPr lang="cs-CZ" dirty="0" smtClean="0"/>
              <a:t>ZK mají různou velikost od několika rodin po několik desítek až stovek členů a obvykle praktikují některou z forem společného vlastnictví (</a:t>
            </a:r>
            <a:r>
              <a:rPr lang="cs-CZ" dirty="0" err="1" smtClean="0"/>
              <a:t>Goitia</a:t>
            </a:r>
            <a:r>
              <a:rPr lang="cs-CZ" dirty="0" smtClean="0"/>
              <a:t>, 2003). </a:t>
            </a:r>
          </a:p>
          <a:p>
            <a:r>
              <a:rPr lang="cs-CZ" b="1" dirty="0" smtClean="0"/>
              <a:t>Environmentální ZK, </a:t>
            </a:r>
            <a:r>
              <a:rPr lang="cs-CZ" dirty="0" smtClean="0"/>
              <a:t>nebo</a:t>
            </a:r>
            <a:r>
              <a:rPr lang="cs-CZ" b="1" dirty="0" smtClean="0"/>
              <a:t> </a:t>
            </a:r>
            <a:r>
              <a:rPr lang="cs-CZ" b="1" dirty="0" err="1" smtClean="0"/>
              <a:t>eko</a:t>
            </a:r>
            <a:r>
              <a:rPr lang="cs-CZ" b="1" dirty="0" smtClean="0"/>
              <a:t>-komunity </a:t>
            </a:r>
            <a:r>
              <a:rPr lang="cs-CZ" dirty="0" smtClean="0"/>
              <a:t>pak chápeme ty, jejichž hlavním cílem je kolektivně naplňovaný environmentálně příznivý životní způsob.</a:t>
            </a:r>
          </a:p>
          <a:p>
            <a:r>
              <a:rPr lang="cs-CZ" dirty="0" err="1" smtClean="0"/>
              <a:t>Eko</a:t>
            </a:r>
            <a:r>
              <a:rPr lang="cs-CZ" dirty="0" smtClean="0"/>
              <a:t>-komunity se však většinou snaží i o naplňování sociálních, politických, ekonomických či spirituálních cílů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Goitia</a:t>
            </a:r>
            <a:r>
              <a:rPr lang="cs-CZ" sz="2000" dirty="0" smtClean="0"/>
              <a:t>, D. (2003). </a:t>
            </a:r>
            <a:r>
              <a:rPr lang="cs-CZ" sz="2000" i="1" dirty="0" err="1" smtClean="0"/>
              <a:t>Intentionally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Living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Ethnographic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Perspectives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Intentional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Communities</a:t>
            </a:r>
            <a:r>
              <a:rPr lang="cs-CZ" sz="2000" i="1" dirty="0" smtClean="0"/>
              <a:t> as </a:t>
            </a:r>
            <a:r>
              <a:rPr lang="cs-CZ" sz="2000" i="1" dirty="0" err="1" smtClean="0"/>
              <a:t>Sites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for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Cultural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Critique</a:t>
            </a:r>
            <a:r>
              <a:rPr lang="cs-CZ" sz="2000" i="1" dirty="0" smtClean="0"/>
              <a:t>.</a:t>
            </a:r>
            <a:r>
              <a:rPr lang="cs-CZ" sz="2000" dirty="0" smtClean="0"/>
              <a:t> Senior Thesis, Justice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Peace</a:t>
            </a:r>
            <a:r>
              <a:rPr lang="cs-CZ" sz="2000" dirty="0" smtClean="0"/>
              <a:t> </a:t>
            </a:r>
            <a:r>
              <a:rPr lang="cs-CZ" sz="2000" dirty="0" err="1" smtClean="0"/>
              <a:t>Studies</a:t>
            </a:r>
            <a:r>
              <a:rPr lang="cs-CZ" sz="2000" dirty="0" smtClean="0"/>
              <a:t>, 64 s.</a:t>
            </a:r>
          </a:p>
          <a:p>
            <a:r>
              <a:rPr lang="cs-CZ" sz="2000" dirty="0" err="1" smtClean="0"/>
              <a:t>Meijering</a:t>
            </a:r>
            <a:r>
              <a:rPr lang="cs-CZ" sz="2000" dirty="0" smtClean="0"/>
              <a:t>, L. (2006).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i="1" dirty="0" smtClean="0"/>
              <a:t>a </a:t>
            </a:r>
            <a:r>
              <a:rPr lang="cs-CZ" sz="2000" i="1" dirty="0" err="1" smtClean="0"/>
              <a:t>place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their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own</a:t>
            </a:r>
            <a:r>
              <a:rPr lang="cs-CZ" sz="2000" i="1" dirty="0" smtClean="0"/>
              <a:t>. </a:t>
            </a:r>
            <a:r>
              <a:rPr lang="cs-CZ" sz="2000" i="1" dirty="0" err="1" smtClean="0"/>
              <a:t>Rural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intentional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communities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Northern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Europe</a:t>
            </a:r>
            <a:r>
              <a:rPr lang="cs-CZ" sz="2000" i="1" dirty="0" smtClean="0"/>
              <a:t>. 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Spatial</a:t>
            </a:r>
            <a:r>
              <a:rPr lang="cs-CZ" sz="2000" dirty="0" smtClean="0"/>
              <a:t> Science, University </a:t>
            </a:r>
            <a:r>
              <a:rPr lang="cs-CZ" sz="2000" dirty="0" err="1" smtClean="0"/>
              <a:t>of</a:t>
            </a:r>
            <a:r>
              <a:rPr lang="cs-CZ" sz="2000" dirty="0" smtClean="0"/>
              <a:t> Groningen, </a:t>
            </a:r>
            <a:r>
              <a:rPr lang="cs-CZ" sz="2000" dirty="0" err="1" smtClean="0"/>
              <a:t>Netherlands</a:t>
            </a:r>
            <a:r>
              <a:rPr lang="cs-CZ" sz="2000" dirty="0" smtClean="0"/>
              <a:t>, </a:t>
            </a:r>
            <a:r>
              <a:rPr lang="cs-CZ" sz="2000" dirty="0" err="1" smtClean="0"/>
              <a:t>Geographical</a:t>
            </a:r>
            <a:r>
              <a:rPr lang="cs-CZ" sz="2000" dirty="0" smtClean="0"/>
              <a:t> </a:t>
            </a:r>
            <a:r>
              <a:rPr lang="cs-CZ" sz="2000" dirty="0" err="1" smtClean="0"/>
              <a:t>Studies</a:t>
            </a:r>
            <a:r>
              <a:rPr lang="cs-CZ" sz="2000" dirty="0" smtClean="0"/>
              <a:t> 349, , 147 s. ISBN-10: 906809-390-8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eko</a:t>
            </a:r>
            <a:r>
              <a:rPr lang="cs-CZ" dirty="0" smtClean="0"/>
              <a:t>-komunit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Cohousingy</a:t>
            </a:r>
            <a:endParaRPr lang="cs-CZ" dirty="0" smtClean="0"/>
          </a:p>
          <a:p>
            <a:r>
              <a:rPr lang="cs-CZ" dirty="0" smtClean="0"/>
              <a:t>Komunitní usedlosti</a:t>
            </a:r>
          </a:p>
          <a:p>
            <a:r>
              <a:rPr lang="cs-CZ" dirty="0" err="1" smtClean="0"/>
              <a:t>Ekoosady</a:t>
            </a:r>
            <a:r>
              <a:rPr lang="cs-CZ" dirty="0" smtClean="0"/>
              <a:t> a </a:t>
            </a:r>
            <a:r>
              <a:rPr lang="cs-CZ" dirty="0" err="1" smtClean="0"/>
              <a:t>ekovesnice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Rodové osady a rodinné bydlení v blízkém sousedství</a:t>
            </a:r>
          </a:p>
          <a:p>
            <a:r>
              <a:rPr lang="cs-CZ" dirty="0" err="1" smtClean="0"/>
              <a:t>Eko</a:t>
            </a:r>
            <a:r>
              <a:rPr lang="cs-CZ" dirty="0" smtClean="0"/>
              <a:t>-komunity vytvořené „shora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cs-CZ" dirty="0" err="1" smtClean="0"/>
              <a:t>Cohousingy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LiSA</a:t>
            </a:r>
            <a:r>
              <a:rPr lang="cs-CZ" dirty="0" smtClean="0"/>
              <a:t> </a:t>
            </a:r>
            <a:r>
              <a:rPr lang="cs-CZ" dirty="0" err="1" smtClean="0"/>
              <a:t>Leben</a:t>
            </a:r>
            <a:r>
              <a:rPr lang="cs-CZ" dirty="0" smtClean="0"/>
              <a:t> in der </a:t>
            </a:r>
            <a:r>
              <a:rPr lang="cs-CZ" dirty="0" err="1" smtClean="0"/>
              <a:t>Seestadt</a:t>
            </a:r>
            <a:r>
              <a:rPr lang="cs-CZ" dirty="0" smtClean="0"/>
              <a:t> </a:t>
            </a:r>
            <a:r>
              <a:rPr lang="cs-CZ" dirty="0" err="1" smtClean="0"/>
              <a:t>Aspern</a:t>
            </a:r>
            <a:r>
              <a:rPr lang="cs-CZ" dirty="0" smtClean="0"/>
              <a:t> (AT)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919" t="33398" r="38071" b="15820"/>
          <a:stretch>
            <a:fillRect/>
          </a:stretch>
        </p:blipFill>
        <p:spPr bwMode="auto">
          <a:xfrm>
            <a:off x="0" y="1838433"/>
            <a:ext cx="9144000" cy="501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6275201" y="6488668"/>
            <a:ext cx="286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http://www.</a:t>
            </a:r>
            <a:r>
              <a:rPr lang="cs-CZ" dirty="0" err="1" smtClean="0">
                <a:solidFill>
                  <a:schemeClr val="bg1"/>
                </a:solidFill>
              </a:rPr>
              <a:t>lisa.co.at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3600"/>
            <a:ext cx="8638270" cy="64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Wohnen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Grünen</a:t>
            </a:r>
            <a:r>
              <a:rPr lang="cs-CZ" dirty="0" smtClean="0"/>
              <a:t> </a:t>
            </a:r>
            <a:r>
              <a:rPr lang="cs-CZ" dirty="0" err="1" smtClean="0"/>
              <a:t>Markt</a:t>
            </a:r>
            <a:r>
              <a:rPr lang="cs-CZ" dirty="0" smtClean="0"/>
              <a:t> (AT)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72066" y="6488668"/>
            <a:ext cx="378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http://wohnen.gruenermarkt.at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Wohnprojekt</a:t>
            </a:r>
            <a:r>
              <a:rPr lang="cs-CZ" dirty="0" smtClean="0"/>
              <a:t> </a:t>
            </a:r>
            <a:r>
              <a:rPr lang="cs-CZ" dirty="0" err="1" smtClean="0"/>
              <a:t>Wien</a:t>
            </a:r>
            <a:r>
              <a:rPr lang="cs-CZ" dirty="0" smtClean="0"/>
              <a:t> (AT)</a:t>
            </a:r>
            <a:endParaRPr lang="cs-CZ" dirty="0"/>
          </a:p>
        </p:txBody>
      </p:sp>
      <p:pic>
        <p:nvPicPr>
          <p:cNvPr id="11266" name="Picture 2" descr="(c) Martin Grab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73" y="1142984"/>
            <a:ext cx="8775455" cy="571501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857752" y="6488668"/>
            <a:ext cx="400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http://www.</a:t>
            </a:r>
            <a:r>
              <a:rPr lang="cs-CZ" dirty="0" err="1" smtClean="0">
                <a:solidFill>
                  <a:schemeClr val="bg1"/>
                </a:solidFill>
              </a:rPr>
              <a:t>wohnprojekt</a:t>
            </a:r>
            <a:r>
              <a:rPr lang="cs-CZ" dirty="0" smtClean="0">
                <a:solidFill>
                  <a:schemeClr val="bg1"/>
                </a:solidFill>
              </a:rPr>
              <a:t>-</a:t>
            </a:r>
            <a:r>
              <a:rPr lang="cs-CZ" dirty="0" err="1" smtClean="0">
                <a:solidFill>
                  <a:schemeClr val="bg1"/>
                </a:solidFill>
              </a:rPr>
              <a:t>wien.at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cs-CZ" dirty="0" smtClean="0"/>
              <a:t>Komunitní usedlosti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708</Words>
  <Application>Microsoft Office PowerPoint</Application>
  <PresentationFormat>Předvádění na obrazovce (4:3)</PresentationFormat>
  <Paragraphs>102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Ekonomické aspekty eko-komunit</vt:lpstr>
      <vt:lpstr>Snímek 2</vt:lpstr>
      <vt:lpstr>Záměrná komunita</vt:lpstr>
      <vt:lpstr>Typy eko-komunit</vt:lpstr>
      <vt:lpstr>Cohousingy</vt:lpstr>
      <vt:lpstr>LiSA Leben in der Seestadt Aspern (AT)</vt:lpstr>
      <vt:lpstr>Wohnen im Grünen Markt (AT)</vt:lpstr>
      <vt:lpstr>Wohnprojekt Wien (AT)</vt:lpstr>
      <vt:lpstr>Komunitní usedlosti</vt:lpstr>
      <vt:lpstr>Mühle Nikitch (AT)</vt:lpstr>
      <vt:lpstr>Leben in Gemeinschaft (AT)</vt:lpstr>
      <vt:lpstr>Makvärket (DK)</vt:lpstr>
      <vt:lpstr>Vale da Lama (PT)</vt:lpstr>
      <vt:lpstr>Ekovesnice</vt:lpstr>
      <vt:lpstr>Friland (DK)</vt:lpstr>
      <vt:lpstr>Friland (DK)</vt:lpstr>
      <vt:lpstr>AiH Hjortshoj (DK)</vt:lpstr>
      <vt:lpstr>Kirstinelund (DK)</vt:lpstr>
      <vt:lpstr>Sieben Linden (SRN)</vt:lpstr>
      <vt:lpstr>Aktivita</vt:lpstr>
      <vt:lpstr>Otázky</vt:lpstr>
      <vt:lpstr>Možnosti financování eko-komunit</vt:lpstr>
      <vt:lpstr>1. Přímé půjčky</vt:lpstr>
      <vt:lpstr>2. Pooling</vt:lpstr>
      <vt:lpstr>3. Solidární fondy</vt:lpstr>
      <vt:lpstr>Snímek 26</vt:lpstr>
      <vt:lpstr>4. (Etické) Banky</vt:lpstr>
      <vt:lpstr>5. Veřejný sektor</vt:lpstr>
      <vt:lpstr>6. Developeři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Naďa</cp:lastModifiedBy>
  <cp:revision>94</cp:revision>
  <dcterms:created xsi:type="dcterms:W3CDTF">2017-11-26T16:10:19Z</dcterms:created>
  <dcterms:modified xsi:type="dcterms:W3CDTF">2017-12-17T10:30:10Z</dcterms:modified>
</cp:coreProperties>
</file>