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289" r:id="rId4"/>
    <p:sldId id="290" r:id="rId5"/>
    <p:sldId id="291" r:id="rId6"/>
    <p:sldId id="264" r:id="rId7"/>
    <p:sldId id="267" r:id="rId8"/>
    <p:sldId id="265" r:id="rId9"/>
    <p:sldId id="277" r:id="rId10"/>
    <p:sldId id="268" r:id="rId11"/>
    <p:sldId id="279" r:id="rId12"/>
    <p:sldId id="280" r:id="rId13"/>
    <p:sldId id="269" r:id="rId14"/>
    <p:sldId id="272" r:id="rId15"/>
    <p:sldId id="271" r:id="rId16"/>
    <p:sldId id="281" r:id="rId17"/>
    <p:sldId id="292" r:id="rId18"/>
    <p:sldId id="278" r:id="rId19"/>
    <p:sldId id="274" r:id="rId20"/>
    <p:sldId id="276" r:id="rId21"/>
    <p:sldId id="275" r:id="rId22"/>
    <p:sldId id="285" r:id="rId23"/>
    <p:sldId id="286" r:id="rId24"/>
    <p:sldId id="287" r:id="rId25"/>
    <p:sldId id="263"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4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884E93-DAAA-40BD-953B-7C237380EA08}" type="datetimeFigureOut">
              <a:rPr lang="cs-CZ" smtClean="0"/>
              <a:t>7.12.2017</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7FD87E-BF0A-47E7-B58F-E62467CED2EA}" type="slidenum">
              <a:rPr lang="cs-CZ" smtClean="0"/>
              <a:t>‹#›</a:t>
            </a:fld>
            <a:endParaRPr lang="cs-CZ"/>
          </a:p>
        </p:txBody>
      </p:sp>
    </p:spTree>
    <p:extLst>
      <p:ext uri="{BB962C8B-B14F-4D97-AF65-F5344CB8AC3E}">
        <p14:creationId xmlns:p14="http://schemas.microsoft.com/office/powerpoint/2010/main" val="2055875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97FD87E-BF0A-47E7-B58F-E62467CED2EA}" type="slidenum">
              <a:rPr lang="cs-CZ" smtClean="0"/>
              <a:t>12</a:t>
            </a:fld>
            <a:endParaRPr lang="cs-CZ"/>
          </a:p>
        </p:txBody>
      </p:sp>
    </p:spTree>
    <p:extLst>
      <p:ext uri="{BB962C8B-B14F-4D97-AF65-F5344CB8AC3E}">
        <p14:creationId xmlns:p14="http://schemas.microsoft.com/office/powerpoint/2010/main" val="320341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778321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634055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208183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12048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123604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74311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FCE26D6-E4B0-4D02-A208-690290BC71CA}" type="datetimeFigureOut">
              <a:rPr lang="cs-CZ" smtClean="0"/>
              <a:t>7.12.2017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116058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FCE26D6-E4B0-4D02-A208-690290BC71CA}" type="datetimeFigureOut">
              <a:rPr lang="cs-CZ" smtClean="0"/>
              <a:t>7.12.2017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15960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FCE26D6-E4B0-4D02-A208-690290BC71CA}" type="datetimeFigureOut">
              <a:rPr lang="cs-CZ" smtClean="0"/>
              <a:t>7.12.2017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49251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93899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FCE26D6-E4B0-4D02-A208-690290BC71CA}" type="datetimeFigureOut">
              <a:rPr lang="cs-CZ" smtClean="0"/>
              <a:t>7.12.2017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09192C2-1E9D-4A78-A72D-FE1B8ACEE737}" type="slidenum">
              <a:rPr lang="cs-CZ" smtClean="0"/>
              <a:t>‹#›</a:t>
            </a:fld>
            <a:endParaRPr lang="cs-CZ"/>
          </a:p>
        </p:txBody>
      </p:sp>
    </p:spTree>
    <p:extLst>
      <p:ext uri="{BB962C8B-B14F-4D97-AF65-F5344CB8AC3E}">
        <p14:creationId xmlns:p14="http://schemas.microsoft.com/office/powerpoint/2010/main" val="37925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E26D6-E4B0-4D02-A208-690290BC71CA}" type="datetimeFigureOut">
              <a:rPr lang="cs-CZ" smtClean="0"/>
              <a:t>7.12.2017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192C2-1E9D-4A78-A72D-FE1B8ACEE737}" type="slidenum">
              <a:rPr lang="cs-CZ" smtClean="0"/>
              <a:t>‹#›</a:t>
            </a:fld>
            <a:endParaRPr lang="cs-CZ"/>
          </a:p>
        </p:txBody>
      </p:sp>
    </p:spTree>
    <p:extLst>
      <p:ext uri="{BB962C8B-B14F-4D97-AF65-F5344CB8AC3E}">
        <p14:creationId xmlns:p14="http://schemas.microsoft.com/office/powerpoint/2010/main" val="250000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88373" y="769072"/>
            <a:ext cx="11367654" cy="2387600"/>
          </a:xfrm>
        </p:spPr>
        <p:txBody>
          <a:bodyPr>
            <a:noAutofit/>
          </a:bodyPr>
          <a:lstStyle/>
          <a:p>
            <a:r>
              <a:rPr lang="cs-CZ" sz="3200" dirty="0">
                <a:latin typeface="+mn-lt"/>
              </a:rPr>
              <a:t>Realismus: strategický přístup k energetické bezpečnosti</a:t>
            </a:r>
            <a:endParaRPr lang="en-US" sz="3200" dirty="0">
              <a:latin typeface="+mn-lt"/>
            </a:endParaRPr>
          </a:p>
        </p:txBody>
      </p:sp>
      <p:sp>
        <p:nvSpPr>
          <p:cNvPr id="3" name="Podnadpis 2"/>
          <p:cNvSpPr>
            <a:spLocks noGrp="1"/>
          </p:cNvSpPr>
          <p:nvPr>
            <p:ph type="subTitle" idx="1"/>
          </p:nvPr>
        </p:nvSpPr>
        <p:spPr/>
        <p:txBody>
          <a:bodyPr>
            <a:normAutofit/>
          </a:bodyPr>
          <a:lstStyle/>
          <a:p>
            <a:r>
              <a:rPr lang="cs-CZ" sz="2600" dirty="0"/>
              <a:t>Petr Ocelík</a:t>
            </a:r>
          </a:p>
          <a:p>
            <a:endParaRPr lang="en-US" sz="2600" i="1" dirty="0"/>
          </a:p>
        </p:txBody>
      </p:sp>
      <p:sp>
        <p:nvSpPr>
          <p:cNvPr id="4" name="Podnadpis 2"/>
          <p:cNvSpPr txBox="1">
            <a:spLocks/>
          </p:cNvSpPr>
          <p:nvPr/>
        </p:nvSpPr>
        <p:spPr>
          <a:xfrm>
            <a:off x="1524000" y="5787735"/>
            <a:ext cx="9144000" cy="9871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sz="2000" dirty="0"/>
              <a:t>MEB401 Teorie bezpečnosti a metodologie / MEB</a:t>
            </a:r>
            <a:r>
              <a:rPr lang="en-US" sz="2000" dirty="0"/>
              <a:t>4</a:t>
            </a:r>
            <a:r>
              <a:rPr lang="cs-CZ" sz="2000" dirty="0"/>
              <a:t>27</a:t>
            </a:r>
            <a:r>
              <a:rPr lang="en-US" sz="2000" dirty="0"/>
              <a:t> </a:t>
            </a:r>
            <a:r>
              <a:rPr lang="cs-CZ" sz="2000" dirty="0"/>
              <a:t>Bezpečnost: teorie a koncepty</a:t>
            </a:r>
            <a:endParaRPr lang="en-US" sz="2000"/>
          </a:p>
          <a:p>
            <a:r>
              <a:rPr lang="cs-CZ" sz="2000"/>
              <a:t>5</a:t>
            </a:r>
            <a:r>
              <a:rPr lang="cs-CZ" sz="2000" dirty="0"/>
              <a:t>. října</a:t>
            </a:r>
            <a:r>
              <a:rPr lang="en-US" sz="2000" dirty="0"/>
              <a:t> 201</a:t>
            </a:r>
            <a:r>
              <a:rPr lang="cs-CZ" sz="2000" dirty="0"/>
              <a:t>7</a:t>
            </a:r>
            <a:endParaRPr lang="en-US" sz="2000" dirty="0"/>
          </a:p>
        </p:txBody>
      </p:sp>
    </p:spTree>
    <p:extLst>
      <p:ext uri="{BB962C8B-B14F-4D97-AF65-F5344CB8AC3E}">
        <p14:creationId xmlns:p14="http://schemas.microsoft.com/office/powerpoint/2010/main" val="1642749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b="1" dirty="0"/>
              <a:t>Struktura</a:t>
            </a:r>
            <a:r>
              <a:rPr lang="en-US" b="1" dirty="0"/>
              <a:t>: </a:t>
            </a:r>
            <a:r>
              <a:rPr lang="cs-CZ" dirty="0"/>
              <a:t>kontext, který umožňuje a omezuje jednání aktérů</a:t>
            </a:r>
            <a:endParaRPr lang="en-US" dirty="0"/>
          </a:p>
          <a:p>
            <a:r>
              <a:rPr lang="cs-CZ" dirty="0"/>
              <a:t>Konstantní</a:t>
            </a:r>
            <a:r>
              <a:rPr lang="en-US" dirty="0"/>
              <a:t>: </a:t>
            </a:r>
            <a:r>
              <a:rPr lang="cs-CZ" b="1" dirty="0"/>
              <a:t>anarchie, funkční nediferencovanost </a:t>
            </a:r>
          </a:p>
          <a:p>
            <a:r>
              <a:rPr lang="cs-CZ" u="sng" dirty="0"/>
              <a:t>Proměnná</a:t>
            </a:r>
            <a:r>
              <a:rPr lang="en-US" u="sng" dirty="0"/>
              <a:t>: </a:t>
            </a:r>
            <a:r>
              <a:rPr lang="cs-CZ" b="1" u="sng" dirty="0"/>
              <a:t>distribuce mocenských kapacit</a:t>
            </a:r>
            <a:endParaRPr lang="en-US" dirty="0"/>
          </a:p>
          <a:p>
            <a:pPr marL="0" indent="0">
              <a:buNone/>
            </a:pPr>
            <a:endParaRPr lang="en-US" dirty="0"/>
          </a:p>
          <a:p>
            <a:r>
              <a:rPr lang="cs-CZ" dirty="0"/>
              <a:t>Rozdíly v distribuci moci – různá uspořádání MS</a:t>
            </a:r>
            <a:r>
              <a:rPr lang="en-US" dirty="0"/>
              <a:t>:</a:t>
            </a:r>
          </a:p>
          <a:p>
            <a:pPr lvl="1"/>
            <a:r>
              <a:rPr lang="cs-CZ" dirty="0"/>
              <a:t>Unipolární</a:t>
            </a:r>
            <a:endParaRPr lang="en-US" dirty="0"/>
          </a:p>
          <a:p>
            <a:pPr lvl="1"/>
            <a:r>
              <a:rPr lang="cs-CZ" dirty="0"/>
              <a:t>Bipolární</a:t>
            </a:r>
            <a:endParaRPr lang="en-US" dirty="0"/>
          </a:p>
          <a:p>
            <a:pPr lvl="1"/>
            <a:r>
              <a:rPr lang="cs-CZ" dirty="0"/>
              <a:t>Tripolární</a:t>
            </a:r>
            <a:endParaRPr lang="en-US" dirty="0"/>
          </a:p>
          <a:p>
            <a:pPr lvl="1"/>
            <a:r>
              <a:rPr lang="cs-CZ" dirty="0"/>
              <a:t>Multipolární</a:t>
            </a:r>
            <a:endParaRPr lang="en-US" dirty="0"/>
          </a:p>
          <a:p>
            <a:pPr lvl="1"/>
            <a:r>
              <a:rPr lang="cs-CZ" dirty="0"/>
              <a:t>Difusní</a:t>
            </a:r>
            <a:endParaRPr lang="en-US" dirty="0"/>
          </a:p>
        </p:txBody>
      </p:sp>
    </p:spTree>
    <p:extLst>
      <p:ext uri="{BB962C8B-B14F-4D97-AF65-F5344CB8AC3E}">
        <p14:creationId xmlns:p14="http://schemas.microsoft.com/office/powerpoint/2010/main" val="2002008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690688"/>
            <a:ext cx="10515600" cy="4886757"/>
          </a:xfrm>
        </p:spPr>
        <p:txBody>
          <a:bodyPr/>
          <a:lstStyle/>
          <a:p>
            <a:endParaRPr lang="en-US" dirty="0"/>
          </a:p>
        </p:txBody>
      </p:sp>
      <p:pic>
        <p:nvPicPr>
          <p:cNvPr id="4" name="Picture 2" descr="C:\Users\Ocelot\Dropbox\Energy Section\Obor\Kurzy\MVZ101 Úvod do mezinárodních vztahů\mezinarodni_system\distribu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ovéPole 1"/>
          <p:cNvSpPr txBox="1"/>
          <p:nvPr/>
        </p:nvSpPr>
        <p:spPr>
          <a:xfrm>
            <a:off x="8724900" y="6577445"/>
            <a:ext cx="3467100" cy="369332"/>
          </a:xfrm>
          <a:prstGeom prst="rect">
            <a:avLst/>
          </a:prstGeom>
          <a:noFill/>
        </p:spPr>
        <p:txBody>
          <a:bodyPr wrap="square" rtlCol="0">
            <a:spAutoFit/>
          </a:bodyPr>
          <a:lstStyle/>
          <a:p>
            <a:r>
              <a:rPr lang="en-US" dirty="0"/>
              <a:t>Goldstein &amp;</a:t>
            </a:r>
            <a:r>
              <a:rPr lang="cs-CZ" dirty="0"/>
              <a:t> Pevehouse 2012: 47</a:t>
            </a:r>
          </a:p>
        </p:txBody>
      </p:sp>
    </p:spTree>
    <p:extLst>
      <p:ext uri="{BB962C8B-B14F-4D97-AF65-F5344CB8AC3E}">
        <p14:creationId xmlns:p14="http://schemas.microsoft.com/office/powerpoint/2010/main" val="3171120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 y="0"/>
            <a:ext cx="11591925" cy="6577445"/>
          </a:xfrm>
        </p:spPr>
      </p:pic>
      <p:sp>
        <p:nvSpPr>
          <p:cNvPr id="2" name="TextovéPole 1"/>
          <p:cNvSpPr txBox="1"/>
          <p:nvPr/>
        </p:nvSpPr>
        <p:spPr>
          <a:xfrm>
            <a:off x="8724900" y="6577445"/>
            <a:ext cx="3467100" cy="369332"/>
          </a:xfrm>
          <a:prstGeom prst="rect">
            <a:avLst/>
          </a:prstGeom>
          <a:noFill/>
        </p:spPr>
        <p:txBody>
          <a:bodyPr wrap="square" rtlCol="0">
            <a:spAutoFit/>
          </a:bodyPr>
          <a:lstStyle/>
          <a:p>
            <a:r>
              <a:rPr lang="en-US" dirty="0"/>
              <a:t>Goldstein &amp;</a:t>
            </a:r>
            <a:r>
              <a:rPr lang="cs-CZ" dirty="0"/>
              <a:t> Pevehouse 2012: 45</a:t>
            </a:r>
          </a:p>
        </p:txBody>
      </p:sp>
    </p:spTree>
    <p:extLst>
      <p:ext uri="{BB962C8B-B14F-4D97-AF65-F5344CB8AC3E}">
        <p14:creationId xmlns:p14="http://schemas.microsoft.com/office/powerpoint/2010/main" val="45969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a:t>
            </a:r>
            <a:r>
              <a:rPr lang="en-US" dirty="0"/>
              <a:t>: </a:t>
            </a:r>
            <a:r>
              <a:rPr lang="cs-CZ" dirty="0"/>
              <a:t>rovnováha moci</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Mechanismus </a:t>
            </a:r>
            <a:r>
              <a:rPr lang="cs-CZ" b="1" dirty="0"/>
              <a:t>rovnováhy moci </a:t>
            </a:r>
            <a:r>
              <a:rPr lang="cs-CZ" dirty="0"/>
              <a:t>přenáší účinky struktury</a:t>
            </a:r>
            <a:endParaRPr lang="en-US" dirty="0"/>
          </a:p>
          <a:p>
            <a:pPr marL="0" indent="0">
              <a:buNone/>
            </a:pPr>
            <a:endParaRPr lang="en-US" dirty="0"/>
          </a:p>
          <a:p>
            <a:r>
              <a:rPr lang="cs-CZ" dirty="0"/>
              <a:t>Dvě podmínky vyvažování </a:t>
            </a:r>
            <a:r>
              <a:rPr lang="en-US" dirty="0"/>
              <a:t>(Waltz 1979: 121):</a:t>
            </a:r>
          </a:p>
          <a:p>
            <a:pPr lvl="1"/>
            <a:r>
              <a:rPr lang="cs-CZ" dirty="0"/>
              <a:t>MS musí být anarchický</a:t>
            </a:r>
            <a:endParaRPr lang="en-US" dirty="0"/>
          </a:p>
          <a:p>
            <a:pPr lvl="1"/>
            <a:r>
              <a:rPr lang="cs-CZ" dirty="0"/>
              <a:t>MS se musí skládat z jednotek, které usilují o přežití</a:t>
            </a:r>
            <a:endParaRPr lang="en-US" dirty="0"/>
          </a:p>
          <a:p>
            <a:endParaRPr lang="en-US" dirty="0"/>
          </a:p>
          <a:p>
            <a:r>
              <a:rPr lang="cs-CZ" b="1" dirty="0"/>
              <a:t>Interní vs. externí vyvažování</a:t>
            </a:r>
            <a:r>
              <a:rPr lang="en-US" b="1" dirty="0"/>
              <a:t>:</a:t>
            </a:r>
          </a:p>
          <a:p>
            <a:pPr lvl="1"/>
            <a:r>
              <a:rPr lang="cs-CZ" dirty="0"/>
              <a:t>Vnitřní vyvažování</a:t>
            </a:r>
            <a:r>
              <a:rPr lang="en-US" dirty="0"/>
              <a:t>: e.g. </a:t>
            </a:r>
            <a:r>
              <a:rPr lang="cs-CZ" dirty="0"/>
              <a:t>zbrojení</a:t>
            </a:r>
            <a:endParaRPr lang="en-US" dirty="0"/>
          </a:p>
          <a:p>
            <a:pPr lvl="1"/>
            <a:r>
              <a:rPr lang="cs-CZ" dirty="0"/>
              <a:t>Externí vyvažování</a:t>
            </a:r>
            <a:r>
              <a:rPr lang="en-US" dirty="0"/>
              <a:t>: e.g. </a:t>
            </a:r>
            <a:r>
              <a:rPr lang="cs-CZ" dirty="0"/>
              <a:t>formování aliancí </a:t>
            </a:r>
            <a:endParaRPr lang="en-US" dirty="0"/>
          </a:p>
        </p:txBody>
      </p:sp>
    </p:spTree>
    <p:extLst>
      <p:ext uri="{BB962C8B-B14F-4D97-AF65-F5344CB8AC3E}">
        <p14:creationId xmlns:p14="http://schemas.microsoft.com/office/powerpoint/2010/main" val="2644652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 bezpečnostní dilema</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Inherentní nejistota anarchického systému + svépomocný charakter jednání států </a:t>
            </a:r>
            <a:r>
              <a:rPr lang="cs-CZ" dirty="0">
                <a:sym typeface="Wingdings" panose="05000000000000000000" pitchFamily="2" charset="2"/>
              </a:rPr>
              <a:t></a:t>
            </a:r>
            <a:r>
              <a:rPr lang="en-US" dirty="0">
                <a:sym typeface="Wingdings" panose="05000000000000000000" pitchFamily="2" charset="2"/>
              </a:rPr>
              <a:t> </a:t>
            </a:r>
            <a:r>
              <a:rPr lang="cs-CZ" dirty="0">
                <a:sym typeface="Wingdings" panose="05000000000000000000" pitchFamily="2" charset="2"/>
              </a:rPr>
              <a:t>bezpečnostní dilema</a:t>
            </a:r>
            <a:r>
              <a:rPr lang="en-US" dirty="0"/>
              <a:t> </a:t>
            </a:r>
          </a:p>
          <a:p>
            <a:r>
              <a:rPr lang="cs-CZ" dirty="0"/>
              <a:t>Bezpečnost vnímána jako </a:t>
            </a:r>
            <a:r>
              <a:rPr lang="cs-CZ" b="1" dirty="0"/>
              <a:t>hra s nulovým součtem </a:t>
            </a:r>
            <a:r>
              <a:rPr lang="en-US" dirty="0">
                <a:sym typeface="Wingdings" panose="05000000000000000000" pitchFamily="2" charset="2"/>
              </a:rPr>
              <a:t> </a:t>
            </a:r>
            <a:r>
              <a:rPr lang="cs-CZ" dirty="0">
                <a:sym typeface="Wingdings" panose="05000000000000000000" pitchFamily="2" charset="2"/>
              </a:rPr>
              <a:t>zisk jedné strany rovná se ztrátě druhé</a:t>
            </a:r>
            <a:endParaRPr lang="en-US" dirty="0">
              <a:sym typeface="Wingdings" panose="05000000000000000000" pitchFamily="2" charset="2"/>
            </a:endParaRPr>
          </a:p>
          <a:p>
            <a:r>
              <a:rPr lang="cs-CZ" dirty="0">
                <a:sym typeface="Wingdings" panose="05000000000000000000" pitchFamily="2" charset="2"/>
              </a:rPr>
              <a:t>Výsledek</a:t>
            </a:r>
            <a:r>
              <a:rPr lang="en-US" dirty="0">
                <a:sym typeface="Wingdings" panose="05000000000000000000" pitchFamily="2" charset="2"/>
              </a:rPr>
              <a:t>: </a:t>
            </a:r>
            <a:r>
              <a:rPr lang="cs-CZ" dirty="0">
                <a:sym typeface="Wingdings" panose="05000000000000000000" pitchFamily="2" charset="2"/>
              </a:rPr>
              <a:t>„spirála zbrojení“ </a:t>
            </a:r>
            <a:r>
              <a:rPr lang="en-US" dirty="0">
                <a:sym typeface="Wingdings" panose="05000000000000000000" pitchFamily="2" charset="2"/>
              </a:rPr>
              <a:t>(</a:t>
            </a:r>
            <a:r>
              <a:rPr lang="cs-CZ" b="1" dirty="0">
                <a:sym typeface="Wingdings" panose="05000000000000000000" pitchFamily="2" charset="2"/>
              </a:rPr>
              <a:t>závody ve zbrojení</a:t>
            </a:r>
            <a:r>
              <a:rPr lang="en-US" dirty="0">
                <a:sym typeface="Wingdings" panose="05000000000000000000" pitchFamily="2" charset="2"/>
              </a:rPr>
              <a:t>)</a:t>
            </a:r>
          </a:p>
          <a:p>
            <a:r>
              <a:rPr lang="cs-CZ" dirty="0">
                <a:sym typeface="Wingdings" panose="05000000000000000000" pitchFamily="2" charset="2"/>
              </a:rPr>
              <a:t>Rozvinul </a:t>
            </a:r>
            <a:r>
              <a:rPr lang="en-US" b="1" dirty="0">
                <a:sym typeface="Wingdings" panose="05000000000000000000" pitchFamily="2" charset="2"/>
              </a:rPr>
              <a:t>John Herz </a:t>
            </a:r>
            <a:r>
              <a:rPr lang="en-US" dirty="0">
                <a:sym typeface="Wingdings" panose="05000000000000000000" pitchFamily="2" charset="2"/>
              </a:rPr>
              <a:t>(1950)</a:t>
            </a:r>
          </a:p>
          <a:p>
            <a:endParaRPr lang="en-US" dirty="0"/>
          </a:p>
        </p:txBody>
      </p:sp>
    </p:spTree>
    <p:extLst>
      <p:ext uri="{BB962C8B-B14F-4D97-AF65-F5344CB8AC3E}">
        <p14:creationId xmlns:p14="http://schemas.microsoft.com/office/powerpoint/2010/main" val="594620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Structure: security dilemma</a:t>
            </a:r>
          </a:p>
        </p:txBody>
      </p:sp>
      <p:sp>
        <p:nvSpPr>
          <p:cNvPr id="3" name="Zástupný symbol pro obsah 2"/>
          <p:cNvSpPr>
            <a:spLocks noGrp="1"/>
          </p:cNvSpPr>
          <p:nvPr>
            <p:ph idx="1"/>
          </p:nvPr>
        </p:nvSpPr>
        <p:spPr>
          <a:xfrm>
            <a:off x="838200" y="1690688"/>
            <a:ext cx="10515600" cy="4886757"/>
          </a:xfrm>
        </p:spPr>
        <p:txBody>
          <a:bodyPr/>
          <a:lstStyle/>
          <a:p>
            <a:pPr marL="0" indent="0">
              <a:buNone/>
            </a:pPr>
            <a:r>
              <a:rPr lang="en-US" i="1" dirty="0"/>
              <a:t>“Wherever ... </a:t>
            </a:r>
            <a:r>
              <a:rPr lang="en-US" b="1" i="1" dirty="0"/>
              <a:t>anarchic society </a:t>
            </a:r>
            <a:r>
              <a:rPr lang="en-US" i="1" dirty="0"/>
              <a:t>has existed ... there has arisen what may be called the ‘security dilemma’ of men, or groups, or their leaders. Groups or individuals living in such a constellation must be, and usually are, </a:t>
            </a:r>
            <a:r>
              <a:rPr lang="en-US" b="1" i="1" dirty="0"/>
              <a:t>concerned about their security from being attacked</a:t>
            </a:r>
            <a:r>
              <a:rPr lang="en-US" i="1" dirty="0"/>
              <a:t>, subjected, dominated, or annihilated by other groups and individuals. Striving to attain security from such attack, they are driven to acquire more and more power in order to escape the impact of the power of others. This, in turn, renders the others more insecure and compels them to prepare for the worst. Since </a:t>
            </a:r>
            <a:r>
              <a:rPr lang="en-US" b="1" i="1" dirty="0"/>
              <a:t>none can ever feel entirely secure in such world of competing units, power competition ensues</a:t>
            </a:r>
            <a:r>
              <a:rPr lang="en-US" i="1" dirty="0"/>
              <a:t>, and the vicious circle of security and power accumulation is on.” </a:t>
            </a:r>
            <a:r>
              <a:rPr lang="en-US" dirty="0"/>
              <a:t>(Herz 1950: 157)</a:t>
            </a:r>
            <a:endParaRPr lang="en-US" i="1" dirty="0"/>
          </a:p>
        </p:txBody>
      </p:sp>
    </p:spTree>
    <p:extLst>
      <p:ext uri="{BB962C8B-B14F-4D97-AF65-F5344CB8AC3E}">
        <p14:creationId xmlns:p14="http://schemas.microsoft.com/office/powerpoint/2010/main" val="3130180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65125"/>
            <a:ext cx="12063521" cy="5838825"/>
          </a:xfrm>
        </p:spPr>
      </p:pic>
      <p:sp>
        <p:nvSpPr>
          <p:cNvPr id="5" name="TextovéPole 4"/>
          <p:cNvSpPr txBox="1"/>
          <p:nvPr/>
        </p:nvSpPr>
        <p:spPr>
          <a:xfrm>
            <a:off x="8724900" y="6222484"/>
            <a:ext cx="3467100" cy="369332"/>
          </a:xfrm>
          <a:prstGeom prst="rect">
            <a:avLst/>
          </a:prstGeom>
          <a:noFill/>
        </p:spPr>
        <p:txBody>
          <a:bodyPr wrap="square" rtlCol="0">
            <a:spAutoFit/>
          </a:bodyPr>
          <a:lstStyle/>
          <a:p>
            <a:r>
              <a:rPr lang="en-US" dirty="0"/>
              <a:t>Goldstein &amp;</a:t>
            </a:r>
            <a:r>
              <a:rPr lang="cs-CZ" dirty="0"/>
              <a:t> Pevehouse 2012: 60</a:t>
            </a:r>
          </a:p>
        </p:txBody>
      </p:sp>
    </p:spTree>
    <p:extLst>
      <p:ext uri="{BB962C8B-B14F-4D97-AF65-F5344CB8AC3E}">
        <p14:creationId xmlns:p14="http://schemas.microsoft.com/office/powerpoint/2010/main" val="936118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Structure: security dilemma</a:t>
            </a:r>
          </a:p>
        </p:txBody>
      </p:sp>
      <p:sp>
        <p:nvSpPr>
          <p:cNvPr id="3" name="Zástupný symbol pro obsah 2"/>
          <p:cNvSpPr>
            <a:spLocks noGrp="1"/>
          </p:cNvSpPr>
          <p:nvPr>
            <p:ph idx="1"/>
          </p:nvPr>
        </p:nvSpPr>
        <p:spPr>
          <a:xfrm>
            <a:off x="838200" y="1690688"/>
            <a:ext cx="10515600" cy="4886757"/>
          </a:xfrm>
        </p:spPr>
        <p:txBody>
          <a:bodyPr/>
          <a:lstStyle/>
          <a:p>
            <a:r>
              <a:rPr lang="en-US" dirty="0"/>
              <a:t>The </a:t>
            </a:r>
            <a:r>
              <a:rPr lang="en-US" b="1" dirty="0"/>
              <a:t>inherent uncertainty </a:t>
            </a:r>
            <a:r>
              <a:rPr lang="en-US" dirty="0"/>
              <a:t>of anarchical system and </a:t>
            </a:r>
            <a:r>
              <a:rPr lang="en-US" b="1" dirty="0"/>
              <a:t>self-help</a:t>
            </a:r>
            <a:r>
              <a:rPr lang="en-US" dirty="0"/>
              <a:t> nature of states lead to security dilemma </a:t>
            </a:r>
          </a:p>
          <a:p>
            <a:r>
              <a:rPr lang="en-US" dirty="0"/>
              <a:t>Since </a:t>
            </a:r>
            <a:r>
              <a:rPr lang="en-US" b="1" dirty="0"/>
              <a:t>security is seen as a zero-sum game </a:t>
            </a:r>
            <a:r>
              <a:rPr lang="en-US" dirty="0">
                <a:sym typeface="Wingdings" panose="05000000000000000000" pitchFamily="2" charset="2"/>
              </a:rPr>
              <a:t> security gain of one state brings security loss of another</a:t>
            </a:r>
          </a:p>
          <a:p>
            <a:r>
              <a:rPr lang="en-US" dirty="0">
                <a:sym typeface="Wingdings" panose="05000000000000000000" pitchFamily="2" charset="2"/>
              </a:rPr>
              <a:t>Result: escalating spiral of armament (</a:t>
            </a:r>
            <a:r>
              <a:rPr lang="en-US" b="1" dirty="0">
                <a:sym typeface="Wingdings" panose="05000000000000000000" pitchFamily="2" charset="2"/>
              </a:rPr>
              <a:t>an arms race</a:t>
            </a:r>
            <a:r>
              <a:rPr lang="en-US" dirty="0">
                <a:sym typeface="Wingdings" panose="05000000000000000000" pitchFamily="2" charset="2"/>
              </a:rPr>
              <a:t>)</a:t>
            </a:r>
          </a:p>
          <a:p>
            <a:r>
              <a:rPr lang="en-US" dirty="0">
                <a:sym typeface="Wingdings" panose="05000000000000000000" pitchFamily="2" charset="2"/>
              </a:rPr>
              <a:t>Introduced by </a:t>
            </a:r>
            <a:r>
              <a:rPr lang="en-US" b="1" dirty="0">
                <a:sym typeface="Wingdings" panose="05000000000000000000" pitchFamily="2" charset="2"/>
              </a:rPr>
              <a:t>John Herz </a:t>
            </a:r>
            <a:r>
              <a:rPr lang="en-US" dirty="0">
                <a:sym typeface="Wingdings" panose="05000000000000000000" pitchFamily="2" charset="2"/>
              </a:rPr>
              <a:t>(1950)</a:t>
            </a:r>
          </a:p>
          <a:p>
            <a:r>
              <a:rPr lang="en-US" dirty="0">
                <a:sym typeface="Wingdings" panose="05000000000000000000" pitchFamily="2" charset="2"/>
              </a:rPr>
              <a:t>Solutions:</a:t>
            </a:r>
          </a:p>
          <a:p>
            <a:pPr lvl="1"/>
            <a:r>
              <a:rPr lang="en-US" b="1" dirty="0">
                <a:sym typeface="Wingdings" panose="05000000000000000000" pitchFamily="2" charset="2"/>
              </a:rPr>
              <a:t>Balancing</a:t>
            </a:r>
          </a:p>
          <a:p>
            <a:pPr lvl="1"/>
            <a:r>
              <a:rPr lang="en-US" dirty="0">
                <a:sym typeface="Wingdings" panose="05000000000000000000" pitchFamily="2" charset="2"/>
              </a:rPr>
              <a:t>Bandwagoning</a:t>
            </a:r>
          </a:p>
          <a:p>
            <a:pPr lvl="1"/>
            <a:r>
              <a:rPr lang="en-US" dirty="0">
                <a:sym typeface="Wingdings" panose="05000000000000000000" pitchFamily="2" charset="2"/>
              </a:rPr>
              <a:t>Hegemony</a:t>
            </a:r>
          </a:p>
          <a:p>
            <a:pPr lvl="1"/>
            <a:r>
              <a:rPr lang="en-US" dirty="0">
                <a:sym typeface="Wingdings" panose="05000000000000000000" pitchFamily="2" charset="2"/>
              </a:rPr>
              <a:t>(Collective security) </a:t>
            </a:r>
            <a:endParaRPr lang="en-US" dirty="0"/>
          </a:p>
        </p:txBody>
      </p:sp>
    </p:spTree>
    <p:extLst>
      <p:ext uri="{BB962C8B-B14F-4D97-AF65-F5344CB8AC3E}">
        <p14:creationId xmlns:p14="http://schemas.microsoft.com/office/powerpoint/2010/main" val="1672078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a:t>
            </a:r>
            <a:r>
              <a:rPr lang="en-US" dirty="0"/>
              <a:t>: (</a:t>
            </a:r>
            <a:r>
              <a:rPr lang="cs-CZ" dirty="0"/>
              <a:t>energetické</a:t>
            </a:r>
            <a:r>
              <a:rPr lang="en-US" dirty="0"/>
              <a:t>) </a:t>
            </a:r>
            <a:r>
              <a:rPr lang="cs-CZ" dirty="0"/>
              <a:t>bezpečnostní dilema</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Dva přístupy:</a:t>
            </a:r>
            <a:endParaRPr lang="en-US" dirty="0"/>
          </a:p>
          <a:p>
            <a:pPr marL="0" indent="0">
              <a:buNone/>
            </a:pPr>
            <a:r>
              <a:rPr lang="en-US" dirty="0"/>
              <a:t> </a:t>
            </a:r>
          </a:p>
          <a:p>
            <a:r>
              <a:rPr lang="en-US" dirty="0"/>
              <a:t>(1) </a:t>
            </a:r>
            <a:r>
              <a:rPr lang="cs-CZ" dirty="0"/>
              <a:t>Státy musí volit mezi kontrolou jejich energetického sektoru a ekonomickou efektivitou </a:t>
            </a:r>
            <a:endParaRPr lang="en-US" dirty="0"/>
          </a:p>
          <a:p>
            <a:pPr marL="0" indent="0">
              <a:buNone/>
            </a:pPr>
            <a:endParaRPr lang="en-US" dirty="0"/>
          </a:p>
          <a:p>
            <a:r>
              <a:rPr lang="en-US" dirty="0"/>
              <a:t>(2) “</a:t>
            </a:r>
            <a:r>
              <a:rPr lang="cs-CZ" dirty="0"/>
              <a:t>Diverzifikační závod</a:t>
            </a:r>
            <a:r>
              <a:rPr lang="en-US" dirty="0"/>
              <a:t>”: </a:t>
            </a:r>
            <a:r>
              <a:rPr lang="cs-CZ" dirty="0"/>
              <a:t>diverzifikace importu</a:t>
            </a:r>
            <a:r>
              <a:rPr lang="en-US" dirty="0"/>
              <a:t>/</a:t>
            </a:r>
            <a:r>
              <a:rPr lang="cs-CZ" dirty="0"/>
              <a:t>exportu</a:t>
            </a:r>
            <a:r>
              <a:rPr lang="en-US" dirty="0"/>
              <a:t> </a:t>
            </a:r>
            <a:r>
              <a:rPr lang="cs-CZ" dirty="0"/>
              <a:t>zvyšuje zranitelnost importu</a:t>
            </a:r>
            <a:r>
              <a:rPr lang="en-US" dirty="0"/>
              <a:t>/</a:t>
            </a:r>
            <a:r>
              <a:rPr lang="cs-CZ" dirty="0"/>
              <a:t>exportu</a:t>
            </a:r>
            <a:r>
              <a:rPr lang="en-US" dirty="0"/>
              <a:t> </a:t>
            </a:r>
          </a:p>
        </p:txBody>
      </p:sp>
    </p:spTree>
    <p:extLst>
      <p:ext uri="{BB962C8B-B14F-4D97-AF65-F5344CB8AC3E}">
        <p14:creationId xmlns:p14="http://schemas.microsoft.com/office/powerpoint/2010/main" val="2410247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Konflikt o zdroje</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Energetické zdroje jsou integrální součástí mocenské kapacity národních států </a:t>
            </a:r>
            <a:endParaRPr lang="en-US" dirty="0"/>
          </a:p>
          <a:p>
            <a:endParaRPr lang="cs-CZ" dirty="0"/>
          </a:p>
          <a:p>
            <a:r>
              <a:rPr lang="cs-CZ" dirty="0"/>
              <a:t>Strategický charakter energetických zdrojů</a:t>
            </a:r>
            <a:r>
              <a:rPr lang="en-US" dirty="0"/>
              <a:t>:</a:t>
            </a:r>
          </a:p>
          <a:p>
            <a:pPr lvl="1"/>
            <a:r>
              <a:rPr lang="cs-CZ" b="1" dirty="0"/>
              <a:t>Omezený objem a dostupnost </a:t>
            </a:r>
            <a:r>
              <a:rPr lang="cs-CZ" dirty="0"/>
              <a:t>těchto zdrojů</a:t>
            </a:r>
            <a:r>
              <a:rPr lang="en-US" dirty="0"/>
              <a:t> </a:t>
            </a:r>
          </a:p>
          <a:p>
            <a:pPr lvl="1"/>
            <a:r>
              <a:rPr lang="cs-CZ" b="1" dirty="0"/>
              <a:t>Relativní nedostatek </a:t>
            </a:r>
            <a:r>
              <a:rPr lang="cs-CZ" dirty="0"/>
              <a:t>jejich </a:t>
            </a:r>
            <a:r>
              <a:rPr lang="cs-CZ" b="1" dirty="0"/>
              <a:t>substitutů</a:t>
            </a:r>
            <a:r>
              <a:rPr lang="en-US" dirty="0"/>
              <a:t> </a:t>
            </a:r>
          </a:p>
          <a:p>
            <a:pPr marL="457200" lvl="1" indent="0">
              <a:buNone/>
            </a:pPr>
            <a:r>
              <a:rPr lang="en-US" dirty="0"/>
              <a:t> </a:t>
            </a:r>
          </a:p>
          <a:p>
            <a:r>
              <a:rPr lang="cs-CZ" dirty="0"/>
              <a:t>V kombinaci s anarchickou povahu MS</a:t>
            </a:r>
            <a:r>
              <a:rPr lang="en-US" dirty="0"/>
              <a:t> </a:t>
            </a:r>
            <a:r>
              <a:rPr lang="en-US" dirty="0">
                <a:sym typeface="Wingdings" panose="05000000000000000000" pitchFamily="2" charset="2"/>
              </a:rPr>
              <a:t> </a:t>
            </a:r>
            <a:r>
              <a:rPr lang="cs-CZ" dirty="0">
                <a:sym typeface="Wingdings" panose="05000000000000000000" pitchFamily="2" charset="2"/>
              </a:rPr>
              <a:t>pobídky směrem k soupeření o tyto zdroje</a:t>
            </a:r>
            <a:r>
              <a:rPr lang="en-US" dirty="0">
                <a:sym typeface="Wingdings" panose="05000000000000000000" pitchFamily="2" charset="2"/>
              </a:rPr>
              <a:t> </a:t>
            </a:r>
            <a:endParaRPr lang="en-US" dirty="0"/>
          </a:p>
        </p:txBody>
      </p:sp>
    </p:spTree>
    <p:extLst>
      <p:ext uri="{BB962C8B-B14F-4D97-AF65-F5344CB8AC3E}">
        <p14:creationId xmlns:p14="http://schemas.microsoft.com/office/powerpoint/2010/main" val="422570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Osnova</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Bezpečnost a související koncepty</a:t>
            </a:r>
            <a:endParaRPr lang="en-US" dirty="0"/>
          </a:p>
          <a:p>
            <a:r>
              <a:rPr lang="cs-CZ" dirty="0"/>
              <a:t>Realismus v mezinárodních vztazích</a:t>
            </a:r>
            <a:endParaRPr lang="en-US" dirty="0"/>
          </a:p>
          <a:p>
            <a:r>
              <a:rPr lang="cs-CZ" dirty="0"/>
              <a:t>Realismus: aktérství a struktura</a:t>
            </a:r>
            <a:endParaRPr lang="en-US" dirty="0"/>
          </a:p>
          <a:p>
            <a:r>
              <a:rPr lang="cs-CZ" dirty="0"/>
              <a:t>Realismus: energetika</a:t>
            </a:r>
            <a:endParaRPr lang="en-US" dirty="0"/>
          </a:p>
        </p:txBody>
      </p:sp>
    </p:spTree>
    <p:extLst>
      <p:ext uri="{BB962C8B-B14F-4D97-AF65-F5344CB8AC3E}">
        <p14:creationId xmlns:p14="http://schemas.microsoft.com/office/powerpoint/2010/main" val="3429955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Soběstačnost (s</a:t>
            </a:r>
            <a:r>
              <a:rPr lang="en-US" dirty="0"/>
              <a:t>elf-sufficiency</a:t>
            </a:r>
            <a:r>
              <a:rPr lang="cs-CZ" dirty="0"/>
              <a:t>)</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Stát je schopen pokrýt celou spotřebu z vlastních zdrojů</a:t>
            </a:r>
            <a:endParaRPr lang="en-US" dirty="0"/>
          </a:p>
          <a:p>
            <a:pPr marL="0" indent="0">
              <a:buNone/>
            </a:pPr>
            <a:endParaRPr lang="en-US" dirty="0"/>
          </a:p>
          <a:p>
            <a:r>
              <a:rPr lang="cs-CZ" b="1" dirty="0"/>
              <a:t>Soběstačnost</a:t>
            </a:r>
            <a:r>
              <a:rPr lang="en-US" b="1" dirty="0"/>
              <a:t> vs. </a:t>
            </a:r>
            <a:r>
              <a:rPr lang="cs-CZ" b="1" dirty="0"/>
              <a:t>autarkie</a:t>
            </a:r>
            <a:r>
              <a:rPr lang="en-US" b="1" dirty="0"/>
              <a:t> </a:t>
            </a:r>
            <a:r>
              <a:rPr lang="en-US" dirty="0"/>
              <a:t> </a:t>
            </a:r>
            <a:r>
              <a:rPr lang="cs-CZ" dirty="0"/>
              <a:t>(nezávislost na vnějších faktorech)</a:t>
            </a:r>
            <a:endParaRPr lang="en-US" dirty="0"/>
          </a:p>
          <a:p>
            <a:endParaRPr lang="en-US" dirty="0"/>
          </a:p>
          <a:p>
            <a:r>
              <a:rPr lang="cs-CZ" dirty="0"/>
              <a:t>Soběstačnost zpravidla není realistickým řešením</a:t>
            </a:r>
            <a:endParaRPr lang="en-US" dirty="0"/>
          </a:p>
        </p:txBody>
      </p:sp>
    </p:spTree>
    <p:extLst>
      <p:ext uri="{BB962C8B-B14F-4D97-AF65-F5344CB8AC3E}">
        <p14:creationId xmlns:p14="http://schemas.microsoft.com/office/powerpoint/2010/main" val="2647444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Ekonomický nacionalismus</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Přístup, který hodnotí ekonomické politika na základě jejich „příspěvku“ politické moci</a:t>
            </a:r>
            <a:endParaRPr lang="en-US" dirty="0"/>
          </a:p>
          <a:p>
            <a:pPr marL="0" indent="0">
              <a:buNone/>
            </a:pPr>
            <a:endParaRPr lang="en-US" dirty="0"/>
          </a:p>
          <a:p>
            <a:r>
              <a:rPr lang="cs-CZ" b="1" dirty="0"/>
              <a:t>Ekonomický merkantilismus</a:t>
            </a:r>
            <a:r>
              <a:rPr lang="en-US" b="1" dirty="0"/>
              <a:t>: </a:t>
            </a:r>
            <a:r>
              <a:rPr lang="cs-CZ" dirty="0"/>
              <a:t>akumulace vzácných zdrojů</a:t>
            </a:r>
            <a:endParaRPr lang="en-US" dirty="0"/>
          </a:p>
          <a:p>
            <a:endParaRPr lang="en-US" dirty="0"/>
          </a:p>
          <a:p>
            <a:r>
              <a:rPr lang="cs-CZ" b="1" dirty="0"/>
              <a:t>Strategický obchod</a:t>
            </a:r>
            <a:r>
              <a:rPr lang="en-US" b="1" dirty="0"/>
              <a:t>: </a:t>
            </a:r>
            <a:r>
              <a:rPr lang="cs-CZ" dirty="0"/>
              <a:t>stát cíleně podporuje strategicky důležitá odvětví</a:t>
            </a:r>
            <a:endParaRPr lang="en-US" dirty="0"/>
          </a:p>
        </p:txBody>
      </p:sp>
    </p:spTree>
    <p:extLst>
      <p:ext uri="{BB962C8B-B14F-4D97-AF65-F5344CB8AC3E}">
        <p14:creationId xmlns:p14="http://schemas.microsoft.com/office/powerpoint/2010/main" val="2870749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4912" y="365125"/>
            <a:ext cx="10598888" cy="1325563"/>
          </a:xfrm>
        </p:spPr>
        <p:txBody>
          <a:bodyPr/>
          <a:lstStyle/>
          <a:p>
            <a:r>
              <a:rPr lang="cs-CZ" dirty="0"/>
              <a:t>Realistická tradice</a:t>
            </a:r>
            <a:endParaRPr lang="en-US" dirty="0"/>
          </a:p>
        </p:txBody>
      </p:sp>
      <p:graphicFrame>
        <p:nvGraphicFramePr>
          <p:cNvPr id="5" name="Tabulka 4"/>
          <p:cNvGraphicFramePr>
            <a:graphicFrameLocks noGrp="1"/>
          </p:cNvGraphicFramePr>
          <p:nvPr>
            <p:extLst>
              <p:ext uri="{D42A27DB-BD31-4B8C-83A1-F6EECF244321}">
                <p14:modId xmlns:p14="http://schemas.microsoft.com/office/powerpoint/2010/main" val="1508665826"/>
              </p:ext>
            </p:extLst>
          </p:nvPr>
        </p:nvGraphicFramePr>
        <p:xfrm>
          <a:off x="838200" y="2084093"/>
          <a:ext cx="8128000" cy="280416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1" dirty="0"/>
                        <a:t>Referent object</a:t>
                      </a:r>
                    </a:p>
                  </a:txBody>
                  <a:tcPr/>
                </a:tc>
                <a:tc>
                  <a:txBody>
                    <a:bodyPr/>
                    <a:lstStyle/>
                    <a:p>
                      <a:r>
                        <a:rPr lang="en-US" sz="2200" dirty="0"/>
                        <a:t>National state</a:t>
                      </a:r>
                      <a:endParaRPr lang="cs-CZ" sz="2200"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1" dirty="0"/>
                        <a:t>Security actor</a:t>
                      </a:r>
                      <a:endParaRPr lang="cs-CZ" sz="2200" b="1" dirty="0"/>
                    </a:p>
                  </a:txBody>
                  <a:tcPr/>
                </a:tc>
                <a:tc>
                  <a:txBody>
                    <a:bodyPr/>
                    <a:lstStyle/>
                    <a:p>
                      <a:r>
                        <a:rPr lang="en-US" sz="2200" dirty="0"/>
                        <a:t>National state</a:t>
                      </a:r>
                      <a:endParaRPr lang="cs-CZ" sz="22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1" dirty="0"/>
                        <a:t>Threat</a:t>
                      </a:r>
                      <a:endParaRPr lang="cs-CZ" sz="2200" b="1" dirty="0"/>
                    </a:p>
                  </a:txBody>
                  <a:tcPr/>
                </a:tc>
                <a:tc>
                  <a:txBody>
                    <a:bodyPr/>
                    <a:lstStyle/>
                    <a:p>
                      <a:r>
                        <a:rPr lang="en-US" sz="2200" dirty="0"/>
                        <a:t>Military conflict</a:t>
                      </a:r>
                      <a:endParaRPr lang="cs-CZ" sz="2200"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1" dirty="0"/>
                        <a:t>Values</a:t>
                      </a:r>
                      <a:endParaRPr lang="cs-CZ" sz="2200" b="1" dirty="0"/>
                    </a:p>
                  </a:txBody>
                  <a:tcPr/>
                </a:tc>
                <a:tc>
                  <a:txBody>
                    <a:bodyPr/>
                    <a:lstStyle/>
                    <a:p>
                      <a:r>
                        <a:rPr lang="en-US" sz="2200" dirty="0"/>
                        <a:t>Territorial integrity</a:t>
                      </a:r>
                    </a:p>
                    <a:p>
                      <a:r>
                        <a:rPr lang="en-US" sz="2200" dirty="0"/>
                        <a:t>Political</a:t>
                      </a:r>
                      <a:r>
                        <a:rPr lang="en-US" sz="2200" baseline="0" dirty="0"/>
                        <a:t> sovereignty</a:t>
                      </a:r>
                      <a:endParaRPr lang="cs-CZ" sz="2200" dirty="0"/>
                    </a:p>
                  </a:txBody>
                  <a:tcPr/>
                </a:tc>
                <a:extLst>
                  <a:ext uri="{0D108BD9-81ED-4DB2-BD59-A6C34878D82A}">
                    <a16:rowId xmlns:a16="http://schemas.microsoft.com/office/drawing/2014/main" val="10003"/>
                  </a:ext>
                </a:extLst>
              </a:tr>
              <a:tr h="370840">
                <a:tc>
                  <a:txBody>
                    <a:bodyPr/>
                    <a:lstStyle/>
                    <a:p>
                      <a:r>
                        <a:rPr lang="en-US" sz="2200" b="1" dirty="0"/>
                        <a:t>Measures</a:t>
                      </a:r>
                      <a:endParaRPr lang="cs-CZ" sz="2200" b="1" dirty="0"/>
                    </a:p>
                  </a:txBody>
                  <a:tcPr/>
                </a:tc>
                <a:tc>
                  <a:txBody>
                    <a:bodyPr/>
                    <a:lstStyle/>
                    <a:p>
                      <a:r>
                        <a:rPr lang="en-US" sz="2200" dirty="0"/>
                        <a:t>Military</a:t>
                      </a:r>
                      <a:r>
                        <a:rPr lang="en-US" sz="2200" baseline="0" dirty="0"/>
                        <a:t> build-up</a:t>
                      </a:r>
                      <a:endParaRPr lang="en-US" sz="2200" dirty="0"/>
                    </a:p>
                    <a:p>
                      <a:r>
                        <a:rPr lang="en-US" sz="2200" dirty="0"/>
                        <a:t>Balancing</a:t>
                      </a:r>
                      <a:endParaRPr lang="cs-CZ" sz="22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78312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84521"/>
            <a:ext cx="10515600" cy="5492924"/>
          </a:xfrm>
        </p:spPr>
        <p:txBody>
          <a:bodyPr>
            <a:normAutofit lnSpcReduction="10000"/>
          </a:bodyPr>
          <a:lstStyle/>
          <a:p>
            <a:r>
              <a:rPr lang="en-US" b="1" dirty="0"/>
              <a:t>Hans Morgenthau: </a:t>
            </a:r>
            <a:r>
              <a:rPr lang="en-US" dirty="0"/>
              <a:t>“</a:t>
            </a:r>
            <a:r>
              <a:rPr lang="en-US" i="1" dirty="0"/>
              <a:t>National security must be defined as integrity of the national territory and its institutions.</a:t>
            </a:r>
            <a:r>
              <a:rPr lang="en-US" dirty="0"/>
              <a:t>” (1960: 563) ... “</a:t>
            </a:r>
            <a:r>
              <a:rPr lang="en-US" i="1" dirty="0"/>
              <a:t>The survival of a political unit, such as a nation, and its identity</a:t>
            </a:r>
            <a:r>
              <a:rPr lang="en-US" dirty="0"/>
              <a:t>.” (1952a: 973)</a:t>
            </a:r>
          </a:p>
          <a:p>
            <a:endParaRPr lang="en-US" dirty="0"/>
          </a:p>
          <a:p>
            <a:r>
              <a:rPr lang="en-US" b="1" dirty="0"/>
              <a:t>Walter Lippmann:</a:t>
            </a:r>
            <a:r>
              <a:rPr lang="en-US" dirty="0"/>
              <a:t> “</a:t>
            </a:r>
            <a:r>
              <a:rPr lang="en-US" i="1" dirty="0"/>
              <a:t>A nation is secure to the extent to which it is not in danger of having to sacrifice core values, if it wishes to avoid war, and is able, if challenged, to maintain them by victory in such a war.</a:t>
            </a:r>
            <a:r>
              <a:rPr lang="en-US" dirty="0"/>
              <a:t>” (1943: 51)</a:t>
            </a:r>
          </a:p>
          <a:p>
            <a:endParaRPr lang="en-US" dirty="0"/>
          </a:p>
          <a:p>
            <a:r>
              <a:rPr lang="en-US" b="1" dirty="0"/>
              <a:t>Arnold Wolfers: </a:t>
            </a:r>
            <a:r>
              <a:rPr lang="en-US" dirty="0"/>
              <a:t>“</a:t>
            </a:r>
            <a:r>
              <a:rPr lang="en-US" i="1" dirty="0"/>
              <a:t>Security, in an objective sense, measures the absence of threats to acquired values, in a subjective sense, the absence of fear that such values will be attacked.</a:t>
            </a:r>
            <a:r>
              <a:rPr lang="en-US" dirty="0"/>
              <a:t>” (1962: 149)</a:t>
            </a:r>
          </a:p>
        </p:txBody>
      </p:sp>
    </p:spTree>
    <p:extLst>
      <p:ext uri="{BB962C8B-B14F-4D97-AF65-F5344CB8AC3E}">
        <p14:creationId xmlns:p14="http://schemas.microsoft.com/office/powerpoint/2010/main" val="619005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20726"/>
            <a:ext cx="10515600" cy="5556719"/>
          </a:xfrm>
        </p:spPr>
        <p:txBody>
          <a:bodyPr/>
          <a:lstStyle/>
          <a:p>
            <a:r>
              <a:rPr lang="en-US" b="1" dirty="0"/>
              <a:t>Stephen Walt: </a:t>
            </a:r>
            <a:r>
              <a:rPr lang="en-US" dirty="0"/>
              <a:t>security studies are “</a:t>
            </a:r>
            <a:r>
              <a:rPr lang="en-US" i="1" dirty="0"/>
              <a:t>the study of the threat use and control of military force.</a:t>
            </a:r>
            <a:r>
              <a:rPr lang="en-US" dirty="0"/>
              <a:t>” (Lynn-Jones 1991)</a:t>
            </a:r>
          </a:p>
          <a:p>
            <a:endParaRPr lang="en-US" dirty="0"/>
          </a:p>
          <a:p>
            <a:r>
              <a:rPr lang="en-US" b="1" dirty="0"/>
              <a:t>Kenneth Waltz: </a:t>
            </a:r>
            <a:r>
              <a:rPr lang="en-US" dirty="0"/>
              <a:t>“</a:t>
            </a:r>
            <a:r>
              <a:rPr lang="en-US" i="1" dirty="0"/>
              <a:t>In anarchy, security is highest end. Only if survival is assured can states safely seek such other goals ... The first concern of states is not to maximize power but to maintain their positions in the system</a:t>
            </a:r>
            <a:r>
              <a:rPr lang="en-US" dirty="0"/>
              <a:t>.” (1979: 126)</a:t>
            </a:r>
          </a:p>
          <a:p>
            <a:endParaRPr lang="en-US" dirty="0"/>
          </a:p>
          <a:p>
            <a:r>
              <a:rPr lang="cs-CZ" b="1" dirty="0"/>
              <a:t>Mezinárodní bezpečnost</a:t>
            </a:r>
            <a:r>
              <a:rPr lang="en-US" b="1" dirty="0"/>
              <a:t>: </a:t>
            </a:r>
            <a:r>
              <a:rPr lang="cs-CZ" dirty="0"/>
              <a:t>soupeření států (velmocí) prostřednictvím mocenských (vojenských) kapacit</a:t>
            </a:r>
            <a:endParaRPr lang="en-US" dirty="0"/>
          </a:p>
          <a:p>
            <a:endParaRPr lang="en-US" dirty="0"/>
          </a:p>
          <a:p>
            <a:endParaRPr lang="en-US" dirty="0"/>
          </a:p>
        </p:txBody>
      </p:sp>
    </p:spTree>
    <p:extLst>
      <p:ext uri="{BB962C8B-B14F-4D97-AF65-F5344CB8AC3E}">
        <p14:creationId xmlns:p14="http://schemas.microsoft.com/office/powerpoint/2010/main" val="1928954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Energetická bezpečnost: strategický přístup</a:t>
            </a:r>
            <a:endParaRPr lang="en-US" dirty="0"/>
          </a:p>
        </p:txBody>
      </p:sp>
      <p:sp>
        <p:nvSpPr>
          <p:cNvPr id="3" name="Zástupný symbol pro obsah 2"/>
          <p:cNvSpPr>
            <a:spLocks noGrp="1"/>
          </p:cNvSpPr>
          <p:nvPr>
            <p:ph idx="1"/>
          </p:nvPr>
        </p:nvSpPr>
        <p:spPr>
          <a:xfrm>
            <a:off x="838200" y="1880755"/>
            <a:ext cx="10932042" cy="4696690"/>
          </a:xfrm>
        </p:spPr>
        <p:txBody>
          <a:bodyPr>
            <a:normAutofit lnSpcReduction="10000"/>
          </a:bodyPr>
          <a:lstStyle/>
          <a:p>
            <a:pPr marL="0" indent="0">
              <a:buNone/>
            </a:pPr>
            <a:r>
              <a:rPr lang="en-US" dirty="0"/>
              <a:t>“</a:t>
            </a:r>
            <a:r>
              <a:rPr lang="en-US" i="1" dirty="0"/>
              <a:t>War, war never changes</a:t>
            </a:r>
            <a:r>
              <a:rPr lang="en-US" dirty="0"/>
              <a:t>.”</a:t>
            </a:r>
          </a:p>
          <a:p>
            <a:pPr marL="0" indent="0">
              <a:buNone/>
            </a:pPr>
            <a:endParaRPr lang="en-US" dirty="0"/>
          </a:p>
          <a:p>
            <a:r>
              <a:rPr lang="cs-CZ" b="1" dirty="0"/>
              <a:t>Státo-centrismus</a:t>
            </a:r>
            <a:r>
              <a:rPr lang="en-US" dirty="0"/>
              <a:t>: </a:t>
            </a:r>
            <a:r>
              <a:rPr lang="cs-CZ" dirty="0"/>
              <a:t>stát jako klíčový aktér</a:t>
            </a:r>
            <a:endParaRPr lang="en-US" dirty="0"/>
          </a:p>
          <a:p>
            <a:r>
              <a:rPr lang="cs-CZ" dirty="0"/>
              <a:t>Cílem je </a:t>
            </a:r>
            <a:r>
              <a:rPr lang="cs-CZ" b="1" dirty="0"/>
              <a:t>přežití</a:t>
            </a:r>
            <a:endParaRPr lang="en-US" b="1" dirty="0"/>
          </a:p>
          <a:p>
            <a:r>
              <a:rPr lang="cs-CZ" dirty="0"/>
              <a:t>Interakce států jsou regulovány mechanismem </a:t>
            </a:r>
            <a:r>
              <a:rPr lang="cs-CZ" b="1" dirty="0"/>
              <a:t>rovnováhy moci</a:t>
            </a:r>
            <a:r>
              <a:rPr lang="en-US" b="1" dirty="0"/>
              <a:t> </a:t>
            </a:r>
          </a:p>
          <a:p>
            <a:r>
              <a:rPr lang="cs-CZ" b="1" dirty="0"/>
              <a:t>Energetické suroviny </a:t>
            </a:r>
            <a:r>
              <a:rPr lang="cs-CZ" dirty="0"/>
              <a:t>jsou považovány za </a:t>
            </a:r>
            <a:r>
              <a:rPr lang="cs-CZ" b="1" dirty="0"/>
              <a:t>zdroj moci</a:t>
            </a:r>
            <a:r>
              <a:rPr lang="en-US" dirty="0"/>
              <a:t> </a:t>
            </a:r>
          </a:p>
          <a:p>
            <a:r>
              <a:rPr lang="cs-CZ" dirty="0"/>
              <a:t>Energetické suroviny považovány za </a:t>
            </a:r>
            <a:r>
              <a:rPr lang="cs-CZ" b="1" dirty="0"/>
              <a:t>příčiny a/nebo nástroje konfliktu</a:t>
            </a:r>
            <a:endParaRPr lang="en-US" b="1" dirty="0"/>
          </a:p>
          <a:p>
            <a:r>
              <a:rPr lang="cs-CZ" dirty="0"/>
              <a:t>Omezené množství energetických surovin</a:t>
            </a:r>
            <a:r>
              <a:rPr lang="en-US" dirty="0"/>
              <a:t>:</a:t>
            </a:r>
            <a:r>
              <a:rPr lang="cs-CZ" dirty="0"/>
              <a:t> </a:t>
            </a:r>
            <a:r>
              <a:rPr lang="cs-CZ" b="1" dirty="0"/>
              <a:t>hra s nulovým součtem</a:t>
            </a:r>
            <a:r>
              <a:rPr lang="en-US" b="1" dirty="0"/>
              <a:t> </a:t>
            </a:r>
          </a:p>
          <a:p>
            <a:r>
              <a:rPr lang="cs-CZ" dirty="0"/>
              <a:t>Důraz na </a:t>
            </a:r>
            <a:r>
              <a:rPr lang="cs-CZ" b="1" dirty="0"/>
              <a:t>relativní zisky</a:t>
            </a:r>
            <a:r>
              <a:rPr lang="en-US" b="1" dirty="0"/>
              <a:t>  </a:t>
            </a:r>
          </a:p>
          <a:p>
            <a:pPr marL="0" indent="0">
              <a:buNone/>
            </a:pPr>
            <a:r>
              <a:rPr lang="en-US" dirty="0">
                <a:sym typeface="Wingdings" panose="05000000000000000000" pitchFamily="2" charset="2"/>
              </a:rPr>
              <a:t> </a:t>
            </a:r>
            <a:r>
              <a:rPr lang="cs-CZ" dirty="0">
                <a:sym typeface="Wingdings" panose="05000000000000000000" pitchFamily="2" charset="2"/>
              </a:rPr>
              <a:t>Militarizace energetických otázek </a:t>
            </a:r>
            <a:r>
              <a:rPr lang="en-US" dirty="0">
                <a:sym typeface="Wingdings" panose="05000000000000000000" pitchFamily="2" charset="2"/>
              </a:rPr>
              <a:t>(</a:t>
            </a:r>
            <a:r>
              <a:rPr lang="cs-CZ" b="1" dirty="0">
                <a:sym typeface="Wingdings" panose="05000000000000000000" pitchFamily="2" charset="2"/>
              </a:rPr>
              <a:t>logika války</a:t>
            </a:r>
            <a:r>
              <a:rPr lang="en-US" dirty="0">
                <a:sym typeface="Wingdings" panose="05000000000000000000" pitchFamily="2" charset="2"/>
              </a:rPr>
              <a:t>, Ciuta 2010)</a:t>
            </a:r>
            <a:endParaRPr lang="en-US" dirty="0"/>
          </a:p>
        </p:txBody>
      </p:sp>
    </p:spTree>
    <p:extLst>
      <p:ext uri="{BB962C8B-B14F-4D97-AF65-F5344CB8AC3E}">
        <p14:creationId xmlns:p14="http://schemas.microsoft.com/office/powerpoint/2010/main" val="276027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Koncept bezpečnosti</a:t>
            </a:r>
            <a:endParaRPr lang="en-US" dirty="0"/>
          </a:p>
        </p:txBody>
      </p:sp>
      <p:sp>
        <p:nvSpPr>
          <p:cNvPr id="3" name="Zástupný symbol pro obsah 2"/>
          <p:cNvSpPr>
            <a:spLocks noGrp="1"/>
          </p:cNvSpPr>
          <p:nvPr>
            <p:ph idx="1"/>
          </p:nvPr>
        </p:nvSpPr>
        <p:spPr>
          <a:xfrm>
            <a:off x="838200" y="1825770"/>
            <a:ext cx="10515600" cy="4886757"/>
          </a:xfrm>
        </p:spPr>
        <p:txBody>
          <a:bodyPr/>
          <a:lstStyle/>
          <a:p>
            <a:r>
              <a:rPr lang="en-US" dirty="0"/>
              <a:t>What is security?</a:t>
            </a:r>
          </a:p>
          <a:p>
            <a:endParaRPr lang="en-US" dirty="0"/>
          </a:p>
          <a:p>
            <a:r>
              <a:rPr lang="en-US" dirty="0"/>
              <a:t>Whose security we are talking about?</a:t>
            </a:r>
          </a:p>
          <a:p>
            <a:endParaRPr lang="en-US" dirty="0"/>
          </a:p>
          <a:p>
            <a:r>
              <a:rPr lang="en-US" dirty="0"/>
              <a:t>What counts as a security issue?</a:t>
            </a:r>
          </a:p>
          <a:p>
            <a:endParaRPr lang="en-US" dirty="0"/>
          </a:p>
          <a:p>
            <a:r>
              <a:rPr lang="en-US" dirty="0"/>
              <a:t>How can security be achieved?</a:t>
            </a:r>
          </a:p>
        </p:txBody>
      </p:sp>
      <p:sp>
        <p:nvSpPr>
          <p:cNvPr id="4" name="TextovéPole 3"/>
          <p:cNvSpPr txBox="1"/>
          <p:nvPr/>
        </p:nvSpPr>
        <p:spPr>
          <a:xfrm>
            <a:off x="9736283" y="6208113"/>
            <a:ext cx="2015836" cy="369332"/>
          </a:xfrm>
          <a:prstGeom prst="rect">
            <a:avLst/>
          </a:prstGeom>
          <a:noFill/>
        </p:spPr>
        <p:txBody>
          <a:bodyPr wrap="square" rtlCol="0">
            <a:spAutoFit/>
          </a:bodyPr>
          <a:lstStyle/>
          <a:p>
            <a:r>
              <a:rPr lang="en-US" dirty="0"/>
              <a:t>Williams 2008: 5</a:t>
            </a:r>
            <a:endParaRPr lang="cs-CZ" dirty="0"/>
          </a:p>
        </p:txBody>
      </p:sp>
    </p:spTree>
    <p:extLst>
      <p:ext uri="{BB962C8B-B14F-4D97-AF65-F5344CB8AC3E}">
        <p14:creationId xmlns:p14="http://schemas.microsoft.com/office/powerpoint/2010/main" val="3526450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Související koncepty</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b="1" dirty="0"/>
              <a:t>Referenční objekt</a:t>
            </a:r>
            <a:r>
              <a:rPr lang="en-US" b="1" dirty="0"/>
              <a:t> </a:t>
            </a:r>
            <a:r>
              <a:rPr lang="cs-CZ" b="1" dirty="0"/>
              <a:t>(</a:t>
            </a:r>
            <a:r>
              <a:rPr lang="en-US" b="1" dirty="0"/>
              <a:t>referent object</a:t>
            </a:r>
            <a:r>
              <a:rPr lang="cs-CZ" b="1" dirty="0"/>
              <a:t>)</a:t>
            </a:r>
            <a:r>
              <a:rPr lang="en-US" b="1" dirty="0"/>
              <a:t>: </a:t>
            </a:r>
            <a:r>
              <a:rPr lang="cs-CZ" dirty="0"/>
              <a:t>entita, která má být chráněna</a:t>
            </a:r>
            <a:endParaRPr lang="en-US" b="1" dirty="0"/>
          </a:p>
          <a:p>
            <a:r>
              <a:rPr lang="cs-CZ" b="1" dirty="0"/>
              <a:t>Aktér bezpečnosti</a:t>
            </a:r>
            <a:r>
              <a:rPr lang="en-US" b="1" dirty="0"/>
              <a:t> (security actor):</a:t>
            </a:r>
            <a:r>
              <a:rPr lang="en-US" dirty="0"/>
              <a:t> </a:t>
            </a:r>
            <a:r>
              <a:rPr lang="cs-CZ" dirty="0"/>
              <a:t>ve vztahu k referenčnímu objektu: zdroj hrozby, nebo bezpečnosti</a:t>
            </a:r>
            <a:endParaRPr lang="en-US" dirty="0"/>
          </a:p>
          <a:p>
            <a:r>
              <a:rPr lang="cs-CZ" b="1" dirty="0"/>
              <a:t>Hrozba</a:t>
            </a:r>
            <a:r>
              <a:rPr lang="en-US" b="1" dirty="0"/>
              <a:t> (threat): </a:t>
            </a:r>
            <a:r>
              <a:rPr lang="cs-CZ" dirty="0"/>
              <a:t>zdroj existujícího nebo potenciálního poškození či zničení referenčního objektu</a:t>
            </a:r>
            <a:endParaRPr lang="en-US" b="1" dirty="0"/>
          </a:p>
          <a:p>
            <a:r>
              <a:rPr lang="cs-CZ" b="1" dirty="0"/>
              <a:t>Riziko (risk)</a:t>
            </a:r>
            <a:r>
              <a:rPr lang="en-US" b="1" dirty="0"/>
              <a:t>:</a:t>
            </a:r>
            <a:r>
              <a:rPr lang="cs-CZ" b="1" dirty="0"/>
              <a:t> </a:t>
            </a:r>
            <a:r>
              <a:rPr lang="cs-CZ" dirty="0"/>
              <a:t>pravděpodobnost realizace určité hrozby</a:t>
            </a:r>
            <a:r>
              <a:rPr lang="en-US" dirty="0"/>
              <a:t> </a:t>
            </a:r>
          </a:p>
          <a:p>
            <a:r>
              <a:rPr lang="cs-CZ" b="1" dirty="0"/>
              <a:t>Dopad (</a:t>
            </a:r>
            <a:r>
              <a:rPr lang="en-US" b="1" dirty="0"/>
              <a:t>impact</a:t>
            </a:r>
            <a:r>
              <a:rPr lang="cs-CZ" b="1" dirty="0"/>
              <a:t>)</a:t>
            </a:r>
            <a:r>
              <a:rPr lang="en-US" b="1" dirty="0"/>
              <a:t>:</a:t>
            </a:r>
            <a:r>
              <a:rPr lang="en-US" dirty="0"/>
              <a:t> </a:t>
            </a:r>
            <a:r>
              <a:rPr lang="cs-CZ" dirty="0"/>
              <a:t>dán rozsahem hrozby a důležitostí referenčního objektu</a:t>
            </a:r>
            <a:r>
              <a:rPr lang="en-US" dirty="0"/>
              <a:t> </a:t>
            </a:r>
          </a:p>
        </p:txBody>
      </p:sp>
    </p:spTree>
    <p:extLst>
      <p:ext uri="{BB962C8B-B14F-4D97-AF65-F5344CB8AC3E}">
        <p14:creationId xmlns:p14="http://schemas.microsoft.com/office/powerpoint/2010/main" val="3702416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Impact-risk matrix</a:t>
            </a:r>
          </a:p>
        </p:txBody>
      </p:sp>
      <p:pic>
        <p:nvPicPr>
          <p:cNvPr id="4" name="Picture 2" descr="http://www.colinmcnamara.com/wp-content/gallery/breach/risk_grid.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690688"/>
            <a:ext cx="5084618" cy="5084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94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Realismus v MV</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dirty="0"/>
              <a:t>Mezinárodní systém </a:t>
            </a:r>
            <a:r>
              <a:rPr lang="en-US" dirty="0"/>
              <a:t>(</a:t>
            </a:r>
            <a:r>
              <a:rPr lang="cs-CZ" dirty="0"/>
              <a:t>MS</a:t>
            </a:r>
            <a:r>
              <a:rPr lang="en-US" dirty="0"/>
              <a:t>) </a:t>
            </a:r>
            <a:r>
              <a:rPr lang="cs-CZ" dirty="0"/>
              <a:t>je</a:t>
            </a:r>
            <a:r>
              <a:rPr lang="en-US" dirty="0"/>
              <a:t> </a:t>
            </a:r>
            <a:r>
              <a:rPr lang="cs-CZ" b="1" dirty="0"/>
              <a:t>anarchicky organizován</a:t>
            </a:r>
            <a:endParaRPr lang="en-US" dirty="0"/>
          </a:p>
          <a:p>
            <a:r>
              <a:rPr lang="cs-CZ" dirty="0"/>
              <a:t>MS je strukturován skrze </a:t>
            </a:r>
            <a:r>
              <a:rPr lang="cs-CZ" b="1" dirty="0"/>
              <a:t>distribuci materiálních kapacit</a:t>
            </a:r>
            <a:endParaRPr lang="en-US" dirty="0"/>
          </a:p>
          <a:p>
            <a:r>
              <a:rPr lang="cs-CZ" dirty="0"/>
              <a:t>MS se sestává ze států</a:t>
            </a:r>
            <a:r>
              <a:rPr lang="en-US" dirty="0"/>
              <a:t>, </a:t>
            </a:r>
            <a:r>
              <a:rPr lang="cs-CZ" b="1" dirty="0"/>
              <a:t>svépomocných (</a:t>
            </a:r>
            <a:r>
              <a:rPr lang="en-US" b="1" dirty="0"/>
              <a:t>self-help</a:t>
            </a:r>
            <a:r>
              <a:rPr lang="cs-CZ" b="1" dirty="0"/>
              <a:t>)</a:t>
            </a:r>
            <a:r>
              <a:rPr lang="en-US" b="1" dirty="0"/>
              <a:t> </a:t>
            </a:r>
            <a:r>
              <a:rPr lang="cs-CZ" b="1" dirty="0"/>
              <a:t>jednotek</a:t>
            </a:r>
            <a:r>
              <a:rPr lang="en-US" dirty="0"/>
              <a:t>, </a:t>
            </a:r>
            <a:r>
              <a:rPr lang="cs-CZ" dirty="0"/>
              <a:t>které usilují o </a:t>
            </a:r>
            <a:r>
              <a:rPr lang="cs-CZ" b="1" dirty="0"/>
              <a:t>přežití (</a:t>
            </a:r>
            <a:r>
              <a:rPr lang="en-US" b="1" dirty="0"/>
              <a:t>survival</a:t>
            </a:r>
            <a:r>
              <a:rPr lang="cs-CZ" b="1" dirty="0"/>
              <a:t>)</a:t>
            </a:r>
            <a:endParaRPr lang="en-US" dirty="0"/>
          </a:p>
          <a:p>
            <a:r>
              <a:rPr lang="cs-CZ" b="1" dirty="0"/>
              <a:t>Konflikt </a:t>
            </a:r>
            <a:r>
              <a:rPr lang="cs-CZ" dirty="0"/>
              <a:t>je MS </a:t>
            </a:r>
            <a:r>
              <a:rPr lang="cs-CZ" b="1" dirty="0"/>
              <a:t>inherentní</a:t>
            </a:r>
            <a:endParaRPr lang="en-US" dirty="0"/>
          </a:p>
          <a:p>
            <a:r>
              <a:rPr lang="cs-CZ" dirty="0"/>
              <a:t>Rozlišení mezi domácí a mezinárodní úrovní </a:t>
            </a:r>
            <a:endParaRPr lang="en-US" dirty="0"/>
          </a:p>
        </p:txBody>
      </p:sp>
    </p:spTree>
    <p:extLst>
      <p:ext uri="{BB962C8B-B14F-4D97-AF65-F5344CB8AC3E}">
        <p14:creationId xmlns:p14="http://schemas.microsoft.com/office/powerpoint/2010/main" val="2027548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Neoklasická geopolitika </a:t>
            </a:r>
            <a:r>
              <a:rPr lang="en-US" dirty="0"/>
              <a:t>(NG)</a:t>
            </a:r>
          </a:p>
        </p:txBody>
      </p:sp>
      <p:sp>
        <p:nvSpPr>
          <p:cNvPr id="3" name="Zástupný symbol pro obsah 2"/>
          <p:cNvSpPr>
            <a:spLocks noGrp="1"/>
          </p:cNvSpPr>
          <p:nvPr>
            <p:ph idx="1"/>
          </p:nvPr>
        </p:nvSpPr>
        <p:spPr>
          <a:xfrm>
            <a:off x="838200" y="1690688"/>
            <a:ext cx="10515600" cy="4886757"/>
          </a:xfrm>
        </p:spPr>
        <p:txBody>
          <a:bodyPr/>
          <a:lstStyle/>
          <a:p>
            <a:r>
              <a:rPr lang="en-US" dirty="0"/>
              <a:t>NG </a:t>
            </a:r>
            <a:r>
              <a:rPr lang="cs-CZ" dirty="0"/>
              <a:t>s realismem sdílí řadu předpokladů</a:t>
            </a:r>
            <a:endParaRPr lang="en-US" dirty="0"/>
          </a:p>
          <a:p>
            <a:pPr lvl="1"/>
            <a:r>
              <a:rPr lang="cs-CZ" dirty="0"/>
              <a:t>Státo-centrismus</a:t>
            </a:r>
            <a:endParaRPr lang="en-US" dirty="0"/>
          </a:p>
          <a:p>
            <a:pPr lvl="1"/>
            <a:r>
              <a:rPr lang="cs-CZ" dirty="0"/>
              <a:t>Důraz na distribuci moci a vojenské složky</a:t>
            </a:r>
            <a:endParaRPr lang="en-US" dirty="0"/>
          </a:p>
          <a:p>
            <a:pPr lvl="1"/>
            <a:r>
              <a:rPr lang="cs-CZ" dirty="0"/>
              <a:t>Konflikt inherentní MS</a:t>
            </a:r>
            <a:endParaRPr lang="en-US" dirty="0"/>
          </a:p>
          <a:p>
            <a:r>
              <a:rPr lang="en-US" dirty="0"/>
              <a:t>NG </a:t>
            </a:r>
            <a:r>
              <a:rPr lang="cs-CZ" dirty="0"/>
              <a:t>se zaměřuje na </a:t>
            </a:r>
            <a:r>
              <a:rPr lang="cs-CZ" b="1" dirty="0"/>
              <a:t>geografické faktory</a:t>
            </a:r>
            <a:endParaRPr lang="en-US" dirty="0"/>
          </a:p>
          <a:p>
            <a:r>
              <a:rPr lang="cs-CZ" dirty="0"/>
              <a:t>Geografický prostor formuje příležitosti a omezení jednání aktérů</a:t>
            </a:r>
            <a:endParaRPr lang="en-US" dirty="0"/>
          </a:p>
          <a:p>
            <a:r>
              <a:rPr lang="cs-CZ" b="1" dirty="0"/>
              <a:t>Energetika</a:t>
            </a:r>
            <a:r>
              <a:rPr lang="en-US" b="1" dirty="0"/>
              <a:t>: </a:t>
            </a:r>
            <a:r>
              <a:rPr lang="cs-CZ" dirty="0"/>
              <a:t>přepravní trasy</a:t>
            </a:r>
            <a:r>
              <a:rPr lang="en-US" dirty="0"/>
              <a:t>, chokepoints, </a:t>
            </a:r>
            <a:r>
              <a:rPr lang="cs-CZ" dirty="0"/>
              <a:t>kontrola produkčních oblastí</a:t>
            </a:r>
            <a:r>
              <a:rPr lang="en-US" dirty="0"/>
              <a:t>, pipeline policies</a:t>
            </a:r>
            <a:r>
              <a:rPr lang="cs-CZ" dirty="0"/>
              <a:t>, atd.</a:t>
            </a:r>
            <a:endParaRPr lang="en-US" dirty="0"/>
          </a:p>
        </p:txBody>
      </p:sp>
    </p:spTree>
    <p:extLst>
      <p:ext uri="{BB962C8B-B14F-4D97-AF65-F5344CB8AC3E}">
        <p14:creationId xmlns:p14="http://schemas.microsoft.com/office/powerpoint/2010/main" val="3326069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Aktérství</a:t>
            </a:r>
            <a:endParaRPr lang="en-US" dirty="0"/>
          </a:p>
        </p:txBody>
      </p:sp>
      <p:sp>
        <p:nvSpPr>
          <p:cNvPr id="3" name="Zástupný symbol pro obsah 2"/>
          <p:cNvSpPr>
            <a:spLocks noGrp="1"/>
          </p:cNvSpPr>
          <p:nvPr>
            <p:ph idx="1"/>
          </p:nvPr>
        </p:nvSpPr>
        <p:spPr>
          <a:xfrm>
            <a:off x="838200" y="1690688"/>
            <a:ext cx="10515600" cy="4886757"/>
          </a:xfrm>
        </p:spPr>
        <p:txBody>
          <a:bodyPr/>
          <a:lstStyle/>
          <a:p>
            <a:r>
              <a:rPr lang="cs-CZ" b="1" dirty="0"/>
              <a:t>Aktérství</a:t>
            </a:r>
            <a:r>
              <a:rPr lang="en-US" b="1" dirty="0"/>
              <a:t>:</a:t>
            </a:r>
            <a:r>
              <a:rPr lang="en-US" dirty="0"/>
              <a:t> </a:t>
            </a:r>
            <a:r>
              <a:rPr lang="cs-CZ" dirty="0"/>
              <a:t>koncept sociálního aktéra</a:t>
            </a:r>
            <a:endParaRPr lang="en-US" dirty="0"/>
          </a:p>
          <a:p>
            <a:pPr lvl="1"/>
            <a:r>
              <a:rPr lang="cs-CZ" dirty="0"/>
              <a:t>Aktér:</a:t>
            </a:r>
            <a:r>
              <a:rPr lang="en-US" dirty="0"/>
              <a:t> </a:t>
            </a:r>
            <a:r>
              <a:rPr lang="cs-CZ" dirty="0"/>
              <a:t>entita, která je schopná činit rozhodnutí</a:t>
            </a:r>
            <a:endParaRPr lang="en-US" dirty="0"/>
          </a:p>
          <a:p>
            <a:r>
              <a:rPr lang="cs-CZ" dirty="0"/>
              <a:t>Realismus odmítá optimistický pohled na lidskou přirozenost (LP)</a:t>
            </a:r>
            <a:endParaRPr lang="en-US" dirty="0"/>
          </a:p>
          <a:p>
            <a:r>
              <a:rPr lang="cs-CZ" dirty="0"/>
              <a:t>Dvě varianty</a:t>
            </a:r>
            <a:r>
              <a:rPr lang="en-US" dirty="0"/>
              <a:t>:</a:t>
            </a:r>
          </a:p>
          <a:p>
            <a:pPr lvl="1"/>
            <a:r>
              <a:rPr lang="cs-CZ" b="1" dirty="0"/>
              <a:t>Klasický realismus</a:t>
            </a:r>
            <a:r>
              <a:rPr lang="en-US" b="1" dirty="0"/>
              <a:t>: </a:t>
            </a:r>
            <a:r>
              <a:rPr lang="cs-CZ" dirty="0"/>
              <a:t>aktérství spojenou s ambivalentní LP</a:t>
            </a:r>
            <a:endParaRPr lang="en-US" dirty="0"/>
          </a:p>
          <a:p>
            <a:pPr lvl="1"/>
            <a:r>
              <a:rPr lang="cs-CZ" b="1" dirty="0"/>
              <a:t>Neorealismus</a:t>
            </a:r>
            <a:r>
              <a:rPr lang="en-US" b="1" dirty="0"/>
              <a:t>:</a:t>
            </a:r>
            <a:r>
              <a:rPr lang="en-US" dirty="0"/>
              <a:t> </a:t>
            </a:r>
            <a:r>
              <a:rPr lang="cs-CZ" dirty="0"/>
              <a:t>aktérství založena na modelu racionálního aktéra optimalizujího vlastní bezpečnost</a:t>
            </a:r>
            <a:endParaRPr lang="en-US" dirty="0"/>
          </a:p>
        </p:txBody>
      </p:sp>
    </p:spTree>
    <p:extLst>
      <p:ext uri="{BB962C8B-B14F-4D97-AF65-F5344CB8AC3E}">
        <p14:creationId xmlns:p14="http://schemas.microsoft.com/office/powerpoint/2010/main" val="2772201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Aktérství: národní kapacita</a:t>
            </a:r>
            <a:endParaRPr lang="en-US" dirty="0"/>
          </a:p>
        </p:txBody>
      </p:sp>
      <p:sp>
        <p:nvSpPr>
          <p:cNvPr id="3" name="Zástupný symbol pro obsah 2"/>
          <p:cNvSpPr>
            <a:spLocks noGrp="1"/>
          </p:cNvSpPr>
          <p:nvPr>
            <p:ph idx="1"/>
          </p:nvPr>
        </p:nvSpPr>
        <p:spPr>
          <a:xfrm>
            <a:off x="838200" y="1690688"/>
            <a:ext cx="10515600" cy="5167312"/>
          </a:xfrm>
        </p:spPr>
        <p:txBody>
          <a:bodyPr/>
          <a:lstStyle/>
          <a:p>
            <a:r>
              <a:rPr lang="cs-CZ" dirty="0"/>
              <a:t>chápána materiálně</a:t>
            </a:r>
            <a:endParaRPr lang="en-US" dirty="0"/>
          </a:p>
          <a:p>
            <a:endParaRPr lang="en-US" dirty="0"/>
          </a:p>
          <a:p>
            <a:r>
              <a:rPr lang="en-US" b="1" dirty="0"/>
              <a:t>Composite Index of National Capabilities </a:t>
            </a:r>
          </a:p>
          <a:p>
            <a:r>
              <a:rPr lang="en-US" dirty="0"/>
              <a:t>6 </a:t>
            </a:r>
            <a:r>
              <a:rPr lang="cs-CZ" dirty="0"/>
              <a:t>indikátorů</a:t>
            </a:r>
            <a:r>
              <a:rPr lang="en-US" dirty="0"/>
              <a:t>:</a:t>
            </a:r>
          </a:p>
          <a:p>
            <a:pPr lvl="1"/>
            <a:r>
              <a:rPr lang="cs-CZ" dirty="0"/>
              <a:t>Celková populace</a:t>
            </a:r>
            <a:endParaRPr lang="en-US" dirty="0"/>
          </a:p>
          <a:p>
            <a:pPr lvl="1"/>
            <a:r>
              <a:rPr lang="cs-CZ" dirty="0"/>
              <a:t>Městská populace</a:t>
            </a:r>
            <a:endParaRPr lang="en-US" dirty="0"/>
          </a:p>
          <a:p>
            <a:pPr lvl="1"/>
            <a:r>
              <a:rPr lang="cs-CZ" dirty="0"/>
              <a:t>Produkce železa a oceli</a:t>
            </a:r>
            <a:endParaRPr lang="en-US" dirty="0"/>
          </a:p>
          <a:p>
            <a:pPr lvl="1"/>
            <a:r>
              <a:rPr lang="en-US" dirty="0"/>
              <a:t>TPES</a:t>
            </a:r>
          </a:p>
          <a:p>
            <a:pPr lvl="1"/>
            <a:r>
              <a:rPr lang="cs-CZ" dirty="0"/>
              <a:t>Vojenské výdaje</a:t>
            </a:r>
            <a:endParaRPr lang="en-US" dirty="0"/>
          </a:p>
          <a:p>
            <a:pPr lvl="1"/>
            <a:r>
              <a:rPr lang="cs-CZ" dirty="0"/>
              <a:t>Počet ozbrojených sil</a:t>
            </a:r>
            <a:endParaRPr lang="en-US" dirty="0"/>
          </a:p>
        </p:txBody>
      </p:sp>
      <p:pic>
        <p:nvPicPr>
          <p:cNvPr id="4" name="Picture 2" descr="C:\Users\Ocelot\Desktop\CINC 2007.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7090" y="0"/>
            <a:ext cx="4294909" cy="687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016007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14443</TotalTime>
  <Words>1157</Words>
  <Application>Microsoft Office PowerPoint</Application>
  <PresentationFormat>Širokoúhlá obrazovka</PresentationFormat>
  <Paragraphs>159</Paragraphs>
  <Slides>25</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Wingdings</vt:lpstr>
      <vt:lpstr>Motiv Office</vt:lpstr>
      <vt:lpstr>Realismus: strategický přístup k energetické bezpečnosti</vt:lpstr>
      <vt:lpstr>Osnova</vt:lpstr>
      <vt:lpstr>Koncept bezpečnosti</vt:lpstr>
      <vt:lpstr>Související koncepty</vt:lpstr>
      <vt:lpstr>Impact-risk matrix</vt:lpstr>
      <vt:lpstr>Realismus v MV</vt:lpstr>
      <vt:lpstr>Neoklasická geopolitika (NG)</vt:lpstr>
      <vt:lpstr>Aktérství</vt:lpstr>
      <vt:lpstr>Aktérství: národní kapacita</vt:lpstr>
      <vt:lpstr>Struktura</vt:lpstr>
      <vt:lpstr>Prezentace aplikace PowerPoint</vt:lpstr>
      <vt:lpstr>Prezentace aplikace PowerPoint</vt:lpstr>
      <vt:lpstr>Struktura: rovnováha moci</vt:lpstr>
      <vt:lpstr>Struktura: bezpečnostní dilema</vt:lpstr>
      <vt:lpstr>Structure: security dilemma</vt:lpstr>
      <vt:lpstr>Prezentace aplikace PowerPoint</vt:lpstr>
      <vt:lpstr>Structure: security dilemma</vt:lpstr>
      <vt:lpstr>Struktura: (energetické) bezpečnostní dilema</vt:lpstr>
      <vt:lpstr>Konflikt o zdroje</vt:lpstr>
      <vt:lpstr>Soběstačnost (self-sufficiency)</vt:lpstr>
      <vt:lpstr>Ekonomický nacionalismus</vt:lpstr>
      <vt:lpstr>Realistická tradice</vt:lpstr>
      <vt:lpstr>Prezentace aplikace PowerPoint</vt:lpstr>
      <vt:lpstr>Prezentace aplikace PowerPoint</vt:lpstr>
      <vt:lpstr>Energetická bezpečnost: strategický přístup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Framing of local opposition and acceptance to permanent radioactive waste repository in the Czech Republic: a discourse network analysis of context-specific frames</dc:title>
  <dc:creator>Petr Ocelík</dc:creator>
  <cp:lastModifiedBy>Petr Ocelík</cp:lastModifiedBy>
  <cp:revision>217</cp:revision>
  <dcterms:created xsi:type="dcterms:W3CDTF">2015-06-22T18:10:44Z</dcterms:created>
  <dcterms:modified xsi:type="dcterms:W3CDTF">2017-12-07T19:08:17Z</dcterms:modified>
</cp:coreProperties>
</file>