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4" r:id="rId4"/>
    <p:sldId id="267" r:id="rId5"/>
    <p:sldId id="265" r:id="rId6"/>
    <p:sldId id="277" r:id="rId7"/>
    <p:sldId id="283" r:id="rId8"/>
    <p:sldId id="289" r:id="rId9"/>
    <p:sldId id="268" r:id="rId10"/>
    <p:sldId id="269" r:id="rId11"/>
    <p:sldId id="271" r:id="rId12"/>
    <p:sldId id="278" r:id="rId13"/>
    <p:sldId id="284" r:id="rId14"/>
    <p:sldId id="285" r:id="rId15"/>
    <p:sldId id="274" r:id="rId16"/>
    <p:sldId id="281" r:id="rId17"/>
    <p:sldId id="290" r:id="rId18"/>
    <p:sldId id="286" r:id="rId19"/>
    <p:sldId id="282" r:id="rId20"/>
    <p:sldId id="291" r:id="rId21"/>
    <p:sldId id="287" r:id="rId22"/>
    <p:sldId id="288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84E93-DAAA-40BD-953B-7C237380EA08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FD87E-BF0A-47E7-B58F-E62467CED2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875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FD87E-BF0A-47E7-B58F-E62467CED2E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97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321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055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83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048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04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117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58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60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511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899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5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0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8373" y="769072"/>
            <a:ext cx="11367654" cy="23876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Liberalism: markets and interdependencies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600" dirty="0"/>
              <a:t>Petr Ocelík</a:t>
            </a:r>
          </a:p>
          <a:p>
            <a:endParaRPr lang="en-US" sz="2600" i="1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1524000" y="5787735"/>
            <a:ext cx="9144000" cy="987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MEB401 Teorie bezpečnosti a metodologie / MEB</a:t>
            </a:r>
            <a:r>
              <a:rPr lang="en-US" sz="2000" dirty="0"/>
              <a:t>4</a:t>
            </a:r>
            <a:r>
              <a:rPr lang="cs-CZ" sz="2000" dirty="0"/>
              <a:t>27</a:t>
            </a:r>
            <a:r>
              <a:rPr lang="en-US" sz="2000" dirty="0"/>
              <a:t> </a:t>
            </a:r>
            <a:r>
              <a:rPr lang="cs-CZ" sz="2000" dirty="0"/>
              <a:t>Bezpečnost: teorie a koncepty</a:t>
            </a:r>
            <a:endParaRPr lang="en-US" sz="2000"/>
          </a:p>
          <a:p>
            <a:r>
              <a:rPr lang="en-US" sz="2000"/>
              <a:t>12</a:t>
            </a:r>
            <a:r>
              <a:rPr lang="en-US" sz="2000" baseline="30000"/>
              <a:t>th</a:t>
            </a:r>
            <a:r>
              <a:rPr lang="cs-CZ" sz="2000" dirty="0"/>
              <a:t> </a:t>
            </a:r>
            <a:r>
              <a:rPr lang="en-US" sz="2000" dirty="0"/>
              <a:t>October 2017</a:t>
            </a:r>
          </a:p>
        </p:txBody>
      </p:sp>
    </p:spTree>
    <p:extLst>
      <p:ext uri="{BB962C8B-B14F-4D97-AF65-F5344CB8AC3E}">
        <p14:creationId xmlns:p14="http://schemas.microsoft.com/office/powerpoint/2010/main" val="1642749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Structure: an international regime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International regime: </a:t>
            </a:r>
            <a:r>
              <a:rPr lang="en-US" dirty="0"/>
              <a:t>an intentionally created institution that establishes norms and principles according to which actors’ expectations about a particular issue converge. </a:t>
            </a:r>
          </a:p>
          <a:p>
            <a:endParaRPr lang="en-US" dirty="0"/>
          </a:p>
          <a:p>
            <a:r>
              <a:rPr lang="en-US" dirty="0"/>
              <a:t>Regimes are often “complemented” by </a:t>
            </a:r>
            <a:r>
              <a:rPr lang="en-US" b="1" dirty="0"/>
              <a:t>international organizations</a:t>
            </a:r>
            <a:r>
              <a:rPr lang="en-US" dirty="0"/>
              <a:t>. </a:t>
            </a:r>
            <a:endParaRPr lang="cs-CZ" dirty="0"/>
          </a:p>
          <a:p>
            <a:r>
              <a:rPr lang="en-US" dirty="0">
                <a:sym typeface="Wingdings" panose="05000000000000000000" pitchFamily="2" charset="2"/>
              </a:rPr>
              <a:t>International regimes have </a:t>
            </a:r>
            <a:r>
              <a:rPr lang="en-US" b="1" dirty="0">
                <a:sym typeface="Wingdings" panose="05000000000000000000" pitchFamily="2" charset="2"/>
              </a:rPr>
              <a:t>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(semi)autonomous status</a:t>
            </a:r>
            <a:r>
              <a:rPr lang="en-US" dirty="0">
                <a:sym typeface="Wingdings" panose="05000000000000000000" pitchFamily="2" charset="2"/>
              </a:rPr>
              <a:t>. 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Functions of regimes </a:t>
            </a:r>
            <a:r>
              <a:rPr lang="en-US" dirty="0"/>
              <a:t>(Keohane 1982)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Convergence of expectations. </a:t>
            </a:r>
          </a:p>
          <a:p>
            <a:pPr lvl="1"/>
            <a:r>
              <a:rPr lang="en-US" dirty="0"/>
              <a:t>Reduction of uncertainties. </a:t>
            </a:r>
          </a:p>
          <a:p>
            <a:pPr lvl="1"/>
            <a:r>
              <a:rPr lang="en-US" dirty="0"/>
              <a:t>Reduction of transaction costs. </a:t>
            </a:r>
          </a:p>
        </p:txBody>
      </p:sp>
    </p:spTree>
    <p:extLst>
      <p:ext uri="{BB962C8B-B14F-4D97-AF65-F5344CB8AC3E}">
        <p14:creationId xmlns:p14="http://schemas.microsoft.com/office/powerpoint/2010/main" val="2644652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Structure: interdependence</a:t>
            </a:r>
          </a:p>
        </p:txBody>
      </p:sp>
      <p:pic>
        <p:nvPicPr>
          <p:cNvPr id="4" name="Picture 3" descr="C:\Users\Ocelot\AppData\Local\Temp\ScreenClip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95024"/>
            <a:ext cx="10799618" cy="536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180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Structure: interdependence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221236"/>
            <a:ext cx="8772489" cy="220590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96089"/>
            <a:ext cx="8772489" cy="211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47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Structure: interdependence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72" y="4408054"/>
            <a:ext cx="8772489" cy="2205903"/>
          </a:xfrm>
          <a:prstGeom prst="rect">
            <a:avLst/>
          </a:prstGeom>
        </p:spPr>
      </p:pic>
      <p:pic>
        <p:nvPicPr>
          <p:cNvPr id="5" name="Picture 2" descr="http://israelvalley.s3-eu-west-1.amazonaws.com/files/000/010/991/original/wall_street.jpg?14014439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72" y="1827146"/>
            <a:ext cx="3132857" cy="244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media.cagle.com/79/2009/10/16/70133_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417" y="1820447"/>
            <a:ext cx="3670365" cy="258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012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(inter)dependence vs. (inter)dependency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690688"/>
            <a:ext cx="10789227" cy="4886757"/>
          </a:xfrm>
        </p:spPr>
        <p:txBody>
          <a:bodyPr/>
          <a:lstStyle/>
          <a:p>
            <a:r>
              <a:rPr lang="en-US" dirty="0"/>
              <a:t>(inter)</a:t>
            </a:r>
            <a:r>
              <a:rPr lang="en-US" b="1" dirty="0"/>
              <a:t>dependence</a:t>
            </a:r>
            <a:r>
              <a:rPr lang="en-US" dirty="0"/>
              <a:t> ~ (mutual) bilaterally defined relation.</a:t>
            </a:r>
          </a:p>
          <a:p>
            <a:pPr lvl="1"/>
            <a:r>
              <a:rPr lang="en-US" dirty="0"/>
              <a:t>E.g.: import dependence, security dependence, capital dependence etc.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issue specific, narrowly defined relations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b="1" dirty="0"/>
              <a:t>dependency</a:t>
            </a:r>
            <a:r>
              <a:rPr lang="en-US" dirty="0"/>
              <a:t> ~ structurally defined relation.</a:t>
            </a:r>
          </a:p>
          <a:p>
            <a:pPr lvl="1"/>
            <a:r>
              <a:rPr lang="en-US" dirty="0"/>
              <a:t>A complex relationship between center and (semi)periphery.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a broad pattern of relations that maintains underdevelopment of periphery.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5833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Structure: an interdependence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/>
          <a:lstStyle/>
          <a:p>
            <a:r>
              <a:rPr lang="en-US" b="1" dirty="0"/>
              <a:t>Interdependence: </a:t>
            </a:r>
            <a:r>
              <a:rPr lang="en-US" dirty="0"/>
              <a:t>a relation of mutual, typically, </a:t>
            </a:r>
          </a:p>
          <a:p>
            <a:pPr marL="0" indent="0">
              <a:buNone/>
            </a:pPr>
            <a:r>
              <a:rPr lang="en-US" dirty="0"/>
              <a:t>   asymmetrical dependence that, when disrupted, </a:t>
            </a:r>
          </a:p>
          <a:p>
            <a:pPr marL="0" indent="0">
              <a:buNone/>
            </a:pPr>
            <a:r>
              <a:rPr lang="en-US" dirty="0"/>
              <a:t>   brings significant costs and constraints to both </a:t>
            </a:r>
          </a:p>
          <a:p>
            <a:pPr marL="0" indent="0">
              <a:buNone/>
            </a:pPr>
            <a:r>
              <a:rPr lang="en-US" dirty="0"/>
              <a:t>   parties.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 It is not possible to a priori say whether the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costs of disruption overweight the benefits.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 The “</a:t>
            </a:r>
            <a:r>
              <a:rPr lang="en-US" b="1" dirty="0">
                <a:sym typeface="Wingdings" panose="05000000000000000000" pitchFamily="2" charset="2"/>
              </a:rPr>
              <a:t>strategic commodity</a:t>
            </a:r>
            <a:r>
              <a:rPr lang="en-US" dirty="0">
                <a:sym typeface="Wingdings" panose="05000000000000000000" pitchFamily="2" charset="2"/>
              </a:rPr>
              <a:t>” does not exist;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its importance is given by the </a:t>
            </a:r>
            <a:r>
              <a:rPr lang="en-US" b="1" dirty="0">
                <a:sym typeface="Wingdings" panose="05000000000000000000" pitchFamily="2" charset="2"/>
              </a:rPr>
              <a:t>cost/benefit calculation</a:t>
            </a:r>
            <a:r>
              <a:rPr lang="en-US" dirty="0"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  <p:pic>
        <p:nvPicPr>
          <p:cNvPr id="4" name="Picture 2" descr="C:\Users\Ocelot\AppData\Local\Temp\ScreenCl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673" y="1690688"/>
            <a:ext cx="3424124" cy="411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701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Interdependence: sensitivity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/>
          <a:lstStyle/>
          <a:p>
            <a:r>
              <a:rPr lang="en-US" b="1" dirty="0"/>
              <a:t>Sensitivity: </a:t>
            </a:r>
            <a:r>
              <a:rPr lang="en-US" dirty="0"/>
              <a:t>given by an (in)ability to decrease externally imposed costs </a:t>
            </a:r>
            <a:r>
              <a:rPr lang="en-US" b="1" dirty="0"/>
              <a:t>before (or without) adaptation measures </a:t>
            </a:r>
            <a:r>
              <a:rPr lang="en-US" dirty="0"/>
              <a:t>are implemented.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   (1)</a:t>
            </a:r>
            <a:r>
              <a:rPr lang="en-US" dirty="0"/>
              <a:t> How high are the costs?</a:t>
            </a:r>
          </a:p>
          <a:p>
            <a:pPr marL="0" indent="0">
              <a:buNone/>
            </a:pPr>
            <a:r>
              <a:rPr lang="en-US" b="1" dirty="0"/>
              <a:t>   (2)</a:t>
            </a:r>
            <a:r>
              <a:rPr lang="en-US" dirty="0"/>
              <a:t> How quickly the costs come?</a:t>
            </a:r>
          </a:p>
          <a:p>
            <a:endParaRPr lang="en-US" dirty="0"/>
          </a:p>
          <a:p>
            <a:r>
              <a:rPr lang="en-US" dirty="0"/>
              <a:t>What could be examples of regulation or policy responses that decrease sensitivity?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012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Interdependence: sensitivity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/>
          <a:lstStyle/>
          <a:p>
            <a:r>
              <a:rPr lang="en-US" b="1" dirty="0"/>
              <a:t>Sensitivity: </a:t>
            </a:r>
            <a:r>
              <a:rPr lang="en-US" dirty="0"/>
              <a:t>given by an (in)ability to decrease externally imposed costs before (or without) adaptation measures are implemented.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   (1)</a:t>
            </a:r>
            <a:r>
              <a:rPr lang="en-US" dirty="0"/>
              <a:t> How high are the costs?</a:t>
            </a:r>
          </a:p>
          <a:p>
            <a:pPr marL="0" indent="0">
              <a:buNone/>
            </a:pPr>
            <a:r>
              <a:rPr lang="en-US" b="1" dirty="0"/>
              <a:t>   (2)</a:t>
            </a:r>
            <a:r>
              <a:rPr lang="en-US" dirty="0"/>
              <a:t> How quickly the costs come?</a:t>
            </a:r>
          </a:p>
          <a:p>
            <a:endParaRPr lang="en-US" dirty="0"/>
          </a:p>
          <a:p>
            <a:r>
              <a:rPr lang="en-US" b="1" dirty="0"/>
              <a:t>E.g.: </a:t>
            </a:r>
            <a:r>
              <a:rPr lang="en-US" dirty="0"/>
              <a:t>utilization of storage capacities, spot market trade, activation of diversification contracts etc. 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169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Interdependence: sensitivity</a:t>
            </a:r>
          </a:p>
        </p:txBody>
      </p:sp>
      <p:pic>
        <p:nvPicPr>
          <p:cNvPr id="4" name="Picture 2" descr="http://www.mero.cz/images/stranka/CTR2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220794"/>
            <a:ext cx="5028140" cy="382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mero.cz/images/stranka/mapa_oba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341" y="2220794"/>
            <a:ext cx="5487459" cy="382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412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Interdependence: vulnerability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/>
          <a:lstStyle/>
          <a:p>
            <a:r>
              <a:rPr lang="en-US" b="1" dirty="0"/>
              <a:t>Vulnerability: </a:t>
            </a:r>
            <a:r>
              <a:rPr lang="en-US" dirty="0"/>
              <a:t>given by an (in)ability to decrease externally imposed costs </a:t>
            </a:r>
            <a:r>
              <a:rPr lang="en-US" b="1" dirty="0"/>
              <a:t>after adaptation measures (AM) </a:t>
            </a:r>
            <a:r>
              <a:rPr lang="en-US" dirty="0"/>
              <a:t>are implemented.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   (1)</a:t>
            </a:r>
            <a:r>
              <a:rPr lang="en-US" dirty="0"/>
              <a:t> How high are the costs after the AM are implemented?</a:t>
            </a:r>
          </a:p>
          <a:p>
            <a:pPr marL="0" indent="0">
              <a:buNone/>
            </a:pPr>
            <a:r>
              <a:rPr lang="en-US" b="1" dirty="0"/>
              <a:t>   (2)</a:t>
            </a:r>
            <a:r>
              <a:rPr lang="en-US" dirty="0"/>
              <a:t> How quickly the costs decrease after the AM are implemented?</a:t>
            </a:r>
          </a:p>
          <a:p>
            <a:endParaRPr lang="en-US" dirty="0"/>
          </a:p>
          <a:p>
            <a:r>
              <a:rPr lang="en-US" dirty="0"/>
              <a:t>What could be examples of regulation or policy responses that decrease vulnerability?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71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/>
          <a:lstStyle/>
          <a:p>
            <a:r>
              <a:rPr lang="en-US" dirty="0"/>
              <a:t>Liberalism in International Relations. </a:t>
            </a:r>
          </a:p>
          <a:p>
            <a:r>
              <a:rPr lang="en-US" dirty="0"/>
              <a:t>Liberalism: agency and structure.</a:t>
            </a:r>
          </a:p>
          <a:p>
            <a:r>
              <a:rPr lang="en-US" dirty="0"/>
              <a:t>A complex interdependence. </a:t>
            </a:r>
          </a:p>
        </p:txBody>
      </p:sp>
    </p:spTree>
    <p:extLst>
      <p:ext uri="{BB962C8B-B14F-4D97-AF65-F5344CB8AC3E}">
        <p14:creationId xmlns:p14="http://schemas.microsoft.com/office/powerpoint/2010/main" val="3429955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Interdependence: vulnerability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/>
          <a:lstStyle/>
          <a:p>
            <a:r>
              <a:rPr lang="en-US" b="1" dirty="0"/>
              <a:t>Vulnerability: </a:t>
            </a:r>
            <a:r>
              <a:rPr lang="en-US" dirty="0"/>
              <a:t>given by an (in)ability to decrease externally imposed costs </a:t>
            </a:r>
            <a:r>
              <a:rPr lang="en-US" b="1" dirty="0"/>
              <a:t>after adaptation measures (AM) </a:t>
            </a:r>
            <a:r>
              <a:rPr lang="en-US" dirty="0"/>
              <a:t>are implemented.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   (1)</a:t>
            </a:r>
            <a:r>
              <a:rPr lang="en-US" dirty="0"/>
              <a:t> How high are the costs after the AM are implemented?</a:t>
            </a:r>
          </a:p>
          <a:p>
            <a:pPr marL="0" indent="0">
              <a:buNone/>
            </a:pPr>
            <a:r>
              <a:rPr lang="en-US" b="1" dirty="0"/>
              <a:t>   (2)</a:t>
            </a:r>
            <a:r>
              <a:rPr lang="en-US" dirty="0"/>
              <a:t> How quickly the costs decrease after the AM are implemented?</a:t>
            </a:r>
          </a:p>
          <a:p>
            <a:endParaRPr lang="en-US" dirty="0"/>
          </a:p>
          <a:p>
            <a:r>
              <a:rPr lang="en-US" b="1" dirty="0"/>
              <a:t>E.g.: </a:t>
            </a:r>
            <a:r>
              <a:rPr lang="en-US" dirty="0"/>
              <a:t>restrictions of energy consumption, investments in diversification and alternative sources of energy, restructuring of economy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533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Interdependence: vulnerability</a:t>
            </a:r>
          </a:p>
        </p:txBody>
      </p:sp>
      <p:pic>
        <p:nvPicPr>
          <p:cNvPr id="6" name="Picture 2" descr="http://www.hoosieragtoday.com/wp-content/uploads/2013/10/gas-short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37" y="1862692"/>
            <a:ext cx="5108602" cy="413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Ocelot\AppData\Local\Temp\ScreenCli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742" y="1862692"/>
            <a:ext cx="5166079" cy="413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671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8462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09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Liberalism in IR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/>
          <a:lstStyle/>
          <a:p>
            <a:r>
              <a:rPr lang="en-US" dirty="0"/>
              <a:t>International system (IS) is </a:t>
            </a:r>
            <a:r>
              <a:rPr lang="en-US" b="1" dirty="0"/>
              <a:t>anarchically organized</a:t>
            </a:r>
            <a:r>
              <a:rPr lang="en-US" dirty="0"/>
              <a:t>. </a:t>
            </a:r>
          </a:p>
          <a:p>
            <a:r>
              <a:rPr lang="en-US" b="1" dirty="0"/>
              <a:t>But</a:t>
            </a:r>
            <a:r>
              <a:rPr lang="en-US" dirty="0"/>
              <a:t>, the </a:t>
            </a:r>
            <a:r>
              <a:rPr lang="en-US" b="1" dirty="0"/>
              <a:t>effects of anarchy </a:t>
            </a:r>
            <a:r>
              <a:rPr lang="en-US" dirty="0"/>
              <a:t>are </a:t>
            </a:r>
            <a:r>
              <a:rPr lang="en-US" b="1" dirty="0"/>
              <a:t>mediated by institutions </a:t>
            </a:r>
            <a:r>
              <a:rPr lang="en-US" dirty="0"/>
              <a:t>and </a:t>
            </a:r>
            <a:r>
              <a:rPr lang="en-US" b="1" dirty="0"/>
              <a:t>interdependencies</a:t>
            </a:r>
            <a:r>
              <a:rPr lang="en-US" dirty="0"/>
              <a:t>. </a:t>
            </a:r>
          </a:p>
          <a:p>
            <a:r>
              <a:rPr lang="en-US" dirty="0"/>
              <a:t>The IS consists of </a:t>
            </a:r>
            <a:r>
              <a:rPr lang="en-US" b="1" dirty="0"/>
              <a:t>national states and non-state actors </a:t>
            </a:r>
            <a:r>
              <a:rPr lang="en-US" dirty="0"/>
              <a:t>such as firms or NGOs. </a:t>
            </a:r>
          </a:p>
          <a:p>
            <a:r>
              <a:rPr lang="en-US" b="1" dirty="0"/>
              <a:t>Conflict</a:t>
            </a:r>
            <a:r>
              <a:rPr lang="en-US" dirty="0"/>
              <a:t> is </a:t>
            </a:r>
            <a:r>
              <a:rPr lang="en-US" b="1" dirty="0"/>
              <a:t>not </a:t>
            </a:r>
            <a:r>
              <a:rPr lang="en-US" dirty="0"/>
              <a:t>an </a:t>
            </a:r>
            <a:r>
              <a:rPr lang="en-US" b="1" dirty="0"/>
              <a:t>inherent feature </a:t>
            </a:r>
            <a:r>
              <a:rPr lang="en-US" dirty="0"/>
              <a:t>of the IS. </a:t>
            </a:r>
          </a:p>
          <a:p>
            <a:r>
              <a:rPr lang="en-US" dirty="0"/>
              <a:t>The </a:t>
            </a:r>
            <a:r>
              <a:rPr lang="en-US" b="1" dirty="0"/>
              <a:t>domestic level processes are important </a:t>
            </a:r>
            <a:r>
              <a:rPr lang="en-US" dirty="0"/>
              <a:t>for our understanding of international politics (“bottom-up” perspective).</a:t>
            </a:r>
          </a:p>
        </p:txBody>
      </p:sp>
    </p:spTree>
    <p:extLst>
      <p:ext uri="{BB962C8B-B14F-4D97-AF65-F5344CB8AC3E}">
        <p14:creationId xmlns:p14="http://schemas.microsoft.com/office/powerpoint/2010/main" val="2027548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theories’ influence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/>
          <a:lstStyle/>
          <a:p>
            <a:r>
              <a:rPr lang="en-US" dirty="0"/>
              <a:t>Liberalism has been heavily influenced by economic theory. </a:t>
            </a:r>
          </a:p>
          <a:p>
            <a:endParaRPr lang="en-US" dirty="0"/>
          </a:p>
          <a:p>
            <a:r>
              <a:rPr lang="en-US" b="1" dirty="0"/>
              <a:t>Neoclassical economy: </a:t>
            </a:r>
          </a:p>
          <a:p>
            <a:pPr lvl="1"/>
            <a:r>
              <a:rPr lang="en-US" dirty="0"/>
              <a:t>market mechanism</a:t>
            </a:r>
          </a:p>
          <a:p>
            <a:endParaRPr lang="en-US" dirty="0"/>
          </a:p>
          <a:p>
            <a:r>
              <a:rPr lang="en-US" b="1" dirty="0"/>
              <a:t>Neoinstitutional economy:</a:t>
            </a:r>
          </a:p>
          <a:p>
            <a:pPr lvl="1"/>
            <a:r>
              <a:rPr lang="en-US" dirty="0"/>
              <a:t>institutional context of market functioning (e.g. transaction costs)</a:t>
            </a:r>
          </a:p>
          <a:p>
            <a:pPr lvl="1"/>
            <a:r>
              <a:rPr lang="en-US" dirty="0"/>
              <a:t>direct influence on neoliberal institutionalism (Keohane &amp; Nye)</a:t>
            </a:r>
          </a:p>
        </p:txBody>
      </p:sp>
    </p:spTree>
    <p:extLst>
      <p:ext uri="{BB962C8B-B14F-4D97-AF65-F5344CB8AC3E}">
        <p14:creationId xmlns:p14="http://schemas.microsoft.com/office/powerpoint/2010/main" val="3326069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Agency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/>
          <a:lstStyle/>
          <a:p>
            <a:r>
              <a:rPr lang="en-US" b="1" dirty="0"/>
              <a:t>Agency: </a:t>
            </a:r>
            <a:r>
              <a:rPr lang="en-US" dirty="0"/>
              <a:t>concept of a social actor. </a:t>
            </a:r>
          </a:p>
          <a:p>
            <a:pPr lvl="1"/>
            <a:r>
              <a:rPr lang="en-US" dirty="0"/>
              <a:t>Actor: an entity that is able to make decisions. </a:t>
            </a:r>
          </a:p>
          <a:p>
            <a:r>
              <a:rPr lang="en-US" dirty="0"/>
              <a:t>Liberalism holds rather </a:t>
            </a:r>
            <a:r>
              <a:rPr lang="en-US" b="1" dirty="0"/>
              <a:t>optimistic view </a:t>
            </a:r>
            <a:r>
              <a:rPr lang="en-US" dirty="0"/>
              <a:t>of agency.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Two variants:</a:t>
            </a:r>
          </a:p>
          <a:p>
            <a:pPr lvl="1"/>
            <a:r>
              <a:rPr lang="en-US" b="1" dirty="0"/>
              <a:t>Classical Liberalism: </a:t>
            </a:r>
            <a:r>
              <a:rPr lang="en-US" dirty="0"/>
              <a:t>assumption of an essential harmony of interests. </a:t>
            </a:r>
          </a:p>
          <a:p>
            <a:pPr lvl="1"/>
            <a:r>
              <a:rPr lang="en-US" b="1" dirty="0"/>
              <a:t>Neo-variants of Liberalism: </a:t>
            </a:r>
            <a:r>
              <a:rPr lang="en-US" dirty="0"/>
              <a:t>agency based on rational actor model where actors maximize their utility.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01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Agency: methodological individualism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690688"/>
            <a:ext cx="10654145" cy="5167312"/>
          </a:xfrm>
        </p:spPr>
        <p:txBody>
          <a:bodyPr/>
          <a:lstStyle/>
          <a:p>
            <a:r>
              <a:rPr lang="en-US" dirty="0"/>
              <a:t>Neo-variants of Liberalism are based on </a:t>
            </a:r>
            <a:r>
              <a:rPr lang="en-US" b="1" dirty="0"/>
              <a:t>methodological individualism </a:t>
            </a:r>
            <a:r>
              <a:rPr lang="en-US" dirty="0"/>
              <a:t>(MI).</a:t>
            </a:r>
          </a:p>
          <a:p>
            <a:endParaRPr lang="en-US" dirty="0"/>
          </a:p>
          <a:p>
            <a:r>
              <a:rPr lang="en-US" dirty="0"/>
              <a:t>MI assumes that </a:t>
            </a:r>
            <a:r>
              <a:rPr lang="en-US" b="1" dirty="0"/>
              <a:t>structures result from actors’ interactions </a:t>
            </a:r>
            <a:r>
              <a:rPr lang="en-US" dirty="0"/>
              <a:t>and stresses the individual (actor) level of explanation. </a:t>
            </a:r>
          </a:p>
          <a:p>
            <a:endParaRPr lang="en-US" dirty="0"/>
          </a:p>
          <a:p>
            <a:r>
              <a:rPr lang="en-US" dirty="0">
                <a:sym typeface="Wingdings" panose="05000000000000000000" pitchFamily="2" charset="2"/>
              </a:rPr>
              <a:t> The emergence of complex </a:t>
            </a:r>
            <a:r>
              <a:rPr lang="en-US" b="1" dirty="0">
                <a:sym typeface="Wingdings" panose="05000000000000000000" pitchFamily="2" charset="2"/>
              </a:rPr>
              <a:t>higher-level phenomena</a:t>
            </a:r>
            <a:r>
              <a:rPr lang="en-US" dirty="0">
                <a:sym typeface="Wingdings" panose="05000000000000000000" pitchFamily="2" charset="2"/>
              </a:rPr>
              <a:t>, such as a segregation or war, </a:t>
            </a:r>
            <a:r>
              <a:rPr lang="en-US" b="1" dirty="0">
                <a:sym typeface="Wingdings" panose="05000000000000000000" pitchFamily="2" charset="2"/>
              </a:rPr>
              <a:t>can be explained by actors’ interactions</a:t>
            </a:r>
            <a:r>
              <a:rPr lang="en-US" dirty="0">
                <a:sym typeface="Wingdings" panose="05000000000000000000" pitchFamily="2" charset="2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160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Structure: a market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/>
          <a:lstStyle/>
          <a:p>
            <a:r>
              <a:rPr lang="en-US" b="1" dirty="0"/>
              <a:t>Structure: </a:t>
            </a:r>
            <a:r>
              <a:rPr lang="en-US" dirty="0"/>
              <a:t>a context that enables and constraints actions of actors. </a:t>
            </a:r>
          </a:p>
          <a:p>
            <a:endParaRPr lang="en-US" b="1" dirty="0"/>
          </a:p>
          <a:p>
            <a:r>
              <a:rPr lang="en-US" b="1" dirty="0"/>
              <a:t>Neoclassical economy:</a:t>
            </a:r>
            <a:r>
              <a:rPr lang="en-US" dirty="0"/>
              <a:t> a market mechanism. </a:t>
            </a:r>
          </a:p>
          <a:p>
            <a:endParaRPr lang="en-US" dirty="0"/>
          </a:p>
          <a:p>
            <a:pPr lvl="1"/>
            <a:r>
              <a:rPr lang="en-US" dirty="0"/>
              <a:t>Aggregates actors’ interests. </a:t>
            </a:r>
          </a:p>
          <a:p>
            <a:pPr lvl="1"/>
            <a:r>
              <a:rPr lang="en-US" dirty="0"/>
              <a:t>Effectively distributes their resources.</a:t>
            </a:r>
          </a:p>
          <a:p>
            <a:pPr lvl="1"/>
            <a:r>
              <a:rPr lang="en-US" dirty="0"/>
              <a:t>Provides information (signals) about the environment.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821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/ demand </a:t>
            </a:r>
          </a:p>
        </p:txBody>
      </p:sp>
      <p:pic>
        <p:nvPicPr>
          <p:cNvPr id="1026" name="Picture 2" descr="http://www.policonomics.com/wp-content/uploads/Supply-Demand-equilibriu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57" y="1914353"/>
            <a:ext cx="10689243" cy="439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416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Structure: a complex interdependence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690688"/>
            <a:ext cx="10810009" cy="4886757"/>
          </a:xfrm>
        </p:spPr>
        <p:txBody>
          <a:bodyPr/>
          <a:lstStyle/>
          <a:p>
            <a:r>
              <a:rPr lang="en-US" b="1" dirty="0"/>
              <a:t>Structure: </a:t>
            </a:r>
            <a:r>
              <a:rPr lang="en-US" dirty="0"/>
              <a:t>a context that enables and constraints actions of actors. </a:t>
            </a:r>
          </a:p>
          <a:p>
            <a:endParaRPr lang="en-US" b="1" dirty="0"/>
          </a:p>
          <a:p>
            <a:r>
              <a:rPr lang="en-US" b="1" dirty="0"/>
              <a:t>Neoliberal institutionalism:</a:t>
            </a:r>
            <a:r>
              <a:rPr lang="en-US" dirty="0"/>
              <a:t> a complex of institutions and interdependencies. </a:t>
            </a:r>
          </a:p>
          <a:p>
            <a:endParaRPr lang="en-US" dirty="0"/>
          </a:p>
          <a:p>
            <a:r>
              <a:rPr lang="en-US" b="1" dirty="0"/>
              <a:t>Complex interdependence:</a:t>
            </a:r>
          </a:p>
          <a:p>
            <a:endParaRPr lang="en-US" b="1" dirty="0"/>
          </a:p>
          <a:p>
            <a:pPr lvl="1"/>
            <a:r>
              <a:rPr lang="en-US" b="1" dirty="0"/>
              <a:t>Weakened state-centrism: </a:t>
            </a:r>
            <a:r>
              <a:rPr lang="en-US" dirty="0"/>
              <a:t>trans-/national and governmental relations. </a:t>
            </a:r>
          </a:p>
          <a:p>
            <a:pPr lvl="1"/>
            <a:r>
              <a:rPr lang="en-US" dirty="0"/>
              <a:t>Borders between i</a:t>
            </a:r>
            <a:r>
              <a:rPr lang="en-US" b="1" dirty="0"/>
              <a:t>nternational/domestic</a:t>
            </a:r>
            <a:r>
              <a:rPr lang="en-US" dirty="0"/>
              <a:t> and </a:t>
            </a:r>
            <a:r>
              <a:rPr lang="en-US" b="1" dirty="0"/>
              <a:t>high/low politics </a:t>
            </a:r>
            <a:r>
              <a:rPr lang="en-US" dirty="0"/>
              <a:t>are </a:t>
            </a:r>
            <a:r>
              <a:rPr lang="en-US" b="1" dirty="0"/>
              <a:t>eroding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States’ behavior is influenced by </a:t>
            </a:r>
            <a:r>
              <a:rPr lang="en-US" b="1" dirty="0"/>
              <a:t>international regimes </a:t>
            </a:r>
            <a:r>
              <a:rPr lang="en-US" dirty="0"/>
              <a:t>and </a:t>
            </a:r>
            <a:r>
              <a:rPr lang="en-US" b="1" dirty="0"/>
              <a:t>interdependencies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0080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11328</TotalTime>
  <Words>882</Words>
  <Application>Microsoft Office PowerPoint</Application>
  <PresentationFormat>Širokoúhlá obrazovka</PresentationFormat>
  <Paragraphs>118</Paragraphs>
  <Slides>22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Motiv Office</vt:lpstr>
      <vt:lpstr>Liberalism: markets and interdependencies</vt:lpstr>
      <vt:lpstr>Outline</vt:lpstr>
      <vt:lpstr>Liberalism in IR</vt:lpstr>
      <vt:lpstr>Economic theories’ influence</vt:lpstr>
      <vt:lpstr>Agency</vt:lpstr>
      <vt:lpstr>Agency: methodological individualism</vt:lpstr>
      <vt:lpstr>Structure: a market</vt:lpstr>
      <vt:lpstr>Supply / demand </vt:lpstr>
      <vt:lpstr>Structure: a complex interdependence</vt:lpstr>
      <vt:lpstr>Structure: an international regime</vt:lpstr>
      <vt:lpstr>Structure: interdependence</vt:lpstr>
      <vt:lpstr>Structure: interdependence</vt:lpstr>
      <vt:lpstr>Structure: interdependence</vt:lpstr>
      <vt:lpstr>(inter)dependence vs. (inter)dependency</vt:lpstr>
      <vt:lpstr>Structure: an interdependence </vt:lpstr>
      <vt:lpstr>Interdependence: sensitivity</vt:lpstr>
      <vt:lpstr>Interdependence: sensitivity</vt:lpstr>
      <vt:lpstr>Interdependence: sensitivity</vt:lpstr>
      <vt:lpstr>Interdependence: vulnerability</vt:lpstr>
      <vt:lpstr>Interdependence: vulnerability</vt:lpstr>
      <vt:lpstr>Interdependence: vulnerability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Framing of local opposition and acceptance to permanent radioactive waste repository in the Czech Republic: a discourse network analysis of context-specific frames</dc:title>
  <dc:creator>Petr Ocelík</dc:creator>
  <cp:lastModifiedBy>Petr Ocelík</cp:lastModifiedBy>
  <cp:revision>217</cp:revision>
  <dcterms:created xsi:type="dcterms:W3CDTF">2015-06-22T18:10:44Z</dcterms:created>
  <dcterms:modified xsi:type="dcterms:W3CDTF">2017-12-07T19:13:30Z</dcterms:modified>
</cp:coreProperties>
</file>