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9" r:id="rId3"/>
    <p:sldId id="260" r:id="rId4"/>
    <p:sldId id="261" r:id="rId5"/>
    <p:sldId id="265" r:id="rId6"/>
    <p:sldId id="272" r:id="rId7"/>
    <p:sldId id="277" r:id="rId8"/>
    <p:sldId id="278" r:id="rId9"/>
    <p:sldId id="273" r:id="rId10"/>
    <p:sldId id="280" r:id="rId11"/>
    <p:sldId id="274" r:id="rId12"/>
    <p:sldId id="270" r:id="rId13"/>
    <p:sldId id="263" r:id="rId14"/>
    <p:sldId id="276" r:id="rId15"/>
    <p:sldId id="279" r:id="rId16"/>
    <p:sldId id="282" r:id="rId17"/>
    <p:sldId id="267" r:id="rId18"/>
    <p:sldId id="284" r:id="rId19"/>
    <p:sldId id="285" r:id="rId20"/>
    <p:sldId id="283" r:id="rId21"/>
    <p:sldId id="286" r:id="rId22"/>
    <p:sldId id="268" r:id="rId23"/>
    <p:sldId id="281" r:id="rId24"/>
    <p:sldId id="275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69" autoAdjust="0"/>
  </p:normalViewPr>
  <p:slideViewPr>
    <p:cSldViewPr snapToGrid="0">
      <p:cViewPr varScale="1">
        <p:scale>
          <a:sx n="91" d="100"/>
          <a:sy n="91" d="100"/>
        </p:scale>
        <p:origin x="3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884E93-DAAA-40BD-953B-7C237380EA08}" type="datetimeFigureOut">
              <a:rPr lang="cs-CZ" smtClean="0"/>
              <a:t>7.12.2017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FD87E-BF0A-47E7-B58F-E62467CED2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5875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26D6-E4B0-4D02-A208-690290BC71CA}" type="datetimeFigureOut">
              <a:rPr lang="cs-CZ" smtClean="0"/>
              <a:t>7.12.2017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92C2-1E9D-4A78-A72D-FE1B8ACEE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8321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26D6-E4B0-4D02-A208-690290BC71CA}" type="datetimeFigureOut">
              <a:rPr lang="cs-CZ" smtClean="0"/>
              <a:t>7.12.2017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92C2-1E9D-4A78-A72D-FE1B8ACEE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4055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26D6-E4B0-4D02-A208-690290BC71CA}" type="datetimeFigureOut">
              <a:rPr lang="cs-CZ" smtClean="0"/>
              <a:t>7.12.2017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92C2-1E9D-4A78-A72D-FE1B8ACEE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839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26D6-E4B0-4D02-A208-690290BC71CA}" type="datetimeFigureOut">
              <a:rPr lang="cs-CZ" smtClean="0"/>
              <a:t>7.12.2017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92C2-1E9D-4A78-A72D-FE1B8ACEE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0481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26D6-E4B0-4D02-A208-690290BC71CA}" type="datetimeFigureOut">
              <a:rPr lang="cs-CZ" smtClean="0"/>
              <a:t>7.12.2017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92C2-1E9D-4A78-A72D-FE1B8ACEE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6043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26D6-E4B0-4D02-A208-690290BC71CA}" type="datetimeFigureOut">
              <a:rPr lang="cs-CZ" smtClean="0"/>
              <a:t>7.12.2017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92C2-1E9D-4A78-A72D-FE1B8ACEE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3117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26D6-E4B0-4D02-A208-690290BC71CA}" type="datetimeFigureOut">
              <a:rPr lang="cs-CZ" smtClean="0"/>
              <a:t>7.12.2017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92C2-1E9D-4A78-A72D-FE1B8ACEE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0586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26D6-E4B0-4D02-A208-690290BC71CA}" type="datetimeFigureOut">
              <a:rPr lang="cs-CZ" smtClean="0"/>
              <a:t>7.12.2017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92C2-1E9D-4A78-A72D-FE1B8ACEE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9608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26D6-E4B0-4D02-A208-690290BC71CA}" type="datetimeFigureOut">
              <a:rPr lang="cs-CZ" smtClean="0"/>
              <a:t>7.12.2017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92C2-1E9D-4A78-A72D-FE1B8ACEE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2511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26D6-E4B0-4D02-A208-690290BC71CA}" type="datetimeFigureOut">
              <a:rPr lang="cs-CZ" smtClean="0"/>
              <a:t>7.12.2017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92C2-1E9D-4A78-A72D-FE1B8ACEE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8992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26D6-E4B0-4D02-A208-690290BC71CA}" type="datetimeFigureOut">
              <a:rPr lang="cs-CZ" smtClean="0"/>
              <a:t>7.12.2017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92C2-1E9D-4A78-A72D-FE1B8ACEE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255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E26D6-E4B0-4D02-A208-690290BC71CA}" type="datetimeFigureOut">
              <a:rPr lang="cs-CZ" smtClean="0"/>
              <a:t>7.12.2017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192C2-1E9D-4A78-A72D-FE1B8ACEE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000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8373" y="769072"/>
            <a:ext cx="11367654" cy="23876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+mn-lt"/>
              </a:rPr>
              <a:t>Social constructivism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600" dirty="0"/>
              <a:t>Petr Ocelík</a:t>
            </a:r>
          </a:p>
          <a:p>
            <a:endParaRPr lang="en-US" sz="2600" i="1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1524000" y="5787735"/>
            <a:ext cx="9144000" cy="987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/>
              <a:t>MEB401 Teorie bezpečnosti a metodologie / MEB</a:t>
            </a:r>
            <a:r>
              <a:rPr lang="en-US" sz="2000" dirty="0"/>
              <a:t>4</a:t>
            </a:r>
            <a:r>
              <a:rPr lang="cs-CZ" sz="2000" dirty="0"/>
              <a:t>27</a:t>
            </a:r>
            <a:r>
              <a:rPr lang="en-US" sz="2000" dirty="0"/>
              <a:t> </a:t>
            </a:r>
            <a:r>
              <a:rPr lang="cs-CZ" sz="2000" dirty="0"/>
              <a:t>Bezpečnost: teorie a koncepty</a:t>
            </a:r>
            <a:endParaRPr lang="en-US" sz="2000" dirty="0"/>
          </a:p>
          <a:p>
            <a:r>
              <a:rPr lang="en-US" sz="2000"/>
              <a:t>26</a:t>
            </a:r>
            <a:r>
              <a:rPr lang="en-US" sz="2000" baseline="30000"/>
              <a:t>th</a:t>
            </a:r>
            <a:r>
              <a:rPr lang="cs-CZ" sz="2000"/>
              <a:t> </a:t>
            </a:r>
            <a:r>
              <a:rPr lang="en-US" sz="2000" dirty="0"/>
              <a:t>October 2017</a:t>
            </a:r>
          </a:p>
        </p:txBody>
      </p:sp>
    </p:spTree>
    <p:extLst>
      <p:ext uri="{BB962C8B-B14F-4D97-AF65-F5344CB8AC3E}">
        <p14:creationId xmlns:p14="http://schemas.microsoft.com/office/powerpoint/2010/main" val="1642749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167312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12290" name="Picture 2" descr="http://s2.reutersmedia.net/resources/r/?m=02&amp;d=20110909&amp;t=2&amp;i=497641475&amp;w=644&amp;fh=&amp;fw=&amp;ll=&amp;pl=&amp;sq=&amp;r=2011-09-09T095241Z_01_BTRE7880RFV00_RTROPTP_0_KOREA-NORTH-PARA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69905"/>
            <a:ext cx="5859743" cy="433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https://img.rt.com/files/2015.08/original/55c1d2f6c3618877548b458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6" descr="https://img.rt.com/files/2015.08/original/55c1d2f6c3618877548b458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952" y="1269905"/>
            <a:ext cx="5760720" cy="4333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862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Regulatory vs. constitutive rules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7230035" cy="4886757"/>
          </a:xfrm>
        </p:spPr>
        <p:txBody>
          <a:bodyPr>
            <a:normAutofit/>
          </a:bodyPr>
          <a:lstStyle/>
          <a:p>
            <a:r>
              <a:rPr lang="en-US" b="1" dirty="0"/>
              <a:t>Regulatory rules </a:t>
            </a:r>
            <a:r>
              <a:rPr lang="en-US" dirty="0"/>
              <a:t>govern existing activities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  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activities do not depend on them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Constitutive rules </a:t>
            </a:r>
            <a:r>
              <a:rPr lang="en-US" dirty="0"/>
              <a:t>not only regulate, but also create/constitute given activities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  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activities do depend on (are made of) them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Any </a:t>
            </a:r>
            <a:r>
              <a:rPr lang="en-US" b="1" dirty="0">
                <a:sym typeface="Wingdings" panose="05000000000000000000" pitchFamily="2" charset="2"/>
              </a:rPr>
              <a:t>examples</a:t>
            </a:r>
            <a:r>
              <a:rPr lang="en-US" dirty="0">
                <a:sym typeface="Wingdings" panose="05000000000000000000" pitchFamily="2" charset="2"/>
              </a:rPr>
              <a:t> of constitutive rules in international politics?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</a:p>
          <a:p>
            <a:endParaRPr lang="en-US" dirty="0"/>
          </a:p>
        </p:txBody>
      </p:sp>
      <p:pic>
        <p:nvPicPr>
          <p:cNvPr id="5" name="Picture 3" descr="C:\Users\Cernoch\Dropbox\Energy Section\Obor\Kurzy\MEB401 Teorie bezpečnosti a metodologie\přednášky\constitutive rul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3892698"/>
            <a:ext cx="3121959" cy="281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460" y="1505328"/>
            <a:ext cx="3926540" cy="225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425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construction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9452224" cy="4679290"/>
          </a:xfrm>
        </p:spPr>
      </p:pic>
    </p:spTree>
    <p:extLst>
      <p:ext uri="{BB962C8B-B14F-4D97-AF65-F5344CB8AC3E}">
        <p14:creationId xmlns:p14="http://schemas.microsoft.com/office/powerpoint/2010/main" val="2685138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Sovereignty as a social construction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8675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http://sovereignty.net/wp-content/uploads/2013/03/cropped-iStock_000017452286X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447" y="2358634"/>
            <a:ext cx="5723305" cy="379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faustianeurope.files.wordpress.com/2008/05/leviathan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58633"/>
            <a:ext cx="4728882" cy="376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224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Sovereignty as a social construction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8675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 descr="http://www.bonn-international.org/uploads/tx_templavoila/5.2.bil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08" y="1945502"/>
            <a:ext cx="5671485" cy="31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.telegraph.co.uk/multimedia/archive/02113/uk_2113430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194" y="1384409"/>
            <a:ext cx="4199797" cy="262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jackson.armylive.dodlive.mil/files/2014/03/rope_crs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204" y="4248842"/>
            <a:ext cx="3916269" cy="250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756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Discourse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08063"/>
          </a:xfrm>
        </p:spPr>
        <p:txBody>
          <a:bodyPr>
            <a:normAutofit/>
          </a:bodyPr>
          <a:lstStyle/>
          <a:p>
            <a:r>
              <a:rPr lang="en-US" dirty="0"/>
              <a:t>Discourse: </a:t>
            </a:r>
            <a:r>
              <a:rPr lang="en-US" b="1" dirty="0"/>
              <a:t>an institutionalized use of language </a:t>
            </a:r>
            <a:r>
              <a:rPr lang="en-US" dirty="0"/>
              <a:t>and other meaning systems (images, gestures etc.) </a:t>
            </a:r>
          </a:p>
          <a:p>
            <a:endParaRPr lang="en-US" dirty="0"/>
          </a:p>
          <a:p>
            <a:r>
              <a:rPr lang="en-US" dirty="0"/>
              <a:t>Discourse provides, more or less, </a:t>
            </a:r>
            <a:r>
              <a:rPr lang="en-US" b="1" dirty="0"/>
              <a:t>coherent account of some issue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It shapes how we speak and think about the issue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    </a:t>
            </a:r>
            <a:r>
              <a:rPr lang="en-US" b="1" dirty="0">
                <a:sym typeface="Wingdings" panose="05000000000000000000" pitchFamily="2" charset="2"/>
              </a:rPr>
              <a:t>power is exerted and maintained through discursive operations</a:t>
            </a:r>
            <a:r>
              <a:rPr lang="en-US" dirty="0">
                <a:sym typeface="Wingdings" panose="05000000000000000000" pitchFamily="2" charset="2"/>
              </a:rPr>
              <a:t> </a:t>
            </a:r>
            <a:endParaRPr lang="en-US" dirty="0"/>
          </a:p>
          <a:p>
            <a:endParaRPr lang="en-US" dirty="0"/>
          </a:p>
          <a:p>
            <a:r>
              <a:rPr lang="en-US" dirty="0"/>
              <a:t>We are embedded in </a:t>
            </a:r>
            <a:r>
              <a:rPr lang="en-US" b="1" dirty="0"/>
              <a:t>a plurality of overlapping discourses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2121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Malthusian discourse</a:t>
            </a:r>
          </a:p>
        </p:txBody>
      </p:sp>
      <p:pic>
        <p:nvPicPr>
          <p:cNvPr id="16386" name="Picture 2" descr="http://userscontent2.emaze.com/images/51e00d3b-0e95-4d82-830e-7799fc0243f1/3979aedb-f47e-4b3a-a3a6-96b75d48c3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789" y="653392"/>
            <a:ext cx="2980579" cy="328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media.treehugger.com/assets/images/2011/10/peak_oil-saudi-arabia.jpg.650x0_q70_crop-sma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127" y="1924368"/>
            <a:ext cx="3326223" cy="228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mato48.files.wordpress.com/2014/02/drought-water-scarcity-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024" y="4206669"/>
            <a:ext cx="3623832" cy="218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http://static.guim.co.uk/sys-images/Guardian/Pix/pictures/2008/12/19/1229721590749/Iraq-soldier-0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04" y="1606950"/>
            <a:ext cx="3402384" cy="204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http://i.telegraph.co.uk/multimedia/archive/01544/Bank_1544081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905" y="4578953"/>
            <a:ext cx="3506917" cy="219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6" name="Picture 12" descr="http://static.guim.co.uk/sys-images/Guardian/Pix/pictures/2014/11/19/1416422074804/Cold-war-Putin-and-Obama-01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15" y="3936646"/>
            <a:ext cx="4252038" cy="255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8" name="Picture 14" descr="http://www.workers.org/articles/wp-content/uploads/ebol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328" y="117759"/>
            <a:ext cx="1677893" cy="143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02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 / framing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86757"/>
          </a:xfrm>
        </p:spPr>
        <p:txBody>
          <a:bodyPr/>
          <a:lstStyle/>
          <a:p>
            <a:r>
              <a:rPr lang="en-US" dirty="0"/>
              <a:t>Frame: </a:t>
            </a:r>
            <a:r>
              <a:rPr lang="en-US" b="1" dirty="0"/>
              <a:t>a shared interpretative scheme </a:t>
            </a:r>
            <a:r>
              <a:rPr lang="en-US" dirty="0"/>
              <a:t>through which actors understand and promote certain version of reality </a:t>
            </a:r>
          </a:p>
          <a:p>
            <a:endParaRPr lang="en-US" dirty="0"/>
          </a:p>
          <a:p>
            <a:r>
              <a:rPr lang="en-US" dirty="0"/>
              <a:t>Actors – via framing – </a:t>
            </a:r>
            <a:r>
              <a:rPr lang="en-US" b="1" dirty="0"/>
              <a:t>strategically</a:t>
            </a:r>
            <a:r>
              <a:rPr lang="en-US" dirty="0"/>
              <a:t> emphasize or suppress certain aspects of a given issue </a:t>
            </a:r>
          </a:p>
          <a:p>
            <a:endParaRPr lang="en-US" dirty="0"/>
          </a:p>
          <a:p>
            <a:r>
              <a:rPr lang="en-US" dirty="0"/>
              <a:t>The purpose of framing: </a:t>
            </a:r>
            <a:r>
              <a:rPr lang="en-US" b="1" dirty="0"/>
              <a:t>promote own interpretation of the issue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ym typeface="Wingdings" panose="05000000000000000000" pitchFamily="2" charset="2"/>
              </a:rPr>
              <a:t>make it hegemonic </a:t>
            </a:r>
            <a:r>
              <a:rPr lang="en-US" dirty="0">
                <a:sym typeface="Wingdings" panose="05000000000000000000" pitchFamily="2" charset="2"/>
              </a:rPr>
              <a:t>(critically unquestioned)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250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Framing: climate change</a:t>
            </a:r>
          </a:p>
        </p:txBody>
      </p:sp>
      <p:pic>
        <p:nvPicPr>
          <p:cNvPr id="14340" name="Picture 4" descr="http://earthday.org/filesfolder/420/Untitled-2_clip_image1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06444"/>
            <a:ext cx="5850129" cy="410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tcktcktck.org/wp-content/uploads/2012/01/Climate-Educ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71" y="1906444"/>
            <a:ext cx="5797046" cy="410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495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Framing: climate change</a:t>
            </a:r>
          </a:p>
        </p:txBody>
      </p:sp>
      <p:pic>
        <p:nvPicPr>
          <p:cNvPr id="13314" name="Picture 2" descr="http://media2.s-nbcnews.com/j/newscms/2014_13/275166/140324-climate-panel-02_68dd6b464bc3253ca89f3fa419867a3a.nbcnews-ux-2880-1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35" y="1937268"/>
            <a:ext cx="5137697" cy="405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://www.campaigncc.org/sites/data/files/images/southampton_cropp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674" y="2144275"/>
            <a:ext cx="6439091" cy="36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899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86757"/>
          </a:xfrm>
        </p:spPr>
        <p:txBody>
          <a:bodyPr/>
          <a:lstStyle/>
          <a:p>
            <a:r>
              <a:rPr lang="en-US" dirty="0"/>
              <a:t>Constructivism as a social theory</a:t>
            </a:r>
          </a:p>
          <a:p>
            <a:r>
              <a:rPr lang="en-US" dirty="0"/>
              <a:t>The construction of social reality (John Searle)</a:t>
            </a:r>
          </a:p>
          <a:p>
            <a:endParaRPr lang="en-US" dirty="0"/>
          </a:p>
          <a:p>
            <a:r>
              <a:rPr lang="en-US" dirty="0"/>
              <a:t>Discourse</a:t>
            </a:r>
          </a:p>
          <a:p>
            <a:r>
              <a:rPr lang="en-US" dirty="0"/>
              <a:t>Frame</a:t>
            </a:r>
          </a:p>
          <a:p>
            <a:r>
              <a:rPr lang="en-US" dirty="0"/>
              <a:t>Mini-case study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955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(Contra)framing: climate change</a:t>
            </a:r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362" y="1850329"/>
            <a:ext cx="6311937" cy="4116277"/>
          </a:xfrm>
        </p:spPr>
      </p:pic>
      <p:sp>
        <p:nvSpPr>
          <p:cNvPr id="5" name="AutoShape 6" descr="energy citizens demo with placards saying more taxes kills job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3326" name="Picture 14" descr="http://static.guim.co.uk/sys-images/Environment/Pix/columnists/2013/5/2/1367484936389/Australia-blog-about-clim-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850329"/>
            <a:ext cx="5127054" cy="411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114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Constructivist analysis: mini-case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86757"/>
          </a:xfrm>
        </p:spPr>
        <p:txBody>
          <a:bodyPr/>
          <a:lstStyle/>
          <a:p>
            <a:r>
              <a:rPr lang="en-US" dirty="0"/>
              <a:t>Framing of unconventional natural gas resources (UNG) in Russian foreign policy in 2009 - 2011 </a:t>
            </a:r>
          </a:p>
          <a:p>
            <a:endParaRPr lang="en-US" dirty="0"/>
          </a:p>
          <a:p>
            <a:r>
              <a:rPr lang="en-US" b="1" dirty="0"/>
              <a:t>RQ: </a:t>
            </a:r>
            <a:r>
              <a:rPr lang="en-US" dirty="0"/>
              <a:t>how is the meaning of UNG constructed? Through which frames it is promoted?</a:t>
            </a:r>
          </a:p>
          <a:p>
            <a:endParaRPr lang="en-US" dirty="0"/>
          </a:p>
          <a:p>
            <a:r>
              <a:rPr lang="en-US" dirty="0"/>
              <a:t>For details: http://www.sciencedirect.com/science/article/pii/S0301421514002171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375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Ocelot\Dropbox\Energy Section\- Work space -\- under construction -\Rusko UNG Framing\submission\pics\Figure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5790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Ocelot\Dropbox\Energy Section\- Work space -\- under construction -\Rusko UNG Framing\submission\pics\Figure_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50708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Concluding remarks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8675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Constructivism </a:t>
            </a:r>
            <a:r>
              <a:rPr lang="en-US" b="1" dirty="0"/>
              <a:t>challenges materialism and essentialism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Every institution is </a:t>
            </a:r>
            <a:r>
              <a:rPr lang="en-US" b="1" dirty="0"/>
              <a:t>historically and socially conditioned                     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ym typeface="Wingdings" panose="05000000000000000000" pitchFamily="2" charset="2"/>
              </a:rPr>
              <a:t>subversive potential</a:t>
            </a:r>
            <a:r>
              <a:rPr lang="en-US" dirty="0">
                <a:sym typeface="Wingdings" panose="05000000000000000000" pitchFamily="2" charset="2"/>
              </a:rPr>
              <a:t> 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Constructivism </a:t>
            </a:r>
            <a:r>
              <a:rPr lang="en-US" b="1" dirty="0">
                <a:sym typeface="Wingdings" panose="05000000000000000000" pitchFamily="2" charset="2"/>
              </a:rPr>
              <a:t>links the use of language with power relationships   emancipatory potential</a:t>
            </a:r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Constructivism accepted as a (mainly) ontological framework by many post-rationalist approaches (critical approaches, post-structuralism, to some extent New materialism)  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497659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Constructivism as a social theory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86757"/>
          </a:xfrm>
        </p:spPr>
        <p:txBody>
          <a:bodyPr/>
          <a:lstStyle/>
          <a:p>
            <a:r>
              <a:rPr lang="en-US" b="1" dirty="0"/>
              <a:t>Idealism: </a:t>
            </a:r>
            <a:r>
              <a:rPr lang="en-US" dirty="0"/>
              <a:t>social world is primarily created and driven by ideas </a:t>
            </a:r>
          </a:p>
          <a:p>
            <a:r>
              <a:rPr lang="en-US" b="1" dirty="0"/>
              <a:t>Interpretativism: </a:t>
            </a:r>
            <a:r>
              <a:rPr lang="en-US" dirty="0"/>
              <a:t>social phenomena do not exist independently of our interpretations of them</a:t>
            </a:r>
          </a:p>
          <a:p>
            <a:endParaRPr lang="en-US" dirty="0"/>
          </a:p>
          <a:p>
            <a:r>
              <a:rPr lang="en-US" dirty="0"/>
              <a:t>Thus: social world </a:t>
            </a:r>
            <a:r>
              <a:rPr lang="en-US" b="1" dirty="0"/>
              <a:t>is being constructed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Social constructivism is </a:t>
            </a:r>
            <a:r>
              <a:rPr lang="en-US" b="1" dirty="0"/>
              <a:t>not an IR theory</a:t>
            </a:r>
            <a:r>
              <a:rPr lang="en-US" dirty="0"/>
              <a:t> </a:t>
            </a:r>
          </a:p>
          <a:p>
            <a:r>
              <a:rPr lang="en-US" dirty="0"/>
              <a:t>It is </a:t>
            </a:r>
            <a:r>
              <a:rPr lang="en-US" b="1" dirty="0"/>
              <a:t>a social theory </a:t>
            </a:r>
            <a:r>
              <a:rPr lang="en-US" dirty="0"/>
              <a:t>that provides an explanation or understanding of social organization as such  </a:t>
            </a:r>
          </a:p>
        </p:txBody>
      </p:sp>
    </p:spTree>
    <p:extLst>
      <p:ext uri="{BB962C8B-B14F-4D97-AF65-F5344CB8AC3E}">
        <p14:creationId xmlns:p14="http://schemas.microsoft.com/office/powerpoint/2010/main" val="1369699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vs. weak constructivism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7436224" cy="4886757"/>
          </a:xfrm>
        </p:spPr>
        <p:txBody>
          <a:bodyPr/>
          <a:lstStyle/>
          <a:p>
            <a:r>
              <a:rPr lang="en-US" dirty="0"/>
              <a:t>Weak constructivism: </a:t>
            </a:r>
          </a:p>
          <a:p>
            <a:pPr lvl="1"/>
            <a:r>
              <a:rPr lang="en-US" dirty="0"/>
              <a:t>Allows causal explanations </a:t>
            </a:r>
          </a:p>
          <a:p>
            <a:pPr lvl="1"/>
            <a:r>
              <a:rPr lang="en-US" dirty="0"/>
              <a:t>Allows objective knowledge</a:t>
            </a:r>
          </a:p>
          <a:p>
            <a:pPr lvl="1"/>
            <a:r>
              <a:rPr lang="en-US" dirty="0"/>
              <a:t>(Differentiates between brute and social facts) </a:t>
            </a:r>
          </a:p>
          <a:p>
            <a:endParaRPr lang="en-US" dirty="0"/>
          </a:p>
          <a:p>
            <a:r>
              <a:rPr lang="en-US" dirty="0"/>
              <a:t>Strong constructivism:</a:t>
            </a:r>
          </a:p>
          <a:p>
            <a:pPr lvl="1"/>
            <a:r>
              <a:rPr lang="en-US" dirty="0"/>
              <a:t>Rejects the concept of causality</a:t>
            </a:r>
          </a:p>
          <a:p>
            <a:pPr lvl="1"/>
            <a:r>
              <a:rPr lang="en-US" dirty="0"/>
              <a:t>Rejects the possibility of objective knowledge </a:t>
            </a:r>
          </a:p>
          <a:p>
            <a:pPr lvl="1"/>
            <a:r>
              <a:rPr lang="en-US" dirty="0"/>
              <a:t>(There are only social facts) </a:t>
            </a:r>
          </a:p>
          <a:p>
            <a:pPr lvl="1"/>
            <a:endParaRPr lang="en-US" dirty="0"/>
          </a:p>
        </p:txBody>
      </p:sp>
      <p:pic>
        <p:nvPicPr>
          <p:cNvPr id="8196" name="Picture 4" descr="http://www.monticello.org/sites/default/files/uploaded-content-images/peteronu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0373" y="3819088"/>
            <a:ext cx="3379695" cy="295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media-2.web.britannica.com/eb-media/76/163076-004-546792F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7434" y="84167"/>
            <a:ext cx="2752633" cy="360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802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Searle: The Construction of Social Reality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7642412" cy="4886757"/>
          </a:xfrm>
        </p:spPr>
        <p:txBody>
          <a:bodyPr/>
          <a:lstStyle/>
          <a:p>
            <a:r>
              <a:rPr lang="en-US" dirty="0"/>
              <a:t>Brute vs. </a:t>
            </a:r>
            <a:r>
              <a:rPr lang="en-US" b="1" dirty="0"/>
              <a:t>social/institutional facts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b="1" dirty="0"/>
              <a:t>Function assignment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Individual vs. </a:t>
            </a:r>
            <a:r>
              <a:rPr lang="en-US" b="1" dirty="0"/>
              <a:t>collective intentionality </a:t>
            </a:r>
            <a:r>
              <a:rPr lang="en-US" dirty="0"/>
              <a:t>                   (~ subjectivity vs. </a:t>
            </a:r>
            <a:r>
              <a:rPr lang="en-US" b="1" dirty="0"/>
              <a:t>intersubjectivity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Regulatory vs. </a:t>
            </a:r>
            <a:r>
              <a:rPr lang="en-US" b="1" dirty="0"/>
              <a:t>constitutive rules</a:t>
            </a:r>
            <a:endParaRPr lang="en-US" dirty="0"/>
          </a:p>
        </p:txBody>
      </p:sp>
      <p:pic>
        <p:nvPicPr>
          <p:cNvPr id="4098" name="Picture 2" descr="http://t0.gstatic.com/images?q=tbn:ANd9GcQc8D1huy706BjQjCU_ERXB5B0ZuQyp6wesJ_yqHjOmCVpXHSI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271" y="1801825"/>
            <a:ext cx="3172958" cy="489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550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Brute vs. social facts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86757"/>
          </a:xfrm>
        </p:spPr>
        <p:txBody>
          <a:bodyPr/>
          <a:lstStyle/>
          <a:p>
            <a:r>
              <a:rPr lang="en-US" b="1" dirty="0"/>
              <a:t>Brute facts:</a:t>
            </a:r>
          </a:p>
          <a:p>
            <a:pPr lvl="1"/>
            <a:r>
              <a:rPr lang="en-US" dirty="0"/>
              <a:t>Mind-independent</a:t>
            </a:r>
          </a:p>
          <a:p>
            <a:pPr lvl="1"/>
            <a:r>
              <a:rPr lang="en-US" dirty="0"/>
              <a:t>Independent on other facts </a:t>
            </a:r>
          </a:p>
          <a:p>
            <a:endParaRPr lang="en-US" dirty="0"/>
          </a:p>
          <a:p>
            <a:r>
              <a:rPr lang="en-US" b="1" dirty="0"/>
              <a:t>Social facts:</a:t>
            </a:r>
          </a:p>
          <a:p>
            <a:pPr lvl="1"/>
            <a:r>
              <a:rPr lang="en-US" dirty="0"/>
              <a:t>Mind-dependent</a:t>
            </a:r>
          </a:p>
          <a:p>
            <a:pPr lvl="1"/>
            <a:r>
              <a:rPr lang="en-US" dirty="0"/>
              <a:t>Dependent on social context, i.e. language, actions etc. </a:t>
            </a:r>
          </a:p>
        </p:txBody>
      </p:sp>
      <p:pic>
        <p:nvPicPr>
          <p:cNvPr id="7170" name="Picture 2" descr="http://cdn.physorg.com/newman/gfx/news/2005/Luo-buckyballs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894" y="1806218"/>
            <a:ext cx="2238890" cy="207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thumbs.dreamstime.com/x/water-molecule-h2o-isolated-oxygen-hydrogen-red-wh-176291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730" y="1806218"/>
            <a:ext cx="2184882" cy="207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affiliatemarketertraining.com/wp-content/uploads/2015/01/make-money-onli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405" y="4729704"/>
            <a:ext cx="2949513" cy="196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www.veteranstoday.com/wp-content/uploads/2012/04/computer-numbers-39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730" y="4894065"/>
            <a:ext cx="2677941" cy="170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419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88" y="2305710"/>
            <a:ext cx="4365812" cy="418827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4094" y="365125"/>
            <a:ext cx="10869706" cy="1325563"/>
          </a:xfrm>
        </p:spPr>
        <p:txBody>
          <a:bodyPr/>
          <a:lstStyle/>
          <a:p>
            <a:r>
              <a:rPr lang="en-US" dirty="0"/>
              <a:t>Collective intentionality / intersubjectivity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4094" y="1690688"/>
            <a:ext cx="10869706" cy="51673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</a:t>
            </a:r>
            <a:r>
              <a:rPr lang="en-US" b="1" dirty="0"/>
              <a:t>intersubjectivity </a:t>
            </a:r>
            <a:r>
              <a:rPr lang="en-US" dirty="0"/>
              <a:t>is established through convergence of expectations about self and Others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    social facts always exceed individual level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    social facts are always intersubjective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E.g.: </a:t>
            </a:r>
            <a:r>
              <a:rPr lang="en-US" dirty="0"/>
              <a:t>I can really play ice hockey (I) only if </a:t>
            </a:r>
          </a:p>
          <a:p>
            <a:pPr marL="0" indent="0">
              <a:buNone/>
            </a:pPr>
            <a:r>
              <a:rPr lang="en-US" dirty="0"/>
              <a:t>   we have shared understandings (intersubjectivity)</a:t>
            </a:r>
          </a:p>
          <a:p>
            <a:pPr marL="0" indent="0">
              <a:buNone/>
            </a:pPr>
            <a:r>
              <a:rPr lang="en-US" dirty="0"/>
              <a:t>   of my role (Me) as well as of role of others (Other) </a:t>
            </a:r>
          </a:p>
          <a:p>
            <a:pPr marL="0" indent="0">
              <a:buNone/>
            </a:pPr>
            <a:r>
              <a:rPr lang="en-US" dirty="0"/>
              <a:t>   in the game and about what constitutes the game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474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8675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42" name="Picture 2" descr="http://ist-socrates.berkeley.edu/~kihlstrm/ConsciousnessWeb/Conclusion/images/NewYorkerDyadicIntersubjectiv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228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assignment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167312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b="1" dirty="0"/>
              <a:t>function of a given object is not inherent</a:t>
            </a:r>
            <a:r>
              <a:rPr lang="en-US" dirty="0"/>
              <a:t>, it is assigned to the object by its use</a:t>
            </a:r>
          </a:p>
          <a:p>
            <a:endParaRPr lang="en-US" dirty="0"/>
          </a:p>
          <a:p>
            <a:r>
              <a:rPr lang="en-US" dirty="0"/>
              <a:t>A parallel with Wittgenstein’s “tool theory of meaning” </a:t>
            </a:r>
          </a:p>
          <a:p>
            <a:endParaRPr lang="en-US" dirty="0"/>
          </a:p>
          <a:p>
            <a:r>
              <a:rPr lang="en-US" b="1" dirty="0"/>
              <a:t>General form </a:t>
            </a:r>
            <a:r>
              <a:rPr lang="en-US" dirty="0"/>
              <a:t>of a status function: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i="1" dirty="0"/>
              <a:t>X counts as Y in context of Z</a:t>
            </a:r>
          </a:p>
          <a:p>
            <a:endParaRPr lang="en-US" dirty="0"/>
          </a:p>
          <a:p>
            <a:r>
              <a:rPr lang="en-US" b="1" dirty="0"/>
              <a:t>E.g.: </a:t>
            </a:r>
            <a:r>
              <a:rPr lang="en-US" dirty="0"/>
              <a:t>boots (X) count as goal posts (Y)</a:t>
            </a:r>
          </a:p>
          <a:p>
            <a:pPr marL="0" indent="0">
              <a:buNone/>
            </a:pPr>
            <a:r>
              <a:rPr lang="en-US" dirty="0"/>
              <a:t>   while playing ice hockey at a pond (Z)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https://lindacotestudio.files.wordpress.com/2013/12/linda-cote-pond-hockey-boo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730" y="3872753"/>
            <a:ext cx="4925358" cy="284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78029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13106</TotalTime>
  <Words>665</Words>
  <Application>Microsoft Office PowerPoint</Application>
  <PresentationFormat>Širokoúhlá obrazovka</PresentationFormat>
  <Paragraphs>112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Motiv Office</vt:lpstr>
      <vt:lpstr>Social constructivism</vt:lpstr>
      <vt:lpstr>Outline</vt:lpstr>
      <vt:lpstr>Constructivism as a social theory</vt:lpstr>
      <vt:lpstr>Strong vs. weak constructivism</vt:lpstr>
      <vt:lpstr>John Searle: The Construction of Social Reality</vt:lpstr>
      <vt:lpstr>Brute vs. social facts</vt:lpstr>
      <vt:lpstr>Collective intentionality / intersubjectivity</vt:lpstr>
      <vt:lpstr>Prezentace aplikace PowerPoint</vt:lpstr>
      <vt:lpstr>Function assignment</vt:lpstr>
      <vt:lpstr>Prezentace aplikace PowerPoint</vt:lpstr>
      <vt:lpstr>Regulatory vs. constitutive rules</vt:lpstr>
      <vt:lpstr>Social construction</vt:lpstr>
      <vt:lpstr>Sovereignty as a social construction</vt:lpstr>
      <vt:lpstr>Sovereignty as a social construction</vt:lpstr>
      <vt:lpstr>Discourse</vt:lpstr>
      <vt:lpstr>Malthusian discourse</vt:lpstr>
      <vt:lpstr>Frame / framing</vt:lpstr>
      <vt:lpstr>Framing: climate change</vt:lpstr>
      <vt:lpstr>Framing: climate change</vt:lpstr>
      <vt:lpstr>(Contra)framing: climate change</vt:lpstr>
      <vt:lpstr>Constructivist analysis: mini-case</vt:lpstr>
      <vt:lpstr>Prezentace aplikace PowerPoint</vt:lpstr>
      <vt:lpstr>Prezentace aplikace PowerPoint</vt:lpstr>
      <vt:lpstr>Concluding remarks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Framing of local opposition and acceptance to permanent radioactive waste repository in the Czech Republic: a discourse network analysis of context-specific frames</dc:title>
  <dc:creator>Petr Ocelík</dc:creator>
  <cp:lastModifiedBy>Petr Ocelík</cp:lastModifiedBy>
  <cp:revision>268</cp:revision>
  <dcterms:created xsi:type="dcterms:W3CDTF">2015-06-22T18:10:44Z</dcterms:created>
  <dcterms:modified xsi:type="dcterms:W3CDTF">2017-12-07T19:13:46Z</dcterms:modified>
</cp:coreProperties>
</file>