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5" r:id="rId6"/>
    <p:sldId id="272" r:id="rId7"/>
    <p:sldId id="277" r:id="rId8"/>
    <p:sldId id="278" r:id="rId9"/>
    <p:sldId id="273" r:id="rId10"/>
    <p:sldId id="280" r:id="rId11"/>
    <p:sldId id="274" r:id="rId12"/>
    <p:sldId id="270" r:id="rId13"/>
    <p:sldId id="263" r:id="rId14"/>
    <p:sldId id="276" r:id="rId15"/>
    <p:sldId id="279" r:id="rId16"/>
    <p:sldId id="282" r:id="rId17"/>
    <p:sldId id="267" r:id="rId18"/>
    <p:sldId id="284" r:id="rId19"/>
    <p:sldId id="285" r:id="rId20"/>
    <p:sldId id="283" r:id="rId21"/>
    <p:sldId id="286" r:id="rId22"/>
    <p:sldId id="268" r:id="rId23"/>
    <p:sldId id="281" r:id="rId24"/>
    <p:sldId id="27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0" autoAdjust="0"/>
  </p:normalViewPr>
  <p:slideViewPr>
    <p:cSldViewPr snapToGrid="0">
      <p:cViewPr varScale="1">
        <p:scale>
          <a:sx n="90" d="100"/>
          <a:sy n="90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84E93-DAAA-40BD-953B-7C237380EA08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D87E-BF0A-47E7-B58F-E62467CED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7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Structural roles (Wendt) as expectations of others ... Role identities = self-understandings of the expectations (Me)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D87E-BF0A-47E7-B58F-E62467CED2E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0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5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4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1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58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6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51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9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8373" y="769072"/>
            <a:ext cx="11367654" cy="2387600"/>
          </a:xfrm>
        </p:spPr>
        <p:txBody>
          <a:bodyPr>
            <a:noAutofit/>
          </a:bodyPr>
          <a:lstStyle/>
          <a:p>
            <a:r>
              <a:rPr lang="cs-CZ" sz="3200" dirty="0">
                <a:latin typeface="+mn-lt"/>
              </a:rPr>
              <a:t>Sociální konstruktivismus</a:t>
            </a:r>
            <a:endParaRPr lang="en-US" sz="32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Petr Ocelík</a:t>
            </a:r>
          </a:p>
          <a:p>
            <a:endParaRPr lang="en-US" sz="2600" i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524000" y="5787735"/>
            <a:ext cx="9144000" cy="987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MEB401 Teorie bezpečnosti a metodologie / MEB</a:t>
            </a:r>
            <a:r>
              <a:rPr lang="en-US" sz="2000" dirty="0"/>
              <a:t>4</a:t>
            </a:r>
            <a:r>
              <a:rPr lang="cs-CZ" sz="2000" dirty="0"/>
              <a:t>27</a:t>
            </a:r>
            <a:r>
              <a:rPr lang="en-US" sz="2000" dirty="0"/>
              <a:t> </a:t>
            </a:r>
            <a:r>
              <a:rPr lang="cs-CZ" sz="2000" dirty="0"/>
              <a:t>Bezpečnost: teorie a koncepty</a:t>
            </a:r>
            <a:endParaRPr lang="en-US" sz="2000" dirty="0"/>
          </a:p>
          <a:p>
            <a:r>
              <a:rPr lang="cs-CZ" sz="2000" dirty="0"/>
              <a:t>2</a:t>
            </a:r>
            <a:r>
              <a:rPr lang="en-US" sz="2000" dirty="0"/>
              <a:t>6</a:t>
            </a:r>
            <a:r>
              <a:rPr lang="cs-CZ" sz="2000" dirty="0"/>
              <a:t>. října </a:t>
            </a:r>
            <a:r>
              <a:rPr lang="en-US" sz="20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4274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http://s2.reutersmedia.net/resources/r/?m=02&amp;d=20110909&amp;t=2&amp;i=497641475&amp;w=644&amp;fh=&amp;fw=&amp;ll=&amp;pl=&amp;sq=&amp;r=2011-09-09T095241Z_01_BTRE7880RFV00_RTROPTP_0_KOREA-NORTH-PA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9905"/>
            <a:ext cx="5859743" cy="43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img.rt.com/files/2015.08/original/55c1d2f6c3618877548b45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https://img.rt.com/files/2015.08/original/55c1d2f6c3618877548b458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52" y="1269905"/>
            <a:ext cx="5760720" cy="4333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6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Regulační vs. konstitutivní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7230035" cy="4886757"/>
          </a:xfrm>
        </p:spPr>
        <p:txBody>
          <a:bodyPr>
            <a:normAutofit/>
          </a:bodyPr>
          <a:lstStyle/>
          <a:p>
            <a:r>
              <a:rPr lang="cs-CZ" b="1" dirty="0"/>
              <a:t>Regulační pravidla </a:t>
            </a:r>
            <a:r>
              <a:rPr lang="cs-CZ" dirty="0"/>
              <a:t>regulují existující aktivity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aktivity na nich nejsou závislé</a:t>
            </a:r>
            <a:endParaRPr lang="en-US" dirty="0"/>
          </a:p>
          <a:p>
            <a:endParaRPr lang="en-US" dirty="0"/>
          </a:p>
          <a:p>
            <a:r>
              <a:rPr lang="cs-CZ" b="1" dirty="0"/>
              <a:t>Konstitutivní pravidla </a:t>
            </a:r>
            <a:r>
              <a:rPr lang="cs-CZ" dirty="0"/>
              <a:t>regulují a rovněž</a:t>
            </a:r>
            <a:r>
              <a:rPr lang="en-US" dirty="0"/>
              <a:t> </a:t>
            </a:r>
            <a:r>
              <a:rPr lang="cs-CZ" dirty="0"/>
              <a:t>utváří / konstituují dané aktivity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aktivity jsou na nich závislé (jimi vytvářené)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Nějaké příklady konstitutivní pravidel v </a:t>
            </a:r>
            <a:r>
              <a:rPr lang="cs-CZ" b="1" dirty="0">
                <a:sym typeface="Wingdings" panose="05000000000000000000" pitchFamily="2" charset="2"/>
              </a:rPr>
              <a:t>mezinárodní politice</a:t>
            </a:r>
            <a:r>
              <a:rPr lang="en-US" dirty="0">
                <a:sym typeface="Wingdings" panose="05000000000000000000" pitchFamily="2" charset="2"/>
              </a:rPr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endParaRPr lang="en-US" dirty="0"/>
          </a:p>
        </p:txBody>
      </p:sp>
      <p:pic>
        <p:nvPicPr>
          <p:cNvPr id="5" name="Picture 3" descr="C:\Users\Cernoch\Dropbox\Energy Section\Obor\Kurzy\MEB401 Teorie bezpečnosti a metodologie\přednášky\constitutive ru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892698"/>
            <a:ext cx="3121959" cy="28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60" y="1505328"/>
            <a:ext cx="3926540" cy="22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2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konstrukce a vzájemná konstituce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452224" cy="4679290"/>
          </a:xfrm>
        </p:spPr>
      </p:pic>
    </p:spTree>
    <p:extLst>
      <p:ext uri="{BB962C8B-B14F-4D97-AF65-F5344CB8AC3E}">
        <p14:creationId xmlns:p14="http://schemas.microsoft.com/office/powerpoint/2010/main" val="268513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Suverenita jako konstitutivní pravidlo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://sovereignty.net/wp-content/uploads/2013/03/cropped-iStock_000017452286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7" y="2358634"/>
            <a:ext cx="5723305" cy="37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ustianeurope.files.wordpress.com/2008/05/leviath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8633"/>
            <a:ext cx="4728882" cy="3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2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Suverenita: úroveň praktik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bonn-international.org/uploads/tx_templavoila/5.2.bi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8" y="1945502"/>
            <a:ext cx="5671485" cy="31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telegraph.co.uk/multimedia/archive/02113/uk_211343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94" y="1384409"/>
            <a:ext cx="4199797" cy="26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jackson.armylive.dodlive.mil/files/2014/03/rope_c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04" y="4248842"/>
            <a:ext cx="3916269" cy="25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5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080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Diskurs</a:t>
            </a:r>
            <a:r>
              <a:rPr lang="en-US" dirty="0"/>
              <a:t>: </a:t>
            </a:r>
            <a:r>
              <a:rPr lang="cs-CZ" b="1" dirty="0"/>
              <a:t>institucionalizované užití jazyka </a:t>
            </a:r>
            <a:r>
              <a:rPr lang="cs-CZ" dirty="0"/>
              <a:t>a jiných významových systémů </a:t>
            </a:r>
            <a:r>
              <a:rPr lang="en-US" dirty="0"/>
              <a:t>(</a:t>
            </a:r>
            <a:r>
              <a:rPr lang="cs-CZ" dirty="0"/>
              <a:t>obrazů</a:t>
            </a:r>
            <a:r>
              <a:rPr lang="en-US" dirty="0"/>
              <a:t>, </a:t>
            </a:r>
            <a:r>
              <a:rPr lang="cs-CZ" dirty="0"/>
              <a:t>gest </a:t>
            </a:r>
            <a:r>
              <a:rPr lang="cs-CZ" dirty="0" err="1"/>
              <a:t>apod</a:t>
            </a:r>
            <a:r>
              <a:rPr lang="en-US" dirty="0"/>
              <a:t>.)</a:t>
            </a:r>
          </a:p>
          <a:p>
            <a:endParaRPr lang="en-US" dirty="0"/>
          </a:p>
          <a:p>
            <a:r>
              <a:rPr lang="cs-CZ" dirty="0"/>
              <a:t>Diskurs je</a:t>
            </a:r>
            <a:r>
              <a:rPr lang="en-US" dirty="0"/>
              <a:t>, </a:t>
            </a:r>
            <a:r>
              <a:rPr lang="cs-CZ" dirty="0"/>
              <a:t>více či méně</a:t>
            </a:r>
            <a:r>
              <a:rPr lang="en-US" dirty="0"/>
              <a:t>, </a:t>
            </a:r>
            <a:r>
              <a:rPr lang="cs-CZ" dirty="0"/>
              <a:t>ucelenou a koherentní interpretací / perspektivou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Formuje to, jak mluvíme a jak přemýšlíme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</a:t>
            </a:r>
            <a:r>
              <a:rPr lang="cs-CZ" b="1" dirty="0">
                <a:sym typeface="Wingdings" panose="05000000000000000000" pitchFamily="2" charset="2"/>
              </a:rPr>
              <a:t>skrze diskursivní operace je možné vykonávat a udržovat moc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cs-CZ" dirty="0"/>
              <a:t>Jsme ukotveni v </a:t>
            </a:r>
            <a:r>
              <a:rPr lang="cs-CZ" b="1" dirty="0"/>
              <a:t>pluralitě překrývajících se diskursů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121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Malthusiánský diskurs</a:t>
            </a:r>
            <a:endParaRPr lang="en-US" dirty="0"/>
          </a:p>
        </p:txBody>
      </p:sp>
      <p:pic>
        <p:nvPicPr>
          <p:cNvPr id="16386" name="Picture 2" descr="http://userscontent2.emaze.com/images/51e00d3b-0e95-4d82-830e-7799fc0243f1/3979aedb-f47e-4b3a-a3a6-96b75d48c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89" y="653392"/>
            <a:ext cx="2980579" cy="32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media.treehugger.com/assets/images/2011/10/peak_oil-saudi-arabia.jpg.650x0_q70_crop-sm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7" y="1924368"/>
            <a:ext cx="3326223" cy="228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mato48.files.wordpress.com/2014/02/drought-water-scarcity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24" y="4206669"/>
            <a:ext cx="3623832" cy="21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static.guim.co.uk/sys-images/Guardian/Pix/pictures/2008/12/19/1229721590749/Iraq-soldier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" y="1606950"/>
            <a:ext cx="3402384" cy="20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i.telegraph.co.uk/multimedia/archive/01544/Bank_1544081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05" y="4578953"/>
            <a:ext cx="3506917" cy="21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static.guim.co.uk/sys-images/Guardian/Pix/pictures/2014/11/19/1416422074804/Cold-war-Putin-and-Obama-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5" y="3936646"/>
            <a:ext cx="4252038" cy="25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www.workers.org/articles/wp-content/uploads/ebol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28" y="117759"/>
            <a:ext cx="1677893" cy="14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 / rámování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dirty="0"/>
              <a:t>Rám (frame)</a:t>
            </a:r>
            <a:r>
              <a:rPr lang="en-US" dirty="0"/>
              <a:t>: </a:t>
            </a:r>
            <a:r>
              <a:rPr lang="cs-CZ" b="1" dirty="0"/>
              <a:t>sdílené interpretativní schéma, </a:t>
            </a:r>
            <a:r>
              <a:rPr lang="cs-CZ" dirty="0"/>
              <a:t>skrze nějž aktéři rozumějí a prosazují určitou verzi reality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Aktéři </a:t>
            </a:r>
            <a:r>
              <a:rPr lang="en-US" dirty="0"/>
              <a:t>– </a:t>
            </a:r>
            <a:r>
              <a:rPr lang="cs-CZ" dirty="0"/>
              <a:t>skrze rámování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en-US" dirty="0"/>
              <a:t>framing</a:t>
            </a:r>
            <a:r>
              <a:rPr lang="cs-CZ" dirty="0"/>
              <a:t>)</a:t>
            </a:r>
            <a:r>
              <a:rPr lang="en-US" dirty="0"/>
              <a:t> – </a:t>
            </a:r>
            <a:r>
              <a:rPr lang="cs-CZ" dirty="0"/>
              <a:t>vědomě a </a:t>
            </a:r>
            <a:r>
              <a:rPr lang="cs-CZ" b="1" dirty="0"/>
              <a:t>strategicky </a:t>
            </a:r>
            <a:r>
              <a:rPr lang="cs-CZ" dirty="0"/>
              <a:t>prosazují nebo potlačují určité prvky daného tématu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Cílem rámování</a:t>
            </a:r>
            <a:r>
              <a:rPr lang="en-US" dirty="0"/>
              <a:t>: </a:t>
            </a:r>
            <a:r>
              <a:rPr lang="cs-CZ" b="1" dirty="0"/>
              <a:t>prosadit vlastní interpretaci tématu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cs-CZ" b="1" dirty="0">
                <a:sym typeface="Wingdings" panose="05000000000000000000" pitchFamily="2" charset="2"/>
              </a:rPr>
              <a:t>zisk hegemonického postavení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cs-CZ" dirty="0">
                <a:sym typeface="Wingdings" panose="05000000000000000000" pitchFamily="2" charset="2"/>
              </a:rPr>
              <a:t>kriticky nereflektovaného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5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Rámování: změna klimatu</a:t>
            </a:r>
            <a:endParaRPr lang="en-US" dirty="0"/>
          </a:p>
        </p:txBody>
      </p:sp>
      <p:pic>
        <p:nvPicPr>
          <p:cNvPr id="14340" name="Picture 4" descr="http://earthday.org/filesfolder/420/Untitled-2_clip_image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6444"/>
            <a:ext cx="5850129" cy="4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cktcktck.org/wp-content/uploads/2012/01/Climate-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1" y="1906444"/>
            <a:ext cx="5797046" cy="4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9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Rámování: změna klimatu</a:t>
            </a:r>
            <a:endParaRPr lang="en-US" dirty="0"/>
          </a:p>
        </p:txBody>
      </p:sp>
      <p:pic>
        <p:nvPicPr>
          <p:cNvPr id="13314" name="Picture 2" descr="http://media2.s-nbcnews.com/j/newscms/2014_13/275166/140324-climate-panel-02_68dd6b464bc3253ca89f3fa419867a3a.nbcnews-ux-2880-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5" y="1937268"/>
            <a:ext cx="5137697" cy="405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campaigncc.org/sites/data/files/images/southampton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74" y="2144275"/>
            <a:ext cx="6439091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9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dirty="0"/>
              <a:t>Konstruktivismus jako sociální teorie</a:t>
            </a:r>
            <a:endParaRPr lang="en-US" dirty="0"/>
          </a:p>
          <a:p>
            <a:r>
              <a:rPr lang="en-US" dirty="0"/>
              <a:t>The construction of social reality (John Searle)</a:t>
            </a:r>
          </a:p>
          <a:p>
            <a:endParaRPr lang="en-US" dirty="0"/>
          </a:p>
          <a:p>
            <a:r>
              <a:rPr lang="cs-CZ" dirty="0"/>
              <a:t>Diskurs</a:t>
            </a:r>
            <a:endParaRPr lang="en-US" dirty="0"/>
          </a:p>
          <a:p>
            <a:r>
              <a:rPr lang="cs-CZ" dirty="0"/>
              <a:t>Rám</a:t>
            </a:r>
            <a:endParaRPr lang="en-US" dirty="0"/>
          </a:p>
          <a:p>
            <a:r>
              <a:rPr lang="en-US" dirty="0"/>
              <a:t>Mini-case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(Kontra)rámování: změna klimatu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62" y="1850329"/>
            <a:ext cx="6311937" cy="4116277"/>
          </a:xfrm>
        </p:spPr>
      </p:pic>
      <p:sp>
        <p:nvSpPr>
          <p:cNvPr id="5" name="AutoShape 6" descr="energy citizens demo with placards saying more taxes kills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26" name="Picture 14" descr="http://static.guim.co.uk/sys-images/Environment/Pix/columnists/2013/5/2/1367484936389/Australia-blog-about-clim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50329"/>
            <a:ext cx="5127054" cy="41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1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</a:t>
            </a:r>
            <a:r>
              <a:rPr lang="en-US" dirty="0"/>
              <a:t>-case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dirty="0"/>
              <a:t>Rámování nekonvenčních zdrojů zemního plynu </a:t>
            </a:r>
            <a:r>
              <a:rPr lang="en-US" dirty="0"/>
              <a:t>(UNG) </a:t>
            </a:r>
            <a:r>
              <a:rPr lang="cs-CZ" dirty="0"/>
              <a:t>v ruské zahraniční politice </a:t>
            </a:r>
            <a:r>
              <a:rPr lang="en-US" dirty="0"/>
              <a:t>2009 - 2011 </a:t>
            </a:r>
          </a:p>
          <a:p>
            <a:endParaRPr lang="en-US" dirty="0"/>
          </a:p>
          <a:p>
            <a:r>
              <a:rPr lang="en-US" b="1" dirty="0"/>
              <a:t>RQ: </a:t>
            </a:r>
            <a:r>
              <a:rPr lang="cs-CZ" dirty="0"/>
              <a:t>jak je význam UNG konstruován</a:t>
            </a:r>
            <a:r>
              <a:rPr lang="en-US" dirty="0"/>
              <a:t>? </a:t>
            </a:r>
            <a:r>
              <a:rPr lang="cs-CZ" dirty="0"/>
              <a:t>Skrze které rámy je prosazován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cs-CZ" dirty="0"/>
              <a:t>Detaily</a:t>
            </a:r>
            <a:r>
              <a:rPr lang="en-US" dirty="0"/>
              <a:t>: http://www.sciencedirect.com/science/article/pii/S0301421514002171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3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celot\Dropbox\Energy Section\- Work space -\- under construction -\Rusko UNG Framing\submission\pics\Figure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79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celot\Dropbox\Energy Section\- Work space -\- under construction -\Rusko UNG Framing\submission\pics\Figure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070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Konstruktivismus kritizuje </a:t>
            </a:r>
            <a:r>
              <a:rPr lang="cs-CZ" b="1" dirty="0"/>
              <a:t>materialismus a esencialismus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Každá instituce je historicky a sociální podmíněná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cs-CZ" b="1" dirty="0">
                <a:sym typeface="Wingdings" panose="05000000000000000000" pitchFamily="2" charset="2"/>
              </a:rPr>
              <a:t>subversivní potenciál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Konstruktivismus ukazuje na neoddělitelné spojení užití jazyka a moci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cs-CZ" b="1" dirty="0">
                <a:sym typeface="Wingdings" panose="05000000000000000000" pitchFamily="2" charset="2"/>
              </a:rPr>
              <a:t>emancipační potenciál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Konstruktivismus je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přijímán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cs-CZ" dirty="0">
                <a:sym typeface="Wingdings" panose="05000000000000000000" pitchFamily="2" charset="2"/>
              </a:rPr>
              <a:t>především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cs-CZ" dirty="0">
                <a:sym typeface="Wingdings" panose="05000000000000000000" pitchFamily="2" charset="2"/>
              </a:rPr>
              <a:t>jako ontologický rámec mnoha post-racionalistickými přístupy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cs-CZ" dirty="0">
                <a:sym typeface="Wingdings" panose="05000000000000000000" pitchFamily="2" charset="2"/>
              </a:rPr>
              <a:t>kritické přístupy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cs-CZ" dirty="0">
                <a:sym typeface="Wingdings" panose="05000000000000000000" pitchFamily="2" charset="2"/>
              </a:rPr>
              <a:t>post-strukturalismus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cs-CZ" dirty="0">
                <a:sym typeface="Wingdings" panose="05000000000000000000" pitchFamily="2" charset="2"/>
              </a:rPr>
              <a:t>částečně i nový materialismus</a:t>
            </a:r>
            <a:r>
              <a:rPr lang="en-US" dirty="0">
                <a:sym typeface="Wingdings" panose="05000000000000000000" pitchFamily="2" charset="2"/>
              </a:rPr>
              <a:t>)  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765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Konstruktivismus coby sociální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b="1" dirty="0"/>
              <a:t>Idealismus</a:t>
            </a:r>
            <a:r>
              <a:rPr lang="en-US" b="1" dirty="0"/>
              <a:t>: </a:t>
            </a:r>
            <a:r>
              <a:rPr lang="cs-CZ" dirty="0"/>
              <a:t>sociální svět je tvořen především ideami</a:t>
            </a:r>
            <a:r>
              <a:rPr lang="en-US" dirty="0"/>
              <a:t> </a:t>
            </a:r>
          </a:p>
          <a:p>
            <a:r>
              <a:rPr lang="cs-CZ" b="1" dirty="0"/>
              <a:t>Interpretativismus</a:t>
            </a:r>
            <a:r>
              <a:rPr lang="en-US" b="1" dirty="0"/>
              <a:t>: </a:t>
            </a:r>
            <a:r>
              <a:rPr lang="cs-CZ" dirty="0"/>
              <a:t>znalosti neexistují nezávisle na sociálním kontextu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Sociální svět </a:t>
            </a:r>
            <a:r>
              <a:rPr lang="cs-CZ" b="1" dirty="0"/>
              <a:t>je konstruován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Sociální konstruktivismus </a:t>
            </a:r>
            <a:r>
              <a:rPr lang="cs-CZ" b="1" dirty="0"/>
              <a:t>není teorií MV</a:t>
            </a:r>
            <a:r>
              <a:rPr lang="en-US" dirty="0"/>
              <a:t> </a:t>
            </a:r>
          </a:p>
          <a:p>
            <a:r>
              <a:rPr lang="cs-CZ" b="1" dirty="0"/>
              <a:t>Sociální</a:t>
            </a:r>
            <a:r>
              <a:rPr lang="cs-CZ" dirty="0"/>
              <a:t> </a:t>
            </a:r>
            <a:r>
              <a:rPr lang="cs-CZ" b="1" dirty="0"/>
              <a:t>teorie </a:t>
            </a:r>
            <a:r>
              <a:rPr lang="cs-CZ" dirty="0"/>
              <a:t>poskytující vysvětlení či porozumění sociální organizaci jako takové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969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Silný vs. slabý konstruktivismus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7436224" cy="4886757"/>
          </a:xfrm>
        </p:spPr>
        <p:txBody>
          <a:bodyPr/>
          <a:lstStyle/>
          <a:p>
            <a:r>
              <a:rPr lang="cs-CZ" dirty="0"/>
              <a:t>Slabý konstruktivismus</a:t>
            </a:r>
            <a:r>
              <a:rPr lang="en-US" dirty="0"/>
              <a:t>: </a:t>
            </a:r>
          </a:p>
          <a:p>
            <a:pPr lvl="1"/>
            <a:r>
              <a:rPr lang="cs-CZ" dirty="0"/>
              <a:t>Připouští kauzální vysvětlení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Objektivistická epistemologie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cs-CZ" dirty="0"/>
              <a:t>Rozlišuje mezi hrubými a sociálními fakty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cs-CZ" dirty="0"/>
              <a:t>Silný konstruktivismus</a:t>
            </a:r>
            <a:r>
              <a:rPr lang="en-US" dirty="0"/>
              <a:t>:</a:t>
            </a:r>
          </a:p>
          <a:p>
            <a:pPr lvl="1"/>
            <a:r>
              <a:rPr lang="cs-CZ" dirty="0"/>
              <a:t>Odmítá koncept kauzality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Odmítá možnost objektivního poznaní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(</a:t>
            </a:r>
            <a:r>
              <a:rPr lang="cs-CZ" dirty="0"/>
              <a:t>Existují pouze sociální fakta</a:t>
            </a:r>
            <a:r>
              <a:rPr lang="en-US" dirty="0"/>
              <a:t>) </a:t>
            </a:r>
          </a:p>
          <a:p>
            <a:pPr lvl="1"/>
            <a:endParaRPr lang="en-US" dirty="0"/>
          </a:p>
        </p:txBody>
      </p:sp>
      <p:pic>
        <p:nvPicPr>
          <p:cNvPr id="8196" name="Picture 4" descr="http://www.monticello.org/sites/default/files/uploaded-content-images/peteron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373" y="3819088"/>
            <a:ext cx="3379695" cy="29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media-2.web.britannica.com/eb-media/76/163076-004-546792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34" y="84167"/>
            <a:ext cx="2752633" cy="36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0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Searle: The Construction of Social Reality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7642412" cy="4886757"/>
          </a:xfrm>
        </p:spPr>
        <p:txBody>
          <a:bodyPr/>
          <a:lstStyle/>
          <a:p>
            <a:r>
              <a:rPr lang="cs-CZ" dirty="0"/>
              <a:t>Hrubá (brute)</a:t>
            </a:r>
            <a:r>
              <a:rPr lang="en-US" dirty="0"/>
              <a:t> vs. </a:t>
            </a:r>
            <a:r>
              <a:rPr lang="cs-CZ" b="1" dirty="0"/>
              <a:t>sociální/institucionální fakta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b="1" dirty="0"/>
              <a:t>Přiřazení funkce </a:t>
            </a:r>
            <a:r>
              <a:rPr lang="cs-CZ" dirty="0"/>
              <a:t>(f</a:t>
            </a:r>
            <a:r>
              <a:rPr lang="en-US" dirty="0"/>
              <a:t>unction assignment</a:t>
            </a:r>
            <a:r>
              <a:rPr lang="cs-CZ" dirty="0"/>
              <a:t>)</a:t>
            </a:r>
            <a:endParaRPr lang="en-US" dirty="0"/>
          </a:p>
          <a:p>
            <a:endParaRPr lang="en-US" dirty="0"/>
          </a:p>
          <a:p>
            <a:r>
              <a:rPr lang="cs-CZ" dirty="0"/>
              <a:t>Individuální</a:t>
            </a:r>
            <a:r>
              <a:rPr lang="en-US" dirty="0"/>
              <a:t> vs. </a:t>
            </a:r>
            <a:r>
              <a:rPr lang="cs-CZ" dirty="0"/>
              <a:t>kolektivní intencionalita</a:t>
            </a:r>
            <a:r>
              <a:rPr lang="en-US" b="1" dirty="0"/>
              <a:t> </a:t>
            </a:r>
            <a:r>
              <a:rPr lang="en-US" dirty="0"/>
              <a:t>                   (~ </a:t>
            </a:r>
            <a:r>
              <a:rPr lang="cs-CZ" dirty="0"/>
              <a:t>subjektivita</a:t>
            </a:r>
            <a:r>
              <a:rPr lang="en-US" dirty="0"/>
              <a:t> vs. </a:t>
            </a:r>
            <a:r>
              <a:rPr lang="cs-CZ" b="1" dirty="0"/>
              <a:t>intersubjektivita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cs-CZ" dirty="0"/>
              <a:t>Regulační</a:t>
            </a:r>
            <a:r>
              <a:rPr lang="en-US" dirty="0"/>
              <a:t> vs. </a:t>
            </a:r>
            <a:r>
              <a:rPr lang="cs-CZ" b="1" dirty="0"/>
              <a:t>konstitutivní pravidla</a:t>
            </a:r>
            <a:r>
              <a:rPr lang="en-US" dirty="0"/>
              <a:t> </a:t>
            </a:r>
          </a:p>
        </p:txBody>
      </p:sp>
      <p:pic>
        <p:nvPicPr>
          <p:cNvPr id="4098" name="Picture 2" descr="http://t0.gstatic.com/images?q=tbn:ANd9GcQc8D1huy706BjQjCU_ERXB5B0ZuQyp6wesJ_yqHjOmCVpXHSI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71" y="1801825"/>
            <a:ext cx="3172958" cy="489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5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Hrubá vs. sociální fakta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b="1" dirty="0"/>
              <a:t>Hrubá fakta</a:t>
            </a:r>
            <a:r>
              <a:rPr lang="en-US" b="1" dirty="0"/>
              <a:t>:</a:t>
            </a:r>
          </a:p>
          <a:p>
            <a:pPr lvl="1"/>
            <a:r>
              <a:rPr lang="cs-CZ" dirty="0"/>
              <a:t>Nezávislá na pozorovateli (mind</a:t>
            </a:r>
            <a:r>
              <a:rPr lang="en-US" dirty="0"/>
              <a:t>-independent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cs-CZ" dirty="0"/>
              <a:t>Nezávislá na ostatních faktech</a:t>
            </a:r>
            <a:endParaRPr lang="en-US" dirty="0"/>
          </a:p>
          <a:p>
            <a:endParaRPr lang="en-US" dirty="0"/>
          </a:p>
          <a:p>
            <a:r>
              <a:rPr lang="cs-CZ" b="1" dirty="0"/>
              <a:t>Sociální fakta</a:t>
            </a:r>
            <a:r>
              <a:rPr lang="en-US" b="1" dirty="0"/>
              <a:t>:</a:t>
            </a:r>
          </a:p>
          <a:p>
            <a:pPr lvl="1"/>
            <a:r>
              <a:rPr lang="cs-CZ" dirty="0"/>
              <a:t>Závislá na pozorovateli (mind</a:t>
            </a:r>
            <a:r>
              <a:rPr lang="en-US" dirty="0"/>
              <a:t>-</a:t>
            </a:r>
            <a:r>
              <a:rPr lang="cs-CZ" dirty="0"/>
              <a:t>dependent)</a:t>
            </a:r>
            <a:endParaRPr lang="en-US" dirty="0"/>
          </a:p>
          <a:p>
            <a:pPr lvl="1"/>
            <a:r>
              <a:rPr lang="cs-CZ" dirty="0"/>
              <a:t>Závislá na sociální kontextu</a:t>
            </a:r>
            <a:r>
              <a:rPr lang="en-US" dirty="0"/>
              <a:t>, </a:t>
            </a:r>
            <a:r>
              <a:rPr lang="cs-CZ" dirty="0"/>
              <a:t>tj. jazyku, institucích atd</a:t>
            </a:r>
            <a:r>
              <a:rPr lang="en-US" dirty="0"/>
              <a:t>. </a:t>
            </a:r>
          </a:p>
        </p:txBody>
      </p:sp>
      <p:pic>
        <p:nvPicPr>
          <p:cNvPr id="7170" name="Picture 2" descr="http://cdn.physorg.com/newman/gfx/news/2005/Luo-buckyballs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61" y="1690688"/>
            <a:ext cx="2238890" cy="20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humbs.dreamstime.com/x/water-molecule-h2o-isolated-oxygen-hydrogen-red-wh-17629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45" y="1690688"/>
            <a:ext cx="2184882" cy="20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ffiliatemarketertraining.com/wp-content/uploads/2015/01/make-money-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05" y="4729704"/>
            <a:ext cx="2949513" cy="1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veteranstoday.com/wp-content/uploads/2012/04/computer-numbers-3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730" y="4894065"/>
            <a:ext cx="2677941" cy="17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1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8" y="2305710"/>
            <a:ext cx="4365812" cy="41882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094" y="365125"/>
            <a:ext cx="10869706" cy="1325563"/>
          </a:xfrm>
        </p:spPr>
        <p:txBody>
          <a:bodyPr/>
          <a:lstStyle/>
          <a:p>
            <a:r>
              <a:rPr lang="cs-CZ" dirty="0"/>
              <a:t>Kolektivní intencionalita </a:t>
            </a:r>
            <a:r>
              <a:rPr lang="en-US" dirty="0"/>
              <a:t>/ </a:t>
            </a:r>
            <a:r>
              <a:rPr lang="cs-CZ" dirty="0"/>
              <a:t>intersubjektivita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093" y="1690688"/>
            <a:ext cx="11207897" cy="51673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Intersubjektivita se utváří skrze konvergenci očekávání stran </a:t>
            </a:r>
            <a:r>
              <a:rPr lang="cs-CZ" i="1" dirty="0"/>
              <a:t>self</a:t>
            </a:r>
            <a:r>
              <a:rPr lang="cs-CZ" dirty="0"/>
              <a:t> a </a:t>
            </a:r>
            <a:r>
              <a:rPr lang="cs-CZ" i="1" dirty="0"/>
              <a:t>Others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</a:t>
            </a:r>
            <a:r>
              <a:rPr lang="cs-CZ" dirty="0">
                <a:sym typeface="Wingdings" panose="05000000000000000000" pitchFamily="2" charset="2"/>
              </a:rPr>
              <a:t>sociální fakta vždy přesahují individuální úroveň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</a:t>
            </a:r>
            <a:r>
              <a:rPr lang="cs-CZ" dirty="0">
                <a:sym typeface="Wingdings" panose="05000000000000000000" pitchFamily="2" charset="2"/>
              </a:rPr>
              <a:t>sociální fakta jsou vždy intersubjektivní</a:t>
            </a:r>
            <a:endParaRPr lang="en-US" dirty="0"/>
          </a:p>
          <a:p>
            <a:endParaRPr lang="en-US" dirty="0"/>
          </a:p>
          <a:p>
            <a:r>
              <a:rPr lang="cs-CZ" b="1" dirty="0"/>
              <a:t>Např.</a:t>
            </a:r>
            <a:r>
              <a:rPr lang="en-US" b="1" dirty="0"/>
              <a:t>: </a:t>
            </a:r>
            <a:r>
              <a:rPr lang="cs-CZ" dirty="0"/>
              <a:t>Mohu hrát hokej </a:t>
            </a:r>
            <a:r>
              <a:rPr lang="en-US" dirty="0"/>
              <a:t>(I) </a:t>
            </a:r>
            <a:r>
              <a:rPr lang="cs-CZ" dirty="0"/>
              <a:t>pouze pokud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cs-CZ" dirty="0"/>
              <a:t>máme sdílené porozumění </a:t>
            </a:r>
            <a:r>
              <a:rPr lang="en-US" dirty="0"/>
              <a:t>(intersubjectivity)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cs-CZ" dirty="0"/>
              <a:t>mojí roli </a:t>
            </a:r>
            <a:r>
              <a:rPr lang="en-US" dirty="0"/>
              <a:t>(Me) </a:t>
            </a:r>
            <a:r>
              <a:rPr lang="cs-CZ" dirty="0"/>
              <a:t>stejně jako roli ostatních </a:t>
            </a:r>
            <a:r>
              <a:rPr lang="en-US" dirty="0"/>
              <a:t>(Other)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cs-CZ" dirty="0"/>
              <a:t>ve hře a také porozumění toho, co utváří hru </a:t>
            </a:r>
          </a:p>
          <a:p>
            <a:pPr marL="0" indent="0">
              <a:buNone/>
            </a:pPr>
            <a:r>
              <a:rPr lang="cs-CZ" dirty="0"/>
              <a:t>   (viz konstitutivní pravidla)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7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ist-socrates.berkeley.edu/~kihlstrm/ConsciousnessWeb/Conclusion/images/NewYorkerDyadicIntersubjec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2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Přiřazení funkce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r>
              <a:rPr lang="cs-CZ" dirty="0"/>
              <a:t>Funkce objektů nejsou objektům inherentní</a:t>
            </a:r>
            <a:r>
              <a:rPr lang="en-US" dirty="0"/>
              <a:t>, </a:t>
            </a:r>
            <a:r>
              <a:rPr lang="cs-CZ" dirty="0"/>
              <a:t>jsou jim přiřazovány skrze jejich užití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Paralela s Wittgensteinovou metaforou jazyka coby </a:t>
            </a:r>
            <a:r>
              <a:rPr lang="en-US" dirty="0"/>
              <a:t>“</a:t>
            </a:r>
            <a:r>
              <a:rPr lang="cs-CZ" dirty="0"/>
              <a:t>nástroje</a:t>
            </a:r>
            <a:r>
              <a:rPr lang="en-US" dirty="0"/>
              <a:t>” </a:t>
            </a:r>
          </a:p>
          <a:p>
            <a:endParaRPr lang="en-US" dirty="0"/>
          </a:p>
          <a:p>
            <a:r>
              <a:rPr lang="cs-CZ" dirty="0"/>
              <a:t>Obecná formule </a:t>
            </a:r>
            <a:r>
              <a:rPr lang="cs-CZ" b="1" dirty="0"/>
              <a:t>statusové funkce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X counts as Y in context of Z</a:t>
            </a:r>
          </a:p>
          <a:p>
            <a:endParaRPr lang="en-US" dirty="0"/>
          </a:p>
          <a:p>
            <a:r>
              <a:rPr lang="en-US" b="1" dirty="0"/>
              <a:t>E.g.: </a:t>
            </a:r>
            <a:r>
              <a:rPr lang="cs-CZ" dirty="0"/>
              <a:t>boty</a:t>
            </a:r>
            <a:r>
              <a:rPr lang="en-US" dirty="0"/>
              <a:t> (X) </a:t>
            </a:r>
            <a:r>
              <a:rPr lang="cs-CZ" dirty="0"/>
              <a:t>jsou tyče branky </a:t>
            </a:r>
            <a:r>
              <a:rPr lang="en-US" dirty="0"/>
              <a:t>(Y)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cs-CZ" dirty="0"/>
              <a:t>v rámci hraní hokeje na rybníku </a:t>
            </a:r>
            <a:r>
              <a:rPr lang="en-US" dirty="0"/>
              <a:t>(Z)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lindacotestudio.files.wordpress.com/2013/12/linda-cote-pond-hockey-bo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30" y="3872753"/>
            <a:ext cx="4925358" cy="28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80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13290</TotalTime>
  <Words>645</Words>
  <Application>Microsoft Office PowerPoint</Application>
  <PresentationFormat>Širokoúhlá obrazovka</PresentationFormat>
  <Paragraphs>116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Motiv Office</vt:lpstr>
      <vt:lpstr>Sociální konstruktivismus</vt:lpstr>
      <vt:lpstr>Osnova</vt:lpstr>
      <vt:lpstr>Konstruktivismus coby sociální teorie</vt:lpstr>
      <vt:lpstr>Silný vs. slabý konstruktivismus</vt:lpstr>
      <vt:lpstr>John Searle: The Construction of Social Reality</vt:lpstr>
      <vt:lpstr>Hrubá vs. sociální fakta</vt:lpstr>
      <vt:lpstr>Kolektivní intencionalita / intersubjektivita</vt:lpstr>
      <vt:lpstr>Prezentace aplikace PowerPoint</vt:lpstr>
      <vt:lpstr>Přiřazení funkce</vt:lpstr>
      <vt:lpstr>Prezentace aplikace PowerPoint</vt:lpstr>
      <vt:lpstr>Regulační vs. konstitutivní pravidla</vt:lpstr>
      <vt:lpstr>Sociální konstrukce a vzájemná konstituce</vt:lpstr>
      <vt:lpstr>Suverenita jako konstitutivní pravidlo</vt:lpstr>
      <vt:lpstr>Suverenita: úroveň praktik</vt:lpstr>
      <vt:lpstr>Diskurs</vt:lpstr>
      <vt:lpstr>Malthusiánský diskurs</vt:lpstr>
      <vt:lpstr>Rám / rámování </vt:lpstr>
      <vt:lpstr>Rámování: změna klimatu</vt:lpstr>
      <vt:lpstr>Rámování: změna klimatu</vt:lpstr>
      <vt:lpstr>(Kontra)rámování: změna klimatu</vt:lpstr>
      <vt:lpstr>Mini-case</vt:lpstr>
      <vt:lpstr>Prezentace aplikace PowerPoint</vt:lpstr>
      <vt:lpstr>Prezentace aplikace PowerPoint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of local opposition and acceptance to permanent radioactive waste repository in the Czech Republic: a discourse network analysis of context-specific frames</dc:title>
  <dc:creator>Petr Ocelík</dc:creator>
  <cp:lastModifiedBy>Petr Ocelík</cp:lastModifiedBy>
  <cp:revision>278</cp:revision>
  <dcterms:created xsi:type="dcterms:W3CDTF">2015-06-22T18:10:44Z</dcterms:created>
  <dcterms:modified xsi:type="dcterms:W3CDTF">2017-12-07T19:07:59Z</dcterms:modified>
</cp:coreProperties>
</file>