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1" r:id="rId4"/>
    <p:sldId id="262" r:id="rId5"/>
    <p:sldId id="263" r:id="rId6"/>
    <p:sldId id="280" r:id="rId7"/>
    <p:sldId id="271" r:id="rId8"/>
    <p:sldId id="274" r:id="rId9"/>
    <p:sldId id="275" r:id="rId10"/>
    <p:sldId id="286" r:id="rId11"/>
    <p:sldId id="273" r:id="rId12"/>
    <p:sldId id="270" r:id="rId13"/>
    <p:sldId id="276" r:id="rId14"/>
    <p:sldId id="277" r:id="rId15"/>
    <p:sldId id="279" r:id="rId16"/>
    <p:sldId id="281" r:id="rId17"/>
    <p:sldId id="282" r:id="rId18"/>
    <p:sldId id="285" r:id="rId19"/>
    <p:sldId id="278" r:id="rId20"/>
    <p:sldId id="284" r:id="rId21"/>
    <p:sldId id="28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2" autoAdjust="0"/>
  </p:normalViewPr>
  <p:slideViewPr>
    <p:cSldViewPr snapToGrid="0">
      <p:cViewPr varScale="1">
        <p:scale>
          <a:sx n="86" d="100"/>
          <a:sy n="86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84E93-DAAA-40BD-953B-7C237380EA08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D87E-BF0A-47E7-B58F-E62467CED2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7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logics of security possible? (</a:t>
            </a:r>
            <a:r>
              <a:rPr lang="en-US" dirty="0" err="1"/>
              <a:t>Ciuta</a:t>
            </a:r>
            <a:r>
              <a:rPr lang="en-US" dirty="0"/>
              <a:t> 2009)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D87E-BF0A-47E7-B58F-E62467CED2E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58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5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83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8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04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1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58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0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51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9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E26D6-E4B0-4D02-A208-690290BC71CA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192C2-1E9D-4A78-A72D-FE1B8ACEE7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8373" y="769072"/>
            <a:ext cx="11367654" cy="23876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Copenhagen School</a:t>
            </a:r>
            <a:r>
              <a:rPr lang="cs-CZ" sz="3200" dirty="0">
                <a:latin typeface="+mn-lt"/>
              </a:rPr>
              <a:t>: </a:t>
            </a:r>
            <a:r>
              <a:rPr lang="en-US" sz="3200" dirty="0">
                <a:latin typeface="+mn-lt"/>
              </a:rPr>
              <a:t>Revisions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Petr Ocelík</a:t>
            </a:r>
          </a:p>
          <a:p>
            <a:endParaRPr lang="en-US" sz="2600" i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24000" y="5787735"/>
            <a:ext cx="9144000" cy="987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MEB401 Teorie bezpečnosti a metodologie / MEB</a:t>
            </a:r>
            <a:r>
              <a:rPr lang="en-US" sz="2000" dirty="0"/>
              <a:t>4</a:t>
            </a:r>
            <a:r>
              <a:rPr lang="cs-CZ" sz="2000" dirty="0"/>
              <a:t>27</a:t>
            </a:r>
            <a:r>
              <a:rPr lang="en-US" sz="2000" dirty="0"/>
              <a:t> </a:t>
            </a:r>
            <a:r>
              <a:rPr lang="cs-CZ" sz="2000" dirty="0"/>
              <a:t>Bezpečnost: teorie a koncepty</a:t>
            </a:r>
            <a:endParaRPr lang="en-US" sz="2000"/>
          </a:p>
          <a:p>
            <a:r>
              <a:rPr lang="cs-CZ" sz="2000"/>
              <a:t>9</a:t>
            </a:r>
            <a:r>
              <a:rPr lang="cs-CZ" sz="2000" baseline="30000"/>
              <a:t>th</a:t>
            </a:r>
            <a:r>
              <a:rPr lang="cs-CZ" sz="2000"/>
              <a:t> </a:t>
            </a:r>
            <a:r>
              <a:rPr lang="en-US" sz="2000" dirty="0"/>
              <a:t>November </a:t>
            </a:r>
            <a:r>
              <a:rPr lang="cs-CZ" sz="2000" dirty="0"/>
              <a:t>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274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Balzacq’s revision: situated interactive activity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5" y="1690688"/>
            <a:ext cx="11371385" cy="488675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Image result for no mexicans signs tru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351" y="2222206"/>
            <a:ext cx="4989443" cy="332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no mexicans signs tru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32" y="2222206"/>
            <a:ext cx="5886937" cy="33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60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Stritzel’s revision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/>
              <a:t>Distinguishes between </a:t>
            </a:r>
            <a:r>
              <a:rPr lang="en-US" sz="2800" b="1" dirty="0"/>
              <a:t>internalist</a:t>
            </a:r>
            <a:r>
              <a:rPr lang="en-US" sz="2800" dirty="0"/>
              <a:t> and </a:t>
            </a:r>
            <a:r>
              <a:rPr lang="en-US" sz="2800" b="1" dirty="0"/>
              <a:t>externalist</a:t>
            </a:r>
            <a:r>
              <a:rPr lang="en-US" sz="2800" dirty="0"/>
              <a:t> position </a:t>
            </a:r>
            <a:r>
              <a:rPr lang="en-US" sz="2200" dirty="0"/>
              <a:t>(compare with Balzacq 2005)</a:t>
            </a:r>
            <a:r>
              <a:rPr lang="en-US" sz="2800" dirty="0"/>
              <a:t>.</a:t>
            </a:r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Internalist position: </a:t>
            </a:r>
            <a:r>
              <a:rPr lang="en-US" sz="2800" dirty="0"/>
              <a:t>speech acts are capable to transform understanding of a certain issue (if the felicity conditions are fulfilled): “</a:t>
            </a:r>
            <a:r>
              <a:rPr lang="en-US" sz="2800" i="1" dirty="0"/>
              <a:t>By saying the words, something is done</a:t>
            </a:r>
            <a:r>
              <a:rPr lang="en-US" sz="2800" dirty="0"/>
              <a:t>.” </a:t>
            </a:r>
            <a:r>
              <a:rPr lang="en-US" sz="2200" dirty="0"/>
              <a:t>(Buzan et al. 1997: 26)</a:t>
            </a:r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Externalist position: </a:t>
            </a:r>
            <a:r>
              <a:rPr lang="en-US" sz="2800" dirty="0"/>
              <a:t>securitization is </a:t>
            </a:r>
            <a:r>
              <a:rPr lang="en-US" sz="2800" b="1" dirty="0"/>
              <a:t>a process </a:t>
            </a:r>
            <a:r>
              <a:rPr lang="en-US" sz="2800" dirty="0"/>
              <a:t>– not just a particular speech act - that takes place in concrete </a:t>
            </a:r>
            <a:r>
              <a:rPr lang="en-US" sz="2800" b="1" dirty="0"/>
              <a:t>socio-temporal context</a:t>
            </a:r>
            <a:r>
              <a:rPr lang="en-US" sz="2800" dirty="0"/>
              <a:t>. </a:t>
            </a:r>
          </a:p>
          <a:p>
            <a:pPr lvl="2"/>
            <a:r>
              <a:rPr lang="en-US" sz="2400" dirty="0"/>
              <a:t>Broader discursive environment </a:t>
            </a:r>
          </a:p>
          <a:p>
            <a:pPr lvl="2"/>
            <a:r>
              <a:rPr lang="en-US" sz="2400" dirty="0"/>
              <a:t>Production of “threat-texts”</a:t>
            </a:r>
          </a:p>
          <a:p>
            <a:pPr lvl="2"/>
            <a:r>
              <a:rPr lang="en-US" sz="2400" dirty="0"/>
              <a:t>Power positions (field)</a:t>
            </a:r>
          </a:p>
          <a:p>
            <a:pPr lvl="2"/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88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Stritzel’s revision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86" y="1690688"/>
            <a:ext cx="8063204" cy="462365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38200" y="3744608"/>
            <a:ext cx="7635949" cy="8486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Discursive context / embeddedness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2800" dirty="0"/>
              <a:t>The speech acts and texts (“threat-texts”) are embedded within a </a:t>
            </a:r>
            <a:r>
              <a:rPr lang="en-US" sz="2800" b="1" dirty="0"/>
              <a:t>network of constitutive rules and narratives </a:t>
            </a:r>
            <a:r>
              <a:rPr lang="en-US" sz="2800" dirty="0"/>
              <a:t>that surround them. </a:t>
            </a:r>
            <a:r>
              <a:rPr lang="en-US" sz="2200" dirty="0"/>
              <a:t>(Stritzel 2006: 369) </a:t>
            </a:r>
          </a:p>
          <a:p>
            <a:pPr marL="457200" lvl="1" indent="-457200"/>
            <a:r>
              <a:rPr lang="en-US" sz="2800" dirty="0"/>
              <a:t>The (security-related) </a:t>
            </a:r>
            <a:r>
              <a:rPr lang="en-US" sz="2800" b="1" dirty="0"/>
              <a:t>meanings do not come “out of nowhere” </a:t>
            </a:r>
            <a:r>
              <a:rPr lang="en-US" sz="2800" dirty="0"/>
              <a:t>or just from securitization actors’ heads. </a:t>
            </a:r>
          </a:p>
          <a:p>
            <a:pPr marL="457200" lvl="1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 involved actors/audiences need to </a:t>
            </a:r>
            <a:r>
              <a:rPr lang="en-US" sz="2800" b="1" dirty="0">
                <a:sym typeface="Wingdings" panose="05000000000000000000" pitchFamily="2" charset="2"/>
              </a:rPr>
              <a:t>understand a speech act            </a:t>
            </a:r>
            <a:r>
              <a:rPr lang="en-US" sz="2800" dirty="0">
                <a:sym typeface="Wingdings" panose="05000000000000000000" pitchFamily="2" charset="2"/>
              </a:rPr>
              <a:t>(or a threat-text)</a:t>
            </a:r>
          </a:p>
          <a:p>
            <a:pPr marL="457200" lvl="1" indent="0">
              <a:buNone/>
            </a:pPr>
            <a:endParaRPr lang="en-US" sz="2800" b="1" dirty="0"/>
          </a:p>
          <a:p>
            <a:pPr marL="342900" lvl="1" indent="-342900"/>
            <a:r>
              <a:rPr lang="en-US" sz="2800" dirty="0"/>
              <a:t>Actors exploit </a:t>
            </a:r>
            <a:r>
              <a:rPr lang="en-US" sz="2800" b="1" dirty="0"/>
              <a:t>discursive contexts as stocks </a:t>
            </a:r>
            <a:r>
              <a:rPr lang="en-US" sz="2800" dirty="0"/>
              <a:t>of</a:t>
            </a:r>
            <a:r>
              <a:rPr lang="en-US" sz="2800" b="1" dirty="0"/>
              <a:t> </a:t>
            </a:r>
            <a:r>
              <a:rPr lang="en-US" sz="2800" dirty="0"/>
              <a:t>ideas, images, analogies, metaphors or – </a:t>
            </a:r>
            <a:r>
              <a:rPr lang="en-US" sz="2800" b="1" dirty="0"/>
              <a:t>historical/cultural traumas </a:t>
            </a:r>
            <a:r>
              <a:rPr lang="en-US" sz="2200" dirty="0"/>
              <a:t>(Sztompka 2000)</a:t>
            </a:r>
            <a:r>
              <a:rPr lang="en-US" sz="2800" dirty="0"/>
              <a:t>.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9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Historical/cultural trauma (Sztompka 2000)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 descr="Image result for chamberlain hit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46" y="1825625"/>
            <a:ext cx="2701911" cy="346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rague sp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358" y="1915663"/>
            <a:ext cx="4182904" cy="328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velvet revolution hav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763" y="2172554"/>
            <a:ext cx="4446291" cy="277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363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Stritzel’s revision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86" y="1690688"/>
            <a:ext cx="8063204" cy="462365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86513" y="2468702"/>
            <a:ext cx="7742817" cy="7529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610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“Threat-texts” (Stritzel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1" y="1690688"/>
            <a:ext cx="11058769" cy="4886757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2800" dirty="0"/>
              <a:t>In contrast to exceptional speech acts, threat-texts </a:t>
            </a:r>
            <a:r>
              <a:rPr lang="en-US" sz="2800" b="1" dirty="0"/>
              <a:t>evolve over longer periods of time</a:t>
            </a:r>
            <a:r>
              <a:rPr lang="en-US" sz="2800" dirty="0"/>
              <a:t> and have </a:t>
            </a:r>
            <a:r>
              <a:rPr lang="en-US" sz="2800" b="1" dirty="0"/>
              <a:t>performative force </a:t>
            </a:r>
            <a:r>
              <a:rPr lang="en-US" sz="2800" dirty="0"/>
              <a:t>that shapes discourse as well as (consequently) power-relations.</a:t>
            </a:r>
          </a:p>
          <a:p>
            <a:pPr marL="0" lvl="1" indent="0">
              <a:buNone/>
            </a:pPr>
            <a:r>
              <a:rPr lang="en-US" sz="2800" dirty="0"/>
              <a:t> </a:t>
            </a:r>
          </a:p>
          <a:p>
            <a:pPr marL="457200" lvl="1" indent="-457200"/>
            <a:r>
              <a:rPr lang="en-US" sz="2800" dirty="0"/>
              <a:t>Again, </a:t>
            </a:r>
            <a:r>
              <a:rPr lang="en-US" sz="2800" b="1" dirty="0"/>
              <a:t>“fit” of the threat-text </a:t>
            </a:r>
            <a:r>
              <a:rPr lang="en-US" sz="2800" dirty="0"/>
              <a:t>with the </a:t>
            </a:r>
            <a:r>
              <a:rPr lang="en-US" sz="2800" b="1" dirty="0"/>
              <a:t>existing discourse</a:t>
            </a:r>
            <a:r>
              <a:rPr lang="en-US" sz="2800" dirty="0"/>
              <a:t> (its </a:t>
            </a:r>
            <a:r>
              <a:rPr lang="en-US" sz="2800" b="1" dirty="0"/>
              <a:t>resonance</a:t>
            </a:r>
            <a:r>
              <a:rPr lang="en-US" sz="2800" dirty="0"/>
              <a:t>) is crucial for its influence.</a:t>
            </a:r>
          </a:p>
          <a:p>
            <a:pPr marL="457200" lvl="1" indent="-457200"/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b="1" dirty="0">
                <a:sym typeface="Wingdings" panose="05000000000000000000" pitchFamily="2" charset="2"/>
              </a:rPr>
              <a:t>localization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200" dirty="0">
                <a:sym typeface="Wingdings" panose="05000000000000000000" pitchFamily="2" charset="2"/>
              </a:rPr>
              <a:t>(Stritzel 2011)</a:t>
            </a:r>
            <a:r>
              <a:rPr lang="en-US" sz="2800" dirty="0">
                <a:sym typeface="Wingdings" panose="05000000000000000000" pitchFamily="2" charset="2"/>
              </a:rPr>
              <a:t>: re-interpretation of a threat-text in a particular context where it meets a new (local) audience.  </a:t>
            </a:r>
          </a:p>
          <a:p>
            <a:pPr marL="457200" lvl="1" indent="-457200"/>
            <a:r>
              <a:rPr lang="en-US" sz="2800" b="1" dirty="0">
                <a:sym typeface="Wingdings" panose="05000000000000000000" pitchFamily="2" charset="2"/>
              </a:rPr>
              <a:t>Thus: </a:t>
            </a:r>
            <a:r>
              <a:rPr lang="en-US" sz="2800" dirty="0">
                <a:sym typeface="Wingdings" panose="05000000000000000000" pitchFamily="2" charset="2"/>
              </a:rPr>
              <a:t>what counts as a security practice in one period or locale, does not necessarily count in the same way in other periods/locales </a:t>
            </a:r>
            <a:r>
              <a:rPr lang="en-US" sz="2200" dirty="0">
                <a:sym typeface="Wingdings" panose="05000000000000000000" pitchFamily="2" charset="2"/>
              </a:rPr>
              <a:t>(ibid.)</a:t>
            </a:r>
            <a:r>
              <a:rPr lang="en-US" sz="2800" dirty="0">
                <a:sym typeface="Wingdings" panose="05000000000000000000" pitchFamily="2" charset="2"/>
              </a:rPr>
              <a:t>.</a:t>
            </a:r>
            <a:r>
              <a:rPr lang="en-US" sz="2800" dirty="0"/>
              <a:t> 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46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Threat-texts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5"/>
            <a:ext cx="8376138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Image result for he National Security Strategy of the United States 2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7" y="1324057"/>
            <a:ext cx="3873760" cy="553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limate change rep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647" y="2035768"/>
            <a:ext cx="3218545" cy="414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nergy security eu green pa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903" y="2013963"/>
            <a:ext cx="2947256" cy="416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21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Stritzel’s revision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86" y="1690688"/>
            <a:ext cx="8063204" cy="462365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86513" y="5401340"/>
            <a:ext cx="7635949" cy="7868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91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positions: embedded agency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2800" dirty="0"/>
              <a:t>Agency is embedded </a:t>
            </a:r>
            <a:r>
              <a:rPr lang="en-US" sz="2800" b="1" dirty="0"/>
              <a:t>sociopolitical context </a:t>
            </a:r>
            <a:r>
              <a:rPr lang="en-US" sz="2800" dirty="0"/>
              <a:t>where actors occupy different </a:t>
            </a:r>
            <a:r>
              <a:rPr lang="en-US" sz="2800" b="1" dirty="0"/>
              <a:t>power positions </a:t>
            </a:r>
            <a:r>
              <a:rPr lang="en-US" sz="2800" dirty="0"/>
              <a:t>defined by access to cultural (knowledge), moral (legitimacy), and formal (capability to make decisions) resources.</a:t>
            </a:r>
          </a:p>
          <a:p>
            <a:pPr marL="457200" lvl="1" indent="-457200"/>
            <a:endParaRPr lang="en-US" sz="2800" dirty="0">
              <a:sym typeface="Wingdings" panose="05000000000000000000" pitchFamily="2" charset="2"/>
            </a:endParaRPr>
          </a:p>
          <a:p>
            <a:pPr marL="457200" lvl="1" indent="-457200"/>
            <a:r>
              <a:rPr lang="en-US" sz="2800" dirty="0">
                <a:sym typeface="Wingdings" panose="05000000000000000000" pitchFamily="2" charset="2"/>
              </a:rPr>
              <a:t> There is an </a:t>
            </a:r>
            <a:r>
              <a:rPr lang="en-US" sz="2800" b="1" dirty="0">
                <a:sym typeface="Wingdings" panose="05000000000000000000" pitchFamily="2" charset="2"/>
              </a:rPr>
              <a:t>uneven distribution of opportunities and constraints </a:t>
            </a:r>
            <a:r>
              <a:rPr lang="en-US" sz="2800" dirty="0">
                <a:sym typeface="Wingdings" panose="05000000000000000000" pitchFamily="2" charset="2"/>
              </a:rPr>
              <a:t>to the actors. </a:t>
            </a:r>
            <a:r>
              <a:rPr lang="en-US" sz="2800" dirty="0"/>
              <a:t> </a:t>
            </a:r>
          </a:p>
          <a:p>
            <a:pPr marL="457200" lvl="1" indent="-457200"/>
            <a:endParaRPr lang="en-US" sz="2800" dirty="0"/>
          </a:p>
          <a:p>
            <a:pPr marL="457200" lvl="1" indent="-457200"/>
            <a:r>
              <a:rPr lang="en-US" sz="2800" dirty="0">
                <a:sym typeface="Wingdings" panose="05000000000000000000" pitchFamily="2" charset="2"/>
              </a:rPr>
              <a:t> This embeddedness poses </a:t>
            </a:r>
            <a:r>
              <a:rPr lang="en-US" sz="2800" b="1" dirty="0">
                <a:sym typeface="Wingdings" panose="05000000000000000000" pitchFamily="2" charset="2"/>
              </a:rPr>
              <a:t>objective</a:t>
            </a:r>
            <a:r>
              <a:rPr lang="en-US" sz="2800" dirty="0">
                <a:sym typeface="Wingdings" panose="05000000000000000000" pitchFamily="2" charset="2"/>
              </a:rPr>
              <a:t> (in sense actor-independent) </a:t>
            </a:r>
            <a:r>
              <a:rPr lang="en-US" sz="2800" b="1" dirty="0">
                <a:sym typeface="Wingdings" panose="05000000000000000000" pitchFamily="2" charset="2"/>
              </a:rPr>
              <a:t>limitations</a:t>
            </a:r>
            <a:r>
              <a:rPr lang="en-US" sz="2800" dirty="0">
                <a:sym typeface="Wingdings" panose="05000000000000000000" pitchFamily="2" charset="2"/>
              </a:rPr>
              <a:t> (objective context according to Balzacq) to securitization moves.  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1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6757"/>
          </a:xfrm>
        </p:spPr>
        <p:txBody>
          <a:bodyPr>
            <a:normAutofit/>
          </a:bodyPr>
          <a:lstStyle/>
          <a:p>
            <a:r>
              <a:rPr lang="en-US" dirty="0"/>
              <a:t>Securitization: assumptions</a:t>
            </a:r>
          </a:p>
          <a:p>
            <a:endParaRPr lang="en-US" dirty="0"/>
          </a:p>
          <a:p>
            <a:r>
              <a:rPr lang="en-US" dirty="0"/>
              <a:t>Internal inconsistencies (Balzacq 2005): </a:t>
            </a:r>
          </a:p>
          <a:p>
            <a:pPr lvl="1"/>
            <a:r>
              <a:rPr lang="en-US" dirty="0"/>
              <a:t>speech act vs. pragmatist act</a:t>
            </a:r>
          </a:p>
          <a:p>
            <a:pPr lvl="1"/>
            <a:r>
              <a:rPr lang="en-US" dirty="0"/>
              <a:t>speaker-audience relationship</a:t>
            </a:r>
          </a:p>
          <a:p>
            <a:endParaRPr lang="en-US" dirty="0"/>
          </a:p>
          <a:p>
            <a:r>
              <a:rPr lang="en-US" dirty="0"/>
              <a:t>External insufficiencies (Stritzel 2007):</a:t>
            </a:r>
          </a:p>
          <a:p>
            <a:pPr lvl="1"/>
            <a:r>
              <a:rPr lang="en-US" dirty="0"/>
              <a:t>discursive context</a:t>
            </a:r>
          </a:p>
          <a:p>
            <a:pPr lvl="1"/>
            <a:r>
              <a:rPr lang="en-US" dirty="0"/>
              <a:t>threat-texts</a:t>
            </a:r>
          </a:p>
          <a:p>
            <a:pPr lvl="1"/>
            <a:r>
              <a:rPr lang="en-US" dirty="0"/>
              <a:t>power positions: embedded agency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55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positions: embedded agency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/>
          </a:bodyPr>
          <a:lstStyle/>
          <a:p>
            <a:pPr lvl="1"/>
            <a:endParaRPr lang="en-US" sz="28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https://upload.wikimedia.org/wikipedia/commons/2/2b/CFR-Interlocks-2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476591"/>
            <a:ext cx="10439400" cy="53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80753" y="6392779"/>
            <a:ext cx="620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https://en.wikipedia.org/wiki/Council_on_Foreign_Relations</a:t>
            </a:r>
          </a:p>
        </p:txBody>
      </p:sp>
    </p:spTree>
    <p:extLst>
      <p:ext uri="{BB962C8B-B14F-4D97-AF65-F5344CB8AC3E}">
        <p14:creationId xmlns:p14="http://schemas.microsoft.com/office/powerpoint/2010/main" val="1677694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2800" dirty="0"/>
              <a:t>Internal inconsistencies: </a:t>
            </a:r>
          </a:p>
          <a:p>
            <a:pPr marL="914400" lvl="2" indent="-457200"/>
            <a:r>
              <a:rPr lang="en-US" sz="2400" dirty="0"/>
              <a:t>speech act vs. intersubjectivity (securitization actor – audience) </a:t>
            </a:r>
          </a:p>
          <a:p>
            <a:pPr marL="914400" lvl="2" indent="-457200"/>
            <a:r>
              <a:rPr lang="en-US" sz="2400" dirty="0"/>
              <a:t>what is the position of securitization theory within the whole framework? (Eclecticism of the Copenhagen School)</a:t>
            </a:r>
          </a:p>
          <a:p>
            <a:pPr marL="457200" lvl="1" indent="-457200"/>
            <a:endParaRPr lang="en-US" sz="2800" dirty="0"/>
          </a:p>
          <a:p>
            <a:pPr marL="457200" lvl="1" indent="-457200"/>
            <a:r>
              <a:rPr lang="en-US" sz="2800" dirty="0"/>
              <a:t>External insufficiencies: </a:t>
            </a:r>
          </a:p>
          <a:p>
            <a:pPr marL="914400" lvl="2" indent="-457200"/>
            <a:r>
              <a:rPr lang="en-US" sz="2400" dirty="0"/>
              <a:t>is contextual understanding of securitization necessary?</a:t>
            </a:r>
          </a:p>
          <a:p>
            <a:pPr marL="914400" lvl="2" indent="-457200"/>
            <a:r>
              <a:rPr lang="en-US" sz="2400" dirty="0"/>
              <a:t>is there added value of the introduced concepts in comparison to facilitating conditions?</a:t>
            </a:r>
          </a:p>
          <a:p>
            <a:pPr marL="457200" lvl="1" indent="-457200"/>
            <a:endParaRPr lang="en-US" sz="2800" dirty="0"/>
          </a:p>
          <a:p>
            <a:pPr marL="457200" lvl="1" indent="-457200"/>
            <a:r>
              <a:rPr lang="en-US" sz="2800" dirty="0"/>
              <a:t>Your thoughts? What to do with the CS? How does this influence our understating of security?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1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as a social construct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138" y="1690688"/>
            <a:ext cx="10978662" cy="4886757"/>
          </a:xfrm>
        </p:spPr>
        <p:txBody>
          <a:bodyPr/>
          <a:lstStyle/>
          <a:p>
            <a:r>
              <a:rPr lang="en-US" dirty="0"/>
              <a:t>There is </a:t>
            </a:r>
            <a:r>
              <a:rPr lang="en-US" b="1" dirty="0"/>
              <a:t>no “essence”</a:t>
            </a:r>
            <a:r>
              <a:rPr lang="en-US" dirty="0"/>
              <a:t>, no universal feature of security. 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But:</a:t>
            </a:r>
            <a:r>
              <a:rPr lang="cs-CZ" dirty="0"/>
              <a:t> </a:t>
            </a:r>
            <a:r>
              <a:rPr lang="en-US" dirty="0"/>
              <a:t>according to CS follows </a:t>
            </a:r>
            <a:r>
              <a:rPr lang="en-US" b="1" dirty="0"/>
              <a:t>logic of survival </a:t>
            </a:r>
            <a:r>
              <a:rPr lang="en-US" dirty="0"/>
              <a:t>(</a:t>
            </a:r>
            <a:r>
              <a:rPr lang="en-US" dirty="0" err="1"/>
              <a:t>Ciuta</a:t>
            </a:r>
            <a:r>
              <a:rPr lang="en-US" dirty="0"/>
              <a:t> 2009)</a:t>
            </a:r>
          </a:p>
          <a:p>
            <a:endParaRPr lang="en-US" dirty="0"/>
          </a:p>
          <a:p>
            <a:r>
              <a:rPr lang="en-US" dirty="0"/>
              <a:t>Security is </a:t>
            </a:r>
            <a:r>
              <a:rPr lang="en-US" b="1" dirty="0"/>
              <a:t>socially constructed </a:t>
            </a:r>
            <a:r>
              <a:rPr lang="en-US" dirty="0"/>
              <a:t>and </a:t>
            </a:r>
            <a:r>
              <a:rPr lang="en-US" b="1" dirty="0"/>
              <a:t>intersubjectively shared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Security is </a:t>
            </a:r>
            <a:r>
              <a:rPr lang="en-US" b="1" dirty="0"/>
              <a:t>a self-referential practice:</a:t>
            </a:r>
            <a:r>
              <a:rPr lang="en-US" dirty="0"/>
              <a:t> an issue becomes a security issue only by being labeled (via appellative act) as one.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Focus on </a:t>
            </a:r>
            <a:r>
              <a:rPr lang="en-US" b="1" dirty="0">
                <a:sym typeface="Wingdings" panose="05000000000000000000" pitchFamily="2" charset="2"/>
              </a:rPr>
              <a:t>discursive construction </a:t>
            </a:r>
            <a:r>
              <a:rPr lang="en-US" dirty="0">
                <a:sym typeface="Wingdings" panose="05000000000000000000" pitchFamily="2" charset="2"/>
              </a:rPr>
              <a:t>of security issues.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5807948" y="3671181"/>
            <a:ext cx="3729752" cy="5158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192215" y="4784408"/>
            <a:ext cx="3849077" cy="4116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ousměrná svislá šipka 6"/>
          <p:cNvSpPr/>
          <p:nvPr/>
        </p:nvSpPr>
        <p:spPr>
          <a:xfrm>
            <a:off x="5719884" y="4272733"/>
            <a:ext cx="289169" cy="4259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ECAA9B2-D030-4695-A574-3B58E181797B}"/>
              </a:ext>
            </a:extLst>
          </p:cNvPr>
          <p:cNvSpPr/>
          <p:nvPr/>
        </p:nvSpPr>
        <p:spPr>
          <a:xfrm>
            <a:off x="4774643" y="2721732"/>
            <a:ext cx="2339590" cy="5158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ousměrná svislá šipka 6">
            <a:extLst>
              <a:ext uri="{FF2B5EF4-FFF2-40B4-BE49-F238E27FC236}">
                <a16:creationId xmlns:a16="http://schemas.microsoft.com/office/drawing/2014/main" id="{92C98006-EFB9-46F4-87E3-C0EA25CB74B5}"/>
              </a:ext>
            </a:extLst>
          </p:cNvPr>
          <p:cNvSpPr/>
          <p:nvPr/>
        </p:nvSpPr>
        <p:spPr>
          <a:xfrm>
            <a:off x="5799853" y="2254146"/>
            <a:ext cx="289169" cy="4259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3C5BB7-951F-47F8-9953-F59DC48704B9}"/>
              </a:ext>
            </a:extLst>
          </p:cNvPr>
          <p:cNvSpPr/>
          <p:nvPr/>
        </p:nvSpPr>
        <p:spPr>
          <a:xfrm>
            <a:off x="4431322" y="1686546"/>
            <a:ext cx="4129873" cy="5158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2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620" y="280658"/>
            <a:ext cx="6246688" cy="149449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Securitization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2769"/>
            <a:ext cx="10515600" cy="51679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Framing</a:t>
            </a:r>
          </a:p>
          <a:p>
            <a:pPr lvl="1"/>
            <a:r>
              <a:rPr lang="en-US" dirty="0"/>
              <a:t>standard (depoliticized)</a:t>
            </a:r>
          </a:p>
          <a:p>
            <a:pPr lvl="1"/>
            <a:r>
              <a:rPr lang="en-US" dirty="0"/>
              <a:t>politicized </a:t>
            </a:r>
          </a:p>
          <a:p>
            <a:pPr lvl="1"/>
            <a:r>
              <a:rPr lang="en-US" dirty="0"/>
              <a:t>securitized</a:t>
            </a:r>
          </a:p>
          <a:p>
            <a:endParaRPr lang="en-US" dirty="0"/>
          </a:p>
          <a:p>
            <a:r>
              <a:rPr lang="en-US" b="1" dirty="0"/>
              <a:t>Securitization actors: </a:t>
            </a:r>
            <a:r>
              <a:rPr lang="en-US" dirty="0"/>
              <a:t>ones that declare – via illocutionary speech act – existential threat towards a particular referent object. </a:t>
            </a:r>
          </a:p>
          <a:p>
            <a:r>
              <a:rPr lang="en-US" b="1" dirty="0"/>
              <a:t>Functional actors: </a:t>
            </a:r>
            <a:r>
              <a:rPr lang="en-US" dirty="0"/>
              <a:t>ones that significantly affect the dynamic of the security environment (sector). </a:t>
            </a:r>
          </a:p>
          <a:p>
            <a:endParaRPr lang="en-US" dirty="0"/>
          </a:p>
          <a:p>
            <a:r>
              <a:rPr lang="en-US" dirty="0"/>
              <a:t>Audience acceptance</a:t>
            </a:r>
          </a:p>
          <a:p>
            <a:r>
              <a:rPr lang="en-US" dirty="0"/>
              <a:t>Exceptional measures</a:t>
            </a:r>
          </a:p>
          <a:p>
            <a:r>
              <a:rPr lang="en-US" dirty="0"/>
              <a:t>Linkages </a:t>
            </a:r>
          </a:p>
        </p:txBody>
      </p:sp>
      <p:pic>
        <p:nvPicPr>
          <p:cNvPr id="7" name="Picture 2" descr="http://www.andyworthington.co.uk/wp-content/uploads/bushjan2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72560"/>
            <a:ext cx="2542164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19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Speech acts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59433"/>
          </a:xfrm>
        </p:spPr>
        <p:txBody>
          <a:bodyPr/>
          <a:lstStyle/>
          <a:p>
            <a:r>
              <a:rPr lang="en-US" b="1" dirty="0"/>
              <a:t>Constative act:</a:t>
            </a:r>
            <a:r>
              <a:rPr lang="en-US" dirty="0"/>
              <a:t> the literal meaning of the utterance</a:t>
            </a:r>
            <a:r>
              <a:rPr lang="cs-CZ" dirty="0"/>
              <a:t>. </a:t>
            </a:r>
            <a:endParaRPr lang="en-US" dirty="0"/>
          </a:p>
          <a:p>
            <a:r>
              <a:rPr lang="en-US" b="1" dirty="0"/>
              <a:t>Appellative act:</a:t>
            </a:r>
            <a:r>
              <a:rPr lang="en-US" dirty="0"/>
              <a:t> the social function of the utterance, for what purpose it is used in a given context. </a:t>
            </a:r>
          </a:p>
          <a:p>
            <a:r>
              <a:rPr lang="en-US" b="1" dirty="0"/>
              <a:t>Performative act: </a:t>
            </a:r>
            <a:r>
              <a:rPr lang="en-US" dirty="0"/>
              <a:t>the effect of the utterance in a given context.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i="1" dirty="0"/>
              <a:t>I warn you, the oil is running out!</a:t>
            </a:r>
            <a:r>
              <a:rPr lang="en-US" dirty="0"/>
              <a:t>”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Constative act: made vocal sounds, said that with a Czech accent.</a:t>
            </a:r>
          </a:p>
          <a:p>
            <a:r>
              <a:rPr lang="en-US" dirty="0"/>
              <a:t>Appellative act: making a warning about (an existential) threat.</a:t>
            </a:r>
          </a:p>
          <a:p>
            <a:r>
              <a:rPr lang="en-US" dirty="0"/>
              <a:t>Performative act: made you (audience) feel insecure (or amused). </a:t>
            </a:r>
          </a:p>
        </p:txBody>
      </p:sp>
    </p:spTree>
    <p:extLst>
      <p:ext uri="{BB962C8B-B14F-4D97-AF65-F5344CB8AC3E}">
        <p14:creationId xmlns:p14="http://schemas.microsoft.com/office/powerpoint/2010/main" val="18623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Facilitating (felicity) conditions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673862" cy="505943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speech act is following the </a:t>
            </a:r>
            <a:r>
              <a:rPr lang="en-US" b="1" dirty="0"/>
              <a:t>grammar of security </a:t>
            </a:r>
            <a:r>
              <a:rPr lang="en-US" dirty="0"/>
              <a:t>(i.e.: existential threat to referent object requires extraordinary measures)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relationship between speaker and audience </a:t>
            </a:r>
            <a:r>
              <a:rPr lang="en-US" dirty="0"/>
              <a:t>(i.e.: the speaker has a privileged/authoritative position in relation the audience)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Features</a:t>
            </a:r>
            <a:r>
              <a:rPr lang="en-US" dirty="0"/>
              <a:t> of the alleged threats that </a:t>
            </a:r>
            <a:r>
              <a:rPr lang="en-US" b="1" dirty="0"/>
              <a:t>either facilitate or impede securitization</a:t>
            </a:r>
            <a:r>
              <a:rPr lang="en-US" dirty="0"/>
              <a:t> (i.e. information about the alleged threat outside of the speech act)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97785" y="6072553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Buzan et al. 1998 in Stritzel 2007: 364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6455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Balzacq’s revision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462" y="1690688"/>
            <a:ext cx="10941538" cy="4886757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Distinguishes between </a:t>
            </a:r>
            <a:r>
              <a:rPr lang="en-US" sz="2800" b="1" dirty="0"/>
              <a:t>brute</a:t>
            </a:r>
            <a:r>
              <a:rPr lang="en-US" sz="2800" dirty="0"/>
              <a:t> and </a:t>
            </a:r>
            <a:r>
              <a:rPr lang="en-US" sz="2800" b="1" dirty="0"/>
              <a:t>institutional</a:t>
            </a:r>
            <a:r>
              <a:rPr lang="en-US" sz="2800" dirty="0"/>
              <a:t> threats.</a:t>
            </a:r>
          </a:p>
          <a:p>
            <a:pPr lvl="2"/>
            <a:r>
              <a:rPr lang="en-US" sz="2400" b="1" dirty="0"/>
              <a:t>Institutional </a:t>
            </a:r>
            <a:r>
              <a:rPr lang="en-US" sz="2400" dirty="0"/>
              <a:t>threats: depend on social construction / intersubjectivity</a:t>
            </a:r>
          </a:p>
          <a:p>
            <a:pPr lvl="2"/>
            <a:r>
              <a:rPr lang="en-US" sz="2400" b="1" dirty="0"/>
              <a:t>Brute</a:t>
            </a:r>
            <a:r>
              <a:rPr lang="en-US" sz="2400" dirty="0"/>
              <a:t> threats: do not depend on social construction (natural catastrophes)</a:t>
            </a:r>
          </a:p>
          <a:p>
            <a:pPr marL="914400" lvl="2" indent="0">
              <a:buNone/>
            </a:pPr>
            <a:endParaRPr lang="en-US" sz="2400" dirty="0"/>
          </a:p>
          <a:p>
            <a:pPr lvl="1"/>
            <a:r>
              <a:rPr lang="en-US" sz="2800" b="1" dirty="0"/>
              <a:t>Reduction of speech acts to appellative acts </a:t>
            </a:r>
            <a:r>
              <a:rPr lang="en-US" sz="2800" dirty="0"/>
              <a:t>is misleading. </a:t>
            </a:r>
          </a:p>
          <a:p>
            <a:pPr marL="457200" lvl="1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   does not allow interaction with the audience (performative effects)</a:t>
            </a:r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Solution: </a:t>
            </a:r>
            <a:r>
              <a:rPr lang="en-US" sz="2800" dirty="0"/>
              <a:t>broader</a:t>
            </a:r>
            <a:r>
              <a:rPr lang="en-US" sz="2800" b="1" dirty="0"/>
              <a:t> </a:t>
            </a:r>
            <a:r>
              <a:rPr lang="en-US" sz="2800" dirty="0"/>
              <a:t>concept of a </a:t>
            </a:r>
            <a:r>
              <a:rPr lang="en-US" sz="2800" b="1" dirty="0"/>
              <a:t>pragmatic act</a:t>
            </a:r>
            <a:r>
              <a:rPr lang="en-US" sz="2800" dirty="0"/>
              <a:t> </a:t>
            </a:r>
          </a:p>
          <a:p>
            <a:pPr lvl="2"/>
            <a:r>
              <a:rPr lang="en-US" sz="2400" dirty="0"/>
              <a:t>strategic use of language centered at a specific audience </a:t>
            </a:r>
          </a:p>
          <a:p>
            <a:pPr lvl="2"/>
            <a:r>
              <a:rPr lang="en-US" sz="2400" dirty="0"/>
              <a:t>cultural embeddedness (“clues from ‘the real world’”)</a:t>
            </a:r>
          </a:p>
          <a:p>
            <a:pPr lvl="2"/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0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Balzacq’s revision: pragmatic act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5" y="1690688"/>
            <a:ext cx="11371385" cy="488675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/>
              <a:t>The processes of securitization – a pragmatic act – consist of: </a:t>
            </a:r>
          </a:p>
          <a:p>
            <a:pPr lvl="1"/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A relatively stable </a:t>
            </a:r>
            <a:r>
              <a:rPr lang="en-US" sz="2700" b="1" dirty="0"/>
              <a:t>system of discursive resources </a:t>
            </a:r>
            <a:r>
              <a:rPr lang="en-US" sz="2700" dirty="0"/>
              <a:t>(metaphors, images, stereotypes, etc.),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b="1" dirty="0"/>
              <a:t>mobilized by an agent </a:t>
            </a:r>
            <a:r>
              <a:rPr lang="en-US" sz="2700" dirty="0"/>
              <a:t>(securitization actor), who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strategically </a:t>
            </a:r>
            <a:r>
              <a:rPr lang="en-US" sz="2700" b="1" dirty="0"/>
              <a:t>targets the audience </a:t>
            </a:r>
            <a:r>
              <a:rPr lang="en-US" sz="2700" dirty="0"/>
              <a:t>to build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a coherent </a:t>
            </a:r>
            <a:r>
              <a:rPr lang="en-US" sz="2700" b="1" dirty="0"/>
              <a:t>network of implications </a:t>
            </a:r>
            <a:r>
              <a:rPr lang="en-US" sz="2700" dirty="0"/>
              <a:t>that convene with actor’s actions, by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portraying the </a:t>
            </a:r>
            <a:r>
              <a:rPr lang="en-US" sz="2700" b="1" dirty="0"/>
              <a:t>referent subject </a:t>
            </a:r>
            <a:r>
              <a:rPr lang="en-US" sz="2700" dirty="0"/>
              <a:t>(entity that threatens) in a way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a </a:t>
            </a:r>
            <a:r>
              <a:rPr lang="en-US" sz="2700" b="1" dirty="0"/>
              <a:t>customized political act </a:t>
            </a:r>
            <a:r>
              <a:rPr lang="en-US" sz="2700" dirty="0"/>
              <a:t>must be taken to block its development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700" dirty="0"/>
              <a:t>within a </a:t>
            </a:r>
            <a:r>
              <a:rPr lang="en-US" sz="2700" b="1" dirty="0"/>
              <a:t>specific social and space-time context 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3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Balzacq’s revision: situated interactive activity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5" y="1690688"/>
            <a:ext cx="11371385" cy="4886757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The speaker and the audience need to engage in responsive activity </a:t>
            </a:r>
            <a:r>
              <a:rPr lang="en-US" sz="2800" dirty="0">
                <a:sym typeface="Wingdings" panose="05000000000000000000" pitchFamily="2" charset="2"/>
              </a:rPr>
              <a:t> the speech act is just </a:t>
            </a:r>
            <a:r>
              <a:rPr lang="en-US" sz="2800" b="1" dirty="0">
                <a:sym typeface="Wingdings" panose="05000000000000000000" pitchFamily="2" charset="2"/>
              </a:rPr>
              <a:t>“a blueprint” </a:t>
            </a:r>
            <a:r>
              <a:rPr lang="en-US" sz="2800" dirty="0">
                <a:sym typeface="Wingdings" panose="05000000000000000000" pitchFamily="2" charset="2"/>
              </a:rPr>
              <a:t>based on which </a:t>
            </a:r>
            <a:r>
              <a:rPr lang="en-US" sz="2800" b="1" dirty="0">
                <a:sym typeface="Wingdings" panose="05000000000000000000" pitchFamily="2" charset="2"/>
              </a:rPr>
              <a:t>audience flesh out missing meanings/details</a:t>
            </a:r>
            <a:r>
              <a:rPr lang="en-US" sz="2800" dirty="0">
                <a:sym typeface="Wingdings" panose="05000000000000000000" pitchFamily="2" charset="2"/>
              </a:rPr>
              <a:t>.</a:t>
            </a:r>
          </a:p>
          <a:p>
            <a:pPr lvl="1"/>
            <a:endParaRPr lang="en-US" sz="2800" dirty="0">
              <a:sym typeface="Wingdings" panose="05000000000000000000" pitchFamily="2" charset="2"/>
            </a:endParaRP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Thus, the speaker’s argument has to employ terms that resonate with understandings (by speeches, gestures, images, etc.) of audience.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 relation to </a:t>
            </a:r>
            <a:r>
              <a:rPr lang="en-US" sz="2800" b="1" dirty="0">
                <a:sym typeface="Wingdings" panose="05000000000000000000" pitchFamily="2" charset="2"/>
              </a:rPr>
              <a:t>external reality </a:t>
            </a:r>
            <a:r>
              <a:rPr lang="en-US" sz="2800" dirty="0">
                <a:sym typeface="Wingdings" panose="05000000000000000000" pitchFamily="2" charset="2"/>
              </a:rPr>
              <a:t>(external to securitization process)</a:t>
            </a:r>
          </a:p>
          <a:p>
            <a:pPr lvl="1"/>
            <a:endParaRPr lang="en-US" sz="2800" dirty="0">
              <a:sym typeface="Wingdings" panose="05000000000000000000" pitchFamily="2" charset="2"/>
            </a:endParaRP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The </a:t>
            </a:r>
            <a:r>
              <a:rPr lang="en-US" sz="2800" b="1" dirty="0">
                <a:sym typeface="Wingdings" panose="05000000000000000000" pitchFamily="2" charset="2"/>
              </a:rPr>
              <a:t>success of securitization </a:t>
            </a:r>
            <a:r>
              <a:rPr lang="en-US" sz="2800" dirty="0">
                <a:sym typeface="Wingdings" panose="05000000000000000000" pitchFamily="2" charset="2"/>
              </a:rPr>
              <a:t>is here given by </a:t>
            </a:r>
            <a:r>
              <a:rPr lang="en-US" sz="2800" b="1" dirty="0">
                <a:sym typeface="Wingdings" panose="05000000000000000000" pitchFamily="2" charset="2"/>
              </a:rPr>
              <a:t>mutual</a:t>
            </a:r>
            <a:r>
              <a:rPr lang="en-US" sz="2800" dirty="0">
                <a:sym typeface="Wingdings" panose="05000000000000000000" pitchFamily="2" charset="2"/>
              </a:rPr>
              <a:t> (intersubjective) </a:t>
            </a:r>
            <a:r>
              <a:rPr lang="en-US" sz="2800" b="1" dirty="0">
                <a:sym typeface="Wingdings" panose="05000000000000000000" pitchFamily="2" charset="2"/>
              </a:rPr>
              <a:t>understanding</a:t>
            </a:r>
            <a:r>
              <a:rPr lang="en-US" sz="2800" dirty="0">
                <a:sym typeface="Wingdings" panose="05000000000000000000" pitchFamily="2" charset="2"/>
              </a:rPr>
              <a:t> and the speaker’s ability to identify audience’s feelings, needs and interests.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174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14932</TotalTime>
  <Words>1137</Words>
  <Application>Microsoft Office PowerPoint</Application>
  <PresentationFormat>Širokoúhlá obrazovka</PresentationFormat>
  <Paragraphs>159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Copenhagen School: Revisions</vt:lpstr>
      <vt:lpstr>Outline</vt:lpstr>
      <vt:lpstr>Security as a social construct</vt:lpstr>
      <vt:lpstr>Securitization</vt:lpstr>
      <vt:lpstr>Speech acts</vt:lpstr>
      <vt:lpstr>Facilitating (felicity) conditions</vt:lpstr>
      <vt:lpstr>Balzacq’s revision</vt:lpstr>
      <vt:lpstr>Balzacq’s revision: pragmatic act</vt:lpstr>
      <vt:lpstr>Balzacq’s revision: situated interactive activity</vt:lpstr>
      <vt:lpstr>Balzacq’s revision: situated interactive activity</vt:lpstr>
      <vt:lpstr>Stritzel’s revision</vt:lpstr>
      <vt:lpstr>Stritzel’s revision</vt:lpstr>
      <vt:lpstr>Discursive context / embeddedness</vt:lpstr>
      <vt:lpstr>Historical/cultural trauma (Sztompka 2000)</vt:lpstr>
      <vt:lpstr>Stritzel’s revision</vt:lpstr>
      <vt:lpstr>“Threat-texts” (Stritzel 2007)</vt:lpstr>
      <vt:lpstr>Threat-texts</vt:lpstr>
      <vt:lpstr>Stritzel’s revision</vt:lpstr>
      <vt:lpstr>Power positions: embedded agency</vt:lpstr>
      <vt:lpstr>Power positions: embedded agency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Framing of local opposition and acceptance to permanent radioactive waste repository in the Czech Republic: a discourse network analysis of context-specific frames</dc:title>
  <dc:creator>Petr Ocelík</dc:creator>
  <cp:lastModifiedBy>Petr Ocelík</cp:lastModifiedBy>
  <cp:revision>334</cp:revision>
  <dcterms:created xsi:type="dcterms:W3CDTF">2015-06-22T18:10:44Z</dcterms:created>
  <dcterms:modified xsi:type="dcterms:W3CDTF">2017-12-07T19:14:00Z</dcterms:modified>
</cp:coreProperties>
</file>