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9" r:id="rId3"/>
    <p:sldId id="268" r:id="rId4"/>
    <p:sldId id="269" r:id="rId5"/>
    <p:sldId id="270" r:id="rId6"/>
    <p:sldId id="271" r:id="rId7"/>
    <p:sldId id="273" r:id="rId8"/>
    <p:sldId id="272" r:id="rId9"/>
    <p:sldId id="274" r:id="rId10"/>
    <p:sldId id="279" r:id="rId11"/>
    <p:sldId id="277" r:id="rId12"/>
    <p:sldId id="275" r:id="rId13"/>
    <p:sldId id="276" r:id="rId14"/>
    <p:sldId id="278" r:id="rId15"/>
    <p:sldId id="280" r:id="rId16"/>
    <p:sldId id="281" r:id="rId17"/>
    <p:sldId id="267"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6469" autoAdjust="0"/>
  </p:normalViewPr>
  <p:slideViewPr>
    <p:cSldViewPr snapToGrid="0">
      <p:cViewPr varScale="1">
        <p:scale>
          <a:sx n="91" d="100"/>
          <a:sy n="91" d="100"/>
        </p:scale>
        <p:origin x="114"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884E93-DAAA-40BD-953B-7C237380EA08}" type="datetimeFigureOut">
              <a:rPr lang="cs-CZ" smtClean="0"/>
              <a:t>7.12.2017</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7FD87E-BF0A-47E7-B58F-E62467CED2EA}" type="slidenum">
              <a:rPr lang="cs-CZ" smtClean="0"/>
              <a:t>‹#›</a:t>
            </a:fld>
            <a:endParaRPr lang="cs-CZ"/>
          </a:p>
        </p:txBody>
      </p:sp>
    </p:spTree>
    <p:extLst>
      <p:ext uri="{BB962C8B-B14F-4D97-AF65-F5344CB8AC3E}">
        <p14:creationId xmlns:p14="http://schemas.microsoft.com/office/powerpoint/2010/main" val="2055875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8FCE26D6-E4B0-4D02-A208-690290BC71CA}" type="datetimeFigureOut">
              <a:rPr lang="cs-CZ" smtClean="0"/>
              <a:t>7.12.2017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2778321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FCE26D6-E4B0-4D02-A208-690290BC71CA}" type="datetimeFigureOut">
              <a:rPr lang="cs-CZ" smtClean="0"/>
              <a:t>7.12.2017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2634055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FCE26D6-E4B0-4D02-A208-690290BC71CA}" type="datetimeFigureOut">
              <a:rPr lang="cs-CZ" smtClean="0"/>
              <a:t>7.12.2017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208183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FCE26D6-E4B0-4D02-A208-690290BC71CA}" type="datetimeFigureOut">
              <a:rPr lang="cs-CZ" smtClean="0"/>
              <a:t>7.12.2017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4120481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8FCE26D6-E4B0-4D02-A208-690290BC71CA}" type="datetimeFigureOut">
              <a:rPr lang="cs-CZ" smtClean="0"/>
              <a:t>7.12.2017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123604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FCE26D6-E4B0-4D02-A208-690290BC71CA}" type="datetimeFigureOut">
              <a:rPr lang="cs-CZ" smtClean="0"/>
              <a:t>7.12.2017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3743117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FCE26D6-E4B0-4D02-A208-690290BC71CA}" type="datetimeFigureOut">
              <a:rPr lang="cs-CZ" smtClean="0"/>
              <a:t>7.12.2017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1160586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FCE26D6-E4B0-4D02-A208-690290BC71CA}" type="datetimeFigureOut">
              <a:rPr lang="cs-CZ" smtClean="0"/>
              <a:t>7.12.2017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4159608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FCE26D6-E4B0-4D02-A208-690290BC71CA}" type="datetimeFigureOut">
              <a:rPr lang="cs-CZ" smtClean="0"/>
              <a:t>7.12.2017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492511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FCE26D6-E4B0-4D02-A208-690290BC71CA}" type="datetimeFigureOut">
              <a:rPr lang="cs-CZ" smtClean="0"/>
              <a:t>7.12.2017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3938992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FCE26D6-E4B0-4D02-A208-690290BC71CA}" type="datetimeFigureOut">
              <a:rPr lang="cs-CZ" smtClean="0"/>
              <a:t>7.12.2017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379255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CE26D6-E4B0-4D02-A208-690290BC71CA}" type="datetimeFigureOut">
              <a:rPr lang="cs-CZ" smtClean="0"/>
              <a:t>7.12.2017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9192C2-1E9D-4A78-A72D-FE1B8ACEE737}" type="slidenum">
              <a:rPr lang="cs-CZ" smtClean="0"/>
              <a:t>‹#›</a:t>
            </a:fld>
            <a:endParaRPr lang="cs-CZ"/>
          </a:p>
        </p:txBody>
      </p:sp>
    </p:spTree>
    <p:extLst>
      <p:ext uri="{BB962C8B-B14F-4D97-AF65-F5344CB8AC3E}">
        <p14:creationId xmlns:p14="http://schemas.microsoft.com/office/powerpoint/2010/main" val="250000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88373" y="769072"/>
            <a:ext cx="11367654" cy="2387600"/>
          </a:xfrm>
        </p:spPr>
        <p:txBody>
          <a:bodyPr>
            <a:noAutofit/>
          </a:bodyPr>
          <a:lstStyle/>
          <a:p>
            <a:r>
              <a:rPr lang="en-US" sz="3200" dirty="0">
                <a:latin typeface="+mn-lt"/>
              </a:rPr>
              <a:t>International political sociology</a:t>
            </a:r>
            <a:r>
              <a:rPr lang="cs-CZ" sz="3200" dirty="0">
                <a:latin typeface="+mn-lt"/>
              </a:rPr>
              <a:t> (Paris school)</a:t>
            </a:r>
            <a:endParaRPr lang="en-US" sz="3200" dirty="0">
              <a:latin typeface="+mn-lt"/>
            </a:endParaRPr>
          </a:p>
        </p:txBody>
      </p:sp>
      <p:sp>
        <p:nvSpPr>
          <p:cNvPr id="3" name="Podnadpis 2"/>
          <p:cNvSpPr>
            <a:spLocks noGrp="1"/>
          </p:cNvSpPr>
          <p:nvPr>
            <p:ph type="subTitle" idx="1"/>
          </p:nvPr>
        </p:nvSpPr>
        <p:spPr/>
        <p:txBody>
          <a:bodyPr>
            <a:normAutofit/>
          </a:bodyPr>
          <a:lstStyle/>
          <a:p>
            <a:r>
              <a:rPr lang="cs-CZ" sz="2600" dirty="0"/>
              <a:t>Petr Ocelík</a:t>
            </a:r>
          </a:p>
          <a:p>
            <a:endParaRPr lang="en-US" sz="2600" i="1" dirty="0"/>
          </a:p>
        </p:txBody>
      </p:sp>
      <p:sp>
        <p:nvSpPr>
          <p:cNvPr id="4" name="Podnadpis 2"/>
          <p:cNvSpPr txBox="1">
            <a:spLocks/>
          </p:cNvSpPr>
          <p:nvPr/>
        </p:nvSpPr>
        <p:spPr>
          <a:xfrm>
            <a:off x="1524000" y="5787735"/>
            <a:ext cx="9144000" cy="98713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cs-CZ" sz="2000" dirty="0"/>
              <a:t>MEB401 Teorie bezpečnosti a metodologie / MEB</a:t>
            </a:r>
            <a:r>
              <a:rPr lang="en-US" sz="2000" dirty="0"/>
              <a:t>4</a:t>
            </a:r>
            <a:r>
              <a:rPr lang="cs-CZ" sz="2000" dirty="0"/>
              <a:t>27</a:t>
            </a:r>
            <a:r>
              <a:rPr lang="en-US" sz="2000" dirty="0"/>
              <a:t> </a:t>
            </a:r>
            <a:r>
              <a:rPr lang="cs-CZ" sz="2000" dirty="0"/>
              <a:t>Bezpečnost: teorie a koncepty</a:t>
            </a:r>
            <a:endParaRPr lang="en-US" sz="2000"/>
          </a:p>
          <a:p>
            <a:r>
              <a:rPr lang="cs-CZ" sz="2000"/>
              <a:t>16</a:t>
            </a:r>
            <a:r>
              <a:rPr lang="cs-CZ" sz="2000" baseline="30000"/>
              <a:t>th</a:t>
            </a:r>
            <a:r>
              <a:rPr lang="cs-CZ" sz="2000"/>
              <a:t> </a:t>
            </a:r>
            <a:r>
              <a:rPr lang="en-US" sz="2000" dirty="0"/>
              <a:t>November 20</a:t>
            </a:r>
            <a:r>
              <a:rPr lang="cs-CZ" sz="2000" dirty="0"/>
              <a:t>17</a:t>
            </a:r>
            <a:endParaRPr lang="en-US" sz="2000" dirty="0"/>
          </a:p>
        </p:txBody>
      </p:sp>
    </p:spTree>
    <p:extLst>
      <p:ext uri="{BB962C8B-B14F-4D97-AF65-F5344CB8AC3E}">
        <p14:creationId xmlns:p14="http://schemas.microsoft.com/office/powerpoint/2010/main" val="1642749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Bourdieu: capital</a:t>
            </a:r>
          </a:p>
        </p:txBody>
      </p:sp>
      <p:sp>
        <p:nvSpPr>
          <p:cNvPr id="3" name="Zástupný symbol pro obsah 2"/>
          <p:cNvSpPr>
            <a:spLocks noGrp="1"/>
          </p:cNvSpPr>
          <p:nvPr>
            <p:ph idx="1"/>
          </p:nvPr>
        </p:nvSpPr>
        <p:spPr>
          <a:xfrm>
            <a:off x="838200" y="1690688"/>
            <a:ext cx="10515600" cy="4886757"/>
          </a:xfrm>
        </p:spPr>
        <p:txBody>
          <a:bodyPr/>
          <a:lstStyle/>
          <a:p>
            <a:r>
              <a:rPr lang="en-US" dirty="0"/>
              <a:t>There are </a:t>
            </a:r>
            <a:r>
              <a:rPr lang="en-US" b="1" dirty="0"/>
              <a:t>various types of capital </a:t>
            </a:r>
            <a:r>
              <a:rPr lang="en-US" dirty="0"/>
              <a:t>– anything that differentiates individuals/stratifies society can be seen as a form of capital </a:t>
            </a:r>
          </a:p>
          <a:p>
            <a:r>
              <a:rPr lang="en-US" dirty="0"/>
              <a:t>E.g. in sport (or bouncers) field, a physical capital crucially stratifies the field </a:t>
            </a:r>
          </a:p>
          <a:p>
            <a:pPr marL="0" indent="0">
              <a:buNone/>
            </a:pPr>
            <a:endParaRPr lang="en-US" dirty="0"/>
          </a:p>
          <a:p>
            <a:r>
              <a:rPr lang="en-US" dirty="0"/>
              <a:t>Also, any form of capital can be transformed into a symbolic capital (capital that does not appear as capital) </a:t>
            </a:r>
          </a:p>
          <a:p>
            <a:r>
              <a:rPr lang="en-US" b="1" dirty="0"/>
              <a:t>Symbolic capital </a:t>
            </a:r>
            <a:r>
              <a:rPr lang="en-US" dirty="0"/>
              <a:t>is capital of “a different order” </a:t>
            </a:r>
            <a:endParaRPr lang="cs-CZ" dirty="0"/>
          </a:p>
        </p:txBody>
      </p:sp>
    </p:spTree>
    <p:extLst>
      <p:ext uri="{BB962C8B-B14F-4D97-AF65-F5344CB8AC3E}">
        <p14:creationId xmlns:p14="http://schemas.microsoft.com/office/powerpoint/2010/main" val="2812483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dirty="0"/>
          </a:p>
        </p:txBody>
      </p:sp>
      <p:sp>
        <p:nvSpPr>
          <p:cNvPr id="3" name="Zástupný symbol pro obsah 2"/>
          <p:cNvSpPr>
            <a:spLocks noGrp="1"/>
          </p:cNvSpPr>
          <p:nvPr>
            <p:ph idx="1"/>
          </p:nvPr>
        </p:nvSpPr>
        <p:spPr>
          <a:xfrm>
            <a:off x="838200" y="1690688"/>
            <a:ext cx="10515600" cy="4886757"/>
          </a:xfrm>
        </p:spPr>
        <p:txBody>
          <a:bodyPr/>
          <a:lstStyle/>
          <a:p>
            <a:endParaRPr lang="cs-CZ" dirty="0"/>
          </a:p>
        </p:txBody>
      </p:sp>
      <p:pic>
        <p:nvPicPr>
          <p:cNvPr id="3074" name="Picture 2" descr="http://thispublicaddress.com/tPA1/images/05_2002/habitu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7909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Bourdieu: habitus</a:t>
            </a:r>
          </a:p>
        </p:txBody>
      </p:sp>
      <p:sp>
        <p:nvSpPr>
          <p:cNvPr id="3" name="Zástupný symbol pro obsah 2"/>
          <p:cNvSpPr>
            <a:spLocks noGrp="1"/>
          </p:cNvSpPr>
          <p:nvPr>
            <p:ph idx="1"/>
          </p:nvPr>
        </p:nvSpPr>
        <p:spPr>
          <a:xfrm>
            <a:off x="838200" y="1690688"/>
            <a:ext cx="10515600" cy="4886757"/>
          </a:xfrm>
        </p:spPr>
        <p:txBody>
          <a:bodyPr/>
          <a:lstStyle/>
          <a:p>
            <a:r>
              <a:rPr lang="en-US" b="1" dirty="0"/>
              <a:t>Habitus:</a:t>
            </a:r>
            <a:r>
              <a:rPr lang="en-US" dirty="0"/>
              <a:t> an embodiment and internalization of the social world which structures how the social world is perceived and experienced and is structured by objective structures of the social world which are not controlled by the actor </a:t>
            </a:r>
          </a:p>
          <a:p>
            <a:r>
              <a:rPr lang="en-US" dirty="0"/>
              <a:t>Habitus is </a:t>
            </a:r>
            <a:r>
              <a:rPr lang="en-US" b="1" dirty="0"/>
              <a:t>the link </a:t>
            </a:r>
            <a:r>
              <a:rPr lang="en-US" dirty="0"/>
              <a:t>between the private experience of the world (subjective) and the social world itself (objective) </a:t>
            </a:r>
          </a:p>
          <a:p>
            <a:r>
              <a:rPr lang="en-US" dirty="0"/>
              <a:t>Habitus consists of </a:t>
            </a:r>
            <a:r>
              <a:rPr lang="en-US" b="1" dirty="0"/>
              <a:t>dispositions</a:t>
            </a:r>
            <a:r>
              <a:rPr lang="cs-CZ" b="1" dirty="0"/>
              <a:t> </a:t>
            </a:r>
            <a:r>
              <a:rPr lang="en-US" dirty="0"/>
              <a:t>that</a:t>
            </a:r>
            <a:r>
              <a:rPr lang="en-US" b="1" dirty="0"/>
              <a:t> </a:t>
            </a:r>
            <a:r>
              <a:rPr lang="en-US" dirty="0"/>
              <a:t>define habitual state, tendencies, and inclinations of an actor </a:t>
            </a:r>
          </a:p>
          <a:p>
            <a:r>
              <a:rPr lang="en-US" dirty="0"/>
              <a:t>Dispositions (and consequently habitus) are formed by the actor’s encounters of the objective conditions of the social world   </a:t>
            </a:r>
            <a:endParaRPr lang="cs-CZ" dirty="0"/>
          </a:p>
        </p:txBody>
      </p:sp>
    </p:spTree>
    <p:extLst>
      <p:ext uri="{BB962C8B-B14F-4D97-AF65-F5344CB8AC3E}">
        <p14:creationId xmlns:p14="http://schemas.microsoft.com/office/powerpoint/2010/main" val="1815891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Bourdieu: habitus</a:t>
            </a:r>
          </a:p>
        </p:txBody>
      </p:sp>
      <p:sp>
        <p:nvSpPr>
          <p:cNvPr id="3" name="Zástupný symbol pro obsah 2"/>
          <p:cNvSpPr>
            <a:spLocks noGrp="1"/>
          </p:cNvSpPr>
          <p:nvPr>
            <p:ph idx="1"/>
          </p:nvPr>
        </p:nvSpPr>
        <p:spPr>
          <a:xfrm>
            <a:off x="838200" y="1690688"/>
            <a:ext cx="10515600" cy="4886757"/>
          </a:xfrm>
        </p:spPr>
        <p:txBody>
          <a:bodyPr/>
          <a:lstStyle/>
          <a:p>
            <a:r>
              <a:rPr lang="en-US" b="1" dirty="0"/>
              <a:t>Preference vs. dispositions: </a:t>
            </a:r>
            <a:r>
              <a:rPr lang="en-US" dirty="0"/>
              <a:t>“real” preferences might be hidden vs. dispositions (do not have to correspond with preferences) are performed </a:t>
            </a:r>
          </a:p>
          <a:p>
            <a:r>
              <a:rPr lang="en-US" dirty="0"/>
              <a:t>The continuous performance of dispositions, often in form of practices, situates actor within a field  </a:t>
            </a:r>
          </a:p>
          <a:p>
            <a:endParaRPr lang="en-US" dirty="0"/>
          </a:p>
          <a:p>
            <a:r>
              <a:rPr lang="en-US" dirty="0"/>
              <a:t>Field, capital, and habitus are interdependent </a:t>
            </a:r>
          </a:p>
          <a:p>
            <a:r>
              <a:rPr lang="en-US" dirty="0">
                <a:sym typeface="Wingdings" panose="05000000000000000000" pitchFamily="2" charset="2"/>
              </a:rPr>
              <a:t> Bourdieu: we should </a:t>
            </a:r>
            <a:r>
              <a:rPr lang="en-US" b="1" dirty="0">
                <a:sym typeface="Wingdings" panose="05000000000000000000" pitchFamily="2" charset="2"/>
              </a:rPr>
              <a:t>research both subjective </a:t>
            </a:r>
            <a:r>
              <a:rPr lang="en-US" dirty="0">
                <a:sym typeface="Wingdings" panose="05000000000000000000" pitchFamily="2" charset="2"/>
              </a:rPr>
              <a:t>(habitus) as well as </a:t>
            </a:r>
            <a:r>
              <a:rPr lang="en-US" b="1" dirty="0">
                <a:sym typeface="Wingdings" panose="05000000000000000000" pitchFamily="2" charset="2"/>
              </a:rPr>
              <a:t>objective</a:t>
            </a:r>
            <a:r>
              <a:rPr lang="en-US" dirty="0">
                <a:sym typeface="Wingdings" panose="05000000000000000000" pitchFamily="2" charset="2"/>
              </a:rPr>
              <a:t> (field); see Pouliot “sobjectivism” </a:t>
            </a:r>
            <a:endParaRPr lang="cs-CZ" dirty="0"/>
          </a:p>
        </p:txBody>
      </p:sp>
    </p:spTree>
    <p:extLst>
      <p:ext uri="{BB962C8B-B14F-4D97-AF65-F5344CB8AC3E}">
        <p14:creationId xmlns:p14="http://schemas.microsoft.com/office/powerpoint/2010/main" val="2885803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dirty="0"/>
          </a:p>
        </p:txBody>
      </p:sp>
      <p:sp>
        <p:nvSpPr>
          <p:cNvPr id="3" name="Zástupný symbol pro obsah 2"/>
          <p:cNvSpPr>
            <a:spLocks noGrp="1"/>
          </p:cNvSpPr>
          <p:nvPr>
            <p:ph idx="1"/>
          </p:nvPr>
        </p:nvSpPr>
        <p:spPr>
          <a:xfrm>
            <a:off x="838200" y="1690688"/>
            <a:ext cx="10515600" cy="4886757"/>
          </a:xfrm>
        </p:spPr>
        <p:txBody>
          <a:bodyPr/>
          <a:lstStyle/>
          <a:p>
            <a:endParaRPr lang="cs-CZ" dirty="0"/>
          </a:p>
        </p:txBody>
      </p:sp>
      <p:pic>
        <p:nvPicPr>
          <p:cNvPr id="4098" name="Picture 2" descr="https://s-media-cache-ak0.pinimg.com/736x/c2/1b/3a/c21b3a4bf7b954abbb07b4effe41323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99149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63256" y="365125"/>
            <a:ext cx="10296394" cy="1325563"/>
          </a:xfrm>
        </p:spPr>
        <p:txBody>
          <a:bodyPr/>
          <a:lstStyle/>
          <a:p>
            <a:r>
              <a:rPr lang="en-US" dirty="0"/>
              <a:t>(Security) knowledge re/production</a:t>
            </a:r>
          </a:p>
        </p:txBody>
      </p:sp>
      <p:sp>
        <p:nvSpPr>
          <p:cNvPr id="3" name="Zástupný symbol pro obsah 2"/>
          <p:cNvSpPr>
            <a:spLocks noGrp="1"/>
          </p:cNvSpPr>
          <p:nvPr>
            <p:ph idx="1"/>
          </p:nvPr>
        </p:nvSpPr>
        <p:spPr>
          <a:xfrm>
            <a:off x="838200" y="1690688"/>
            <a:ext cx="11124156" cy="5167312"/>
          </a:xfrm>
        </p:spPr>
        <p:txBody>
          <a:bodyPr/>
          <a:lstStyle/>
          <a:p>
            <a:endParaRPr lang="en-US" dirty="0"/>
          </a:p>
          <a:p>
            <a:r>
              <a:rPr lang="en-US" dirty="0"/>
              <a:t>Science influences what can be said and what not: </a:t>
            </a:r>
          </a:p>
          <a:p>
            <a:pPr marL="0" indent="0">
              <a:buNone/>
            </a:pPr>
            <a:endParaRPr lang="en-US" i="1" dirty="0"/>
          </a:p>
          <a:p>
            <a:pPr marL="0" indent="0">
              <a:buNone/>
            </a:pPr>
            <a:r>
              <a:rPr lang="en-US" i="1" dirty="0"/>
              <a:t>the non-politicized has no language; it is what we know without knowing that we know it </a:t>
            </a:r>
            <a:r>
              <a:rPr lang="en-US" dirty="0"/>
              <a:t>(Berling 2011: 391)</a:t>
            </a:r>
            <a:endParaRPr lang="en-US" i="1" dirty="0"/>
          </a:p>
          <a:p>
            <a:endParaRPr lang="en-US" dirty="0"/>
          </a:p>
          <a:p>
            <a:r>
              <a:rPr lang="en-US" dirty="0"/>
              <a:t>Scientific or expert knowledge: a privileged form </a:t>
            </a:r>
            <a:r>
              <a:rPr lang="en-US" sz="2200" dirty="0"/>
              <a:t>(Berling 2011) </a:t>
            </a:r>
          </a:p>
          <a:p>
            <a:pPr lvl="1"/>
            <a:r>
              <a:rPr lang="en-US" b="1" dirty="0"/>
              <a:t>Objectification:</a:t>
            </a:r>
            <a:r>
              <a:rPr lang="en-US" dirty="0"/>
              <a:t> issue defined as a matter of scientific inquiry or necessity</a:t>
            </a:r>
          </a:p>
          <a:p>
            <a:pPr lvl="1"/>
            <a:r>
              <a:rPr lang="en-US" b="1" dirty="0"/>
              <a:t>Legitimation:</a:t>
            </a:r>
            <a:r>
              <a:rPr lang="en-US" dirty="0"/>
              <a:t> scientific field influences status of a securitizing actor</a:t>
            </a:r>
          </a:p>
          <a:p>
            <a:pPr lvl="1"/>
            <a:r>
              <a:rPr lang="en-US" b="1" dirty="0"/>
              <a:t>Mobilization: </a:t>
            </a:r>
            <a:r>
              <a:rPr lang="en-US" dirty="0"/>
              <a:t>securitization claims backed (or even driven) by scientific evidence</a:t>
            </a:r>
          </a:p>
          <a:p>
            <a:endParaRPr lang="en-US" dirty="0"/>
          </a:p>
        </p:txBody>
      </p:sp>
      <p:pic>
        <p:nvPicPr>
          <p:cNvPr id="1026" name="Picture 2" descr="Image result for dana drábová">
            <a:extLst>
              <a:ext uri="{FF2B5EF4-FFF2-40B4-BE49-F238E27FC236}">
                <a16:creationId xmlns:a16="http://schemas.microsoft.com/office/drawing/2014/main" id="{4322B184-A809-49CD-BB64-6CB27509AA5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7623" y="0"/>
            <a:ext cx="3384377" cy="2755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1161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690688"/>
            <a:ext cx="11124156" cy="5167312"/>
          </a:xfrm>
        </p:spPr>
        <p:txBody>
          <a:bodyPr/>
          <a:lstStyle/>
          <a:p>
            <a:endParaRPr lang="en-US" dirty="0"/>
          </a:p>
          <a:p>
            <a:endParaRPr lang="en-US" dirty="0"/>
          </a:p>
        </p:txBody>
      </p:sp>
      <p:pic>
        <p:nvPicPr>
          <p:cNvPr id="2050" name="Picture 2" descr="Image result for The new security danger in the Anthropocene posed by changes in atmospheric CO2 measured at the Mauna Loa Observatory in Hawaii">
            <a:extLst>
              <a:ext uri="{FF2B5EF4-FFF2-40B4-BE49-F238E27FC236}">
                <a16:creationId xmlns:a16="http://schemas.microsoft.com/office/drawing/2014/main" id="{9E1F1FFF-3EF2-40E8-BBAD-FE523EB6FF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9074" y="1014412"/>
            <a:ext cx="6200775" cy="48291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pačesova komise">
            <a:extLst>
              <a:ext uri="{FF2B5EF4-FFF2-40B4-BE49-F238E27FC236}">
                <a16:creationId xmlns:a16="http://schemas.microsoft.com/office/drawing/2014/main" id="{91092002-8958-460E-86C5-766D9B9DF2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8744" y="227338"/>
            <a:ext cx="5019205" cy="2406295"/>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6" descr="Image result for pačesova komise">
            <a:extLst>
              <a:ext uri="{FF2B5EF4-FFF2-40B4-BE49-F238E27FC236}">
                <a16:creationId xmlns:a16="http://schemas.microsoft.com/office/drawing/2014/main" id="{A05652B6-A99E-4700-95ED-E44BF9E10DE7}"/>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6" name="Obrázek 5">
            <a:extLst>
              <a:ext uri="{FF2B5EF4-FFF2-40B4-BE49-F238E27FC236}">
                <a16:creationId xmlns:a16="http://schemas.microsoft.com/office/drawing/2014/main" id="{896777FC-9E4C-4425-91EC-1AB8CCE291C5}"/>
              </a:ext>
            </a:extLst>
          </p:cNvPr>
          <p:cNvPicPr>
            <a:picLocks noChangeAspect="1"/>
          </p:cNvPicPr>
          <p:nvPr/>
        </p:nvPicPr>
        <p:blipFill>
          <a:blip r:embed="rId4"/>
          <a:stretch>
            <a:fillRect/>
          </a:stretch>
        </p:blipFill>
        <p:spPr>
          <a:xfrm>
            <a:off x="378744" y="2771434"/>
            <a:ext cx="5019205" cy="3948765"/>
          </a:xfrm>
          <a:prstGeom prst="rect">
            <a:avLst/>
          </a:prstGeom>
        </p:spPr>
      </p:pic>
    </p:spTree>
    <p:extLst>
      <p:ext uri="{BB962C8B-B14F-4D97-AF65-F5344CB8AC3E}">
        <p14:creationId xmlns:p14="http://schemas.microsoft.com/office/powerpoint/2010/main" val="3383402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Conclusions</a:t>
            </a:r>
          </a:p>
        </p:txBody>
      </p:sp>
      <p:sp>
        <p:nvSpPr>
          <p:cNvPr id="3" name="Zástupný symbol pro obsah 2"/>
          <p:cNvSpPr>
            <a:spLocks noGrp="1"/>
          </p:cNvSpPr>
          <p:nvPr>
            <p:ph idx="1"/>
          </p:nvPr>
        </p:nvSpPr>
        <p:spPr>
          <a:xfrm>
            <a:off x="838200" y="1690688"/>
            <a:ext cx="10515600" cy="4886757"/>
          </a:xfrm>
        </p:spPr>
        <p:txBody>
          <a:bodyPr/>
          <a:lstStyle/>
          <a:p>
            <a:r>
              <a:rPr lang="en-US" dirty="0"/>
              <a:t>IPS shares </a:t>
            </a:r>
            <a:r>
              <a:rPr lang="en-US" b="1" dirty="0"/>
              <a:t>constructivist background </a:t>
            </a:r>
            <a:r>
              <a:rPr lang="en-US" dirty="0"/>
              <a:t>with Copenhagen and Aberystwyth schools (CSS) </a:t>
            </a:r>
          </a:p>
          <a:p>
            <a:r>
              <a:rPr lang="en-US" dirty="0"/>
              <a:t>Transdisciplinary</a:t>
            </a:r>
          </a:p>
          <a:p>
            <a:r>
              <a:rPr lang="en-US" dirty="0"/>
              <a:t>Blurs borders between international and domestic, strategic and everyday...</a:t>
            </a:r>
          </a:p>
          <a:p>
            <a:endParaRPr lang="en-US" dirty="0"/>
          </a:p>
          <a:p>
            <a:r>
              <a:rPr lang="en-US" b="1" dirty="0"/>
              <a:t>Many actors compete for their definition of (in)security</a:t>
            </a:r>
            <a:r>
              <a:rPr lang="en-US" dirty="0"/>
              <a:t> within various fields </a:t>
            </a:r>
          </a:p>
          <a:p>
            <a:r>
              <a:rPr lang="en-US" dirty="0"/>
              <a:t>(In)securitization moves have roots in the </a:t>
            </a:r>
            <a:r>
              <a:rPr lang="en-US" b="1" dirty="0"/>
              <a:t>practices and routines </a:t>
            </a:r>
            <a:r>
              <a:rPr lang="en-US" dirty="0">
                <a:sym typeface="Wingdings" panose="05000000000000000000" pitchFamily="2" charset="2"/>
              </a:rPr>
              <a:t> goal is to uncover and disrupt those “regimes of truth” </a:t>
            </a:r>
            <a:endParaRPr lang="en-US" dirty="0"/>
          </a:p>
          <a:p>
            <a:endParaRPr lang="en-US" dirty="0"/>
          </a:p>
        </p:txBody>
      </p:sp>
    </p:spTree>
    <p:extLst>
      <p:ext uri="{BB962C8B-B14F-4D97-AF65-F5344CB8AC3E}">
        <p14:creationId xmlns:p14="http://schemas.microsoft.com/office/powerpoint/2010/main" val="3426566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Outline</a:t>
            </a:r>
          </a:p>
        </p:txBody>
      </p:sp>
      <p:sp>
        <p:nvSpPr>
          <p:cNvPr id="3" name="Zástupný symbol pro obsah 2"/>
          <p:cNvSpPr>
            <a:spLocks noGrp="1"/>
          </p:cNvSpPr>
          <p:nvPr>
            <p:ph idx="1"/>
          </p:nvPr>
        </p:nvSpPr>
        <p:spPr>
          <a:xfrm>
            <a:off x="838200" y="1690688"/>
            <a:ext cx="10515600" cy="4886757"/>
          </a:xfrm>
        </p:spPr>
        <p:txBody>
          <a:bodyPr/>
          <a:lstStyle/>
          <a:p>
            <a:r>
              <a:rPr lang="en-US" dirty="0"/>
              <a:t>International political</a:t>
            </a:r>
            <a:r>
              <a:rPr lang="cs-CZ" dirty="0"/>
              <a:t> sociology </a:t>
            </a:r>
            <a:r>
              <a:rPr lang="en-US" dirty="0"/>
              <a:t>(IPS): assumptions</a:t>
            </a:r>
            <a:endParaRPr lang="cs-CZ" dirty="0"/>
          </a:p>
          <a:p>
            <a:r>
              <a:rPr lang="en-US" dirty="0"/>
              <a:t>The “practice turn”</a:t>
            </a:r>
          </a:p>
          <a:p>
            <a:r>
              <a:rPr lang="en-US" dirty="0"/>
              <a:t>Sociology of Pierre Bourdieu: field, capital, and habitus</a:t>
            </a:r>
            <a:endParaRPr lang="cs-CZ" dirty="0"/>
          </a:p>
        </p:txBody>
      </p:sp>
    </p:spTree>
    <p:extLst>
      <p:ext uri="{BB962C8B-B14F-4D97-AF65-F5344CB8AC3E}">
        <p14:creationId xmlns:p14="http://schemas.microsoft.com/office/powerpoint/2010/main" val="3429955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IPS: </a:t>
            </a:r>
            <a:r>
              <a:rPr lang="en-US" dirty="0"/>
              <a:t>assumptions</a:t>
            </a:r>
          </a:p>
        </p:txBody>
      </p:sp>
      <p:sp>
        <p:nvSpPr>
          <p:cNvPr id="3" name="Zástupný symbol pro obsah 2"/>
          <p:cNvSpPr>
            <a:spLocks noGrp="1"/>
          </p:cNvSpPr>
          <p:nvPr>
            <p:ph idx="1"/>
          </p:nvPr>
        </p:nvSpPr>
        <p:spPr>
          <a:xfrm>
            <a:off x="838200" y="1690688"/>
            <a:ext cx="10515600" cy="4886757"/>
          </a:xfrm>
        </p:spPr>
        <p:txBody>
          <a:bodyPr/>
          <a:lstStyle/>
          <a:p>
            <a:r>
              <a:rPr lang="en-US" dirty="0"/>
              <a:t>IPS shares </a:t>
            </a:r>
            <a:r>
              <a:rPr lang="en-US" b="1" dirty="0"/>
              <a:t>constructivist background </a:t>
            </a:r>
            <a:r>
              <a:rPr lang="en-US" dirty="0"/>
              <a:t>with Copenhagen school and CSS</a:t>
            </a:r>
          </a:p>
          <a:p>
            <a:r>
              <a:rPr lang="en-US" dirty="0"/>
              <a:t>Both security and insecurity are products of </a:t>
            </a:r>
            <a:r>
              <a:rPr lang="en-US" b="1" dirty="0"/>
              <a:t>an (in)securitization </a:t>
            </a:r>
            <a:r>
              <a:rPr lang="en-US" dirty="0"/>
              <a:t>which consists both of discursive and </a:t>
            </a:r>
            <a:r>
              <a:rPr lang="en-US"/>
              <a:t>non-discursive processes </a:t>
            </a:r>
            <a:endParaRPr lang="en-US" dirty="0"/>
          </a:p>
          <a:p>
            <a:r>
              <a:rPr lang="en-US" b="1" dirty="0"/>
              <a:t>Non-discursive processes:</a:t>
            </a:r>
            <a:r>
              <a:rPr lang="en-US" dirty="0"/>
              <a:t> technologies, routines and practices etc.</a:t>
            </a:r>
          </a:p>
          <a:p>
            <a:endParaRPr lang="en-US" dirty="0"/>
          </a:p>
          <a:p>
            <a:pPr marL="0" indent="0">
              <a:buNone/>
            </a:pPr>
            <a:r>
              <a:rPr lang="en-US" dirty="0">
                <a:sym typeface="Wingdings" panose="05000000000000000000" pitchFamily="2" charset="2"/>
              </a:rPr>
              <a:t> </a:t>
            </a:r>
            <a:r>
              <a:rPr lang="en-US" b="1" dirty="0">
                <a:sym typeface="Wingdings" panose="05000000000000000000" pitchFamily="2" charset="2"/>
              </a:rPr>
              <a:t>The central questions of the IPS: </a:t>
            </a:r>
            <a:r>
              <a:rPr lang="en-US" dirty="0">
                <a:sym typeface="Wingdings" panose="05000000000000000000" pitchFamily="2" charset="2"/>
              </a:rPr>
              <a:t>who does securitize what, under what conditions, against whom, and with what consequences?</a:t>
            </a:r>
            <a:endParaRPr lang="cs-CZ" dirty="0"/>
          </a:p>
        </p:txBody>
      </p:sp>
    </p:spTree>
    <p:extLst>
      <p:ext uri="{BB962C8B-B14F-4D97-AF65-F5344CB8AC3E}">
        <p14:creationId xmlns:p14="http://schemas.microsoft.com/office/powerpoint/2010/main" val="2203108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IPS: </a:t>
            </a:r>
            <a:r>
              <a:rPr lang="en-US" dirty="0"/>
              <a:t>background</a:t>
            </a:r>
          </a:p>
        </p:txBody>
      </p:sp>
      <p:sp>
        <p:nvSpPr>
          <p:cNvPr id="3" name="Zástupný symbol pro obsah 2"/>
          <p:cNvSpPr>
            <a:spLocks noGrp="1"/>
          </p:cNvSpPr>
          <p:nvPr>
            <p:ph idx="1"/>
          </p:nvPr>
        </p:nvSpPr>
        <p:spPr>
          <a:xfrm>
            <a:off x="838200" y="1690688"/>
            <a:ext cx="10515600" cy="4886757"/>
          </a:xfrm>
        </p:spPr>
        <p:txBody>
          <a:bodyPr/>
          <a:lstStyle/>
          <a:p>
            <a:r>
              <a:rPr lang="en-US" dirty="0"/>
              <a:t>The IPS emerged during 1990s; often related to </a:t>
            </a:r>
            <a:r>
              <a:rPr lang="en-US" b="1" dirty="0"/>
              <a:t>“Paris school” </a:t>
            </a:r>
            <a:r>
              <a:rPr lang="en-US" dirty="0"/>
              <a:t>which draws on sociology of </a:t>
            </a:r>
            <a:r>
              <a:rPr lang="en-US" b="1" dirty="0"/>
              <a:t>Pierre Bourdieu (1930 - 2002)</a:t>
            </a:r>
            <a:r>
              <a:rPr lang="en-US" dirty="0"/>
              <a:t> </a:t>
            </a:r>
          </a:p>
          <a:p>
            <a:r>
              <a:rPr lang="en-US" dirty="0"/>
              <a:t>Bourdieu attempted to overcome distinction between individualism and structuralism </a:t>
            </a:r>
            <a:endParaRPr lang="cs-CZ" dirty="0"/>
          </a:p>
        </p:txBody>
      </p:sp>
      <p:pic>
        <p:nvPicPr>
          <p:cNvPr id="2050" name="Picture 2" descr="http://thefrailestthing.files.wordpress.com/2011/09/pierre-bourdieu.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19315" y="3288632"/>
            <a:ext cx="2534485" cy="3569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9350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IPS: </a:t>
            </a:r>
            <a:r>
              <a:rPr lang="en-US" dirty="0"/>
              <a:t>the “practice turn”</a:t>
            </a:r>
          </a:p>
        </p:txBody>
      </p:sp>
      <p:sp>
        <p:nvSpPr>
          <p:cNvPr id="3" name="Zástupný symbol pro obsah 2"/>
          <p:cNvSpPr>
            <a:spLocks noGrp="1"/>
          </p:cNvSpPr>
          <p:nvPr>
            <p:ph idx="1"/>
          </p:nvPr>
        </p:nvSpPr>
        <p:spPr>
          <a:xfrm>
            <a:off x="838200" y="1690688"/>
            <a:ext cx="10515600" cy="4886757"/>
          </a:xfrm>
        </p:spPr>
        <p:txBody>
          <a:bodyPr/>
          <a:lstStyle/>
          <a:p>
            <a:r>
              <a:rPr lang="en-US" dirty="0"/>
              <a:t>The IPS is a part of the </a:t>
            </a:r>
            <a:r>
              <a:rPr lang="en-US" b="1" dirty="0"/>
              <a:t>“practice turn” </a:t>
            </a:r>
            <a:r>
              <a:rPr lang="en-US" dirty="0"/>
              <a:t>in IR </a:t>
            </a:r>
            <a:r>
              <a:rPr lang="en-US" dirty="0">
                <a:sym typeface="Wingdings" panose="05000000000000000000" pitchFamily="2" charset="2"/>
              </a:rPr>
              <a:t> focus on </a:t>
            </a:r>
            <a:r>
              <a:rPr lang="en-US" b="1" dirty="0">
                <a:sym typeface="Wingdings" panose="05000000000000000000" pitchFamily="2" charset="2"/>
              </a:rPr>
              <a:t>what actors do and why </a:t>
            </a:r>
            <a:r>
              <a:rPr lang="en-US" dirty="0">
                <a:sym typeface="Wingdings" panose="05000000000000000000" pitchFamily="2" charset="2"/>
              </a:rPr>
              <a:t>(Emmanuel Adler and Vincent Pouliot)</a:t>
            </a:r>
          </a:p>
          <a:p>
            <a:r>
              <a:rPr lang="en-US" dirty="0">
                <a:sym typeface="Wingdings" panose="05000000000000000000" pitchFamily="2" charset="2"/>
              </a:rPr>
              <a:t>Investigates </a:t>
            </a:r>
            <a:r>
              <a:rPr lang="en-US" b="1" dirty="0">
                <a:sym typeface="Wingdings" panose="05000000000000000000" pitchFamily="2" charset="2"/>
              </a:rPr>
              <a:t>practical, common-sense  knowledge</a:t>
            </a:r>
            <a:r>
              <a:rPr lang="en-US" dirty="0">
                <a:sym typeface="Wingdings" panose="05000000000000000000" pitchFamily="2" charset="2"/>
              </a:rPr>
              <a:t> rather than theoretical knowledge </a:t>
            </a:r>
          </a:p>
          <a:p>
            <a:endParaRPr lang="en-US" dirty="0">
              <a:sym typeface="Wingdings" panose="05000000000000000000" pitchFamily="2" charset="2"/>
            </a:endParaRPr>
          </a:p>
          <a:p>
            <a:r>
              <a:rPr lang="en-US" dirty="0">
                <a:sym typeface="Wingdings" panose="05000000000000000000" pitchFamily="2" charset="2"/>
              </a:rPr>
              <a:t>Conceptual differentiation: </a:t>
            </a:r>
            <a:r>
              <a:rPr lang="en-US" b="1" dirty="0">
                <a:sym typeface="Wingdings" panose="05000000000000000000" pitchFamily="2" charset="2"/>
              </a:rPr>
              <a:t>behavior, action, practice</a:t>
            </a:r>
            <a:r>
              <a:rPr lang="en-US" dirty="0">
                <a:sym typeface="Wingdings" panose="05000000000000000000" pitchFamily="2" charset="2"/>
              </a:rPr>
              <a:t> </a:t>
            </a:r>
          </a:p>
          <a:p>
            <a:r>
              <a:rPr lang="en-US" b="1" dirty="0">
                <a:sym typeface="Wingdings" panose="05000000000000000000" pitchFamily="2" charset="2"/>
              </a:rPr>
              <a:t>Behavior:</a:t>
            </a:r>
            <a:r>
              <a:rPr lang="en-US" dirty="0">
                <a:sym typeface="Wingdings" panose="05000000000000000000" pitchFamily="2" charset="2"/>
              </a:rPr>
              <a:t> material dimension of “doing”</a:t>
            </a:r>
          </a:p>
          <a:p>
            <a:r>
              <a:rPr lang="en-US" b="1" dirty="0">
                <a:sym typeface="Wingdings" panose="05000000000000000000" pitchFamily="2" charset="2"/>
              </a:rPr>
              <a:t>Action: </a:t>
            </a:r>
            <a:r>
              <a:rPr lang="en-US" dirty="0">
                <a:sym typeface="Wingdings" panose="05000000000000000000" pitchFamily="2" charset="2"/>
              </a:rPr>
              <a:t>adds meaning to the behavior </a:t>
            </a:r>
          </a:p>
          <a:p>
            <a:r>
              <a:rPr lang="en-US" b="1" dirty="0">
                <a:sym typeface="Wingdings" panose="05000000000000000000" pitchFamily="2" charset="2"/>
              </a:rPr>
              <a:t>Practice:</a:t>
            </a:r>
            <a:r>
              <a:rPr lang="en-US" dirty="0">
                <a:sym typeface="Wingdings" panose="05000000000000000000" pitchFamily="2" charset="2"/>
              </a:rPr>
              <a:t> embeds action within social organized context </a:t>
            </a:r>
            <a:endParaRPr lang="cs-CZ" dirty="0"/>
          </a:p>
        </p:txBody>
      </p:sp>
    </p:spTree>
    <p:extLst>
      <p:ext uri="{BB962C8B-B14F-4D97-AF65-F5344CB8AC3E}">
        <p14:creationId xmlns:p14="http://schemas.microsoft.com/office/powerpoint/2010/main" val="316430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IPS: </a:t>
            </a:r>
            <a:r>
              <a:rPr lang="en-US" dirty="0"/>
              <a:t>the “practice turn”</a:t>
            </a:r>
          </a:p>
        </p:txBody>
      </p:sp>
      <p:pic>
        <p:nvPicPr>
          <p:cNvPr id="1026" name="Picture 2" descr="http://s.hswstatic.com/gif/aircraft-carrier-35.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575" y="2479700"/>
            <a:ext cx="4069909" cy="3223010"/>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https://i.guim.co.uk/img/media/aae39899c5186312434fc505df4fa799de616dc5/0_89_3257_1955/master/3257.jpg?w=620&amp;q=85&amp;auto=format&amp;sharp=10&amp;s=f066df60f300ea29c1e1c7fd587d3332"/>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1030" name="Picture 6" descr="https://adeccointheknowfrench.files.wordpress.com/2013/05/office-design.jpg?w=120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4729" y="2489122"/>
            <a:ext cx="4392290" cy="322301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data:image/jpeg;base64,/9j/4AAQSkZJRgABAQAAAQABAAD/2wCEAAkGBxQTEhUUExQWFBUXGRgXFxcYGBcXFxgXFxgXFhoXFRQYHCggGBolHBcUITEhJSkrLi4uFx8zODMsNygtLiwBCgoKDg0NFA8PFCsZFBkrLCssKywrNywsLCwrLDcsKyssKyssKysrKysrKywrKysrKysrKysrKysrKysrKysrK//AABEIAPAArQMBIgACEQEDEQH/xAAcAAABBQEBAQAAAAAAAAAAAAAFAgMEBgcBAAj/xAA7EAABAwEFBQUHBAEDBQAAAAABAAIRAwQFEiExBkFRYXETIoGRoQcyQrHB0fAUI1JyYoKS4RUWJDPx/8QAFgEBAQEAAAAAAAAAAAAAAAAAAAEC/8QAGBEBAQEBAQAAAAAAAAAAAAAAAAERQTH/2gAMAwEAAhEDEQA/ANSuumRTAPBUr2r0v2abuDlBse076TQ0POWWY+qCba3+6vTALhDTuUVdvZ++bP4qyv1Wb7J7Quo2cNDMQJ1mCrbZNsaOLv03gRwnNAaIQi+25jol09prM4CSWkneNFHvO8KFSAyoCghbaj/x6J/yCCUrCKpgkD1I9V7ay/muDKLYIbBLufAIRYK1eoQKbCY0ges7kRYnbMtbrWa0a4pz/wBp+6ap3JVcxxYWujQzr0SrLsjaah77m08WpPef4cEbu/YmpS9ytrqCAR670Ge16jmuLXtgqFbGyCtE2h2cqMpl7xigbjHlkqFb2cso/JVAG1N7iAvGZzVjtQ7kqt1T3lFjoAjVKHVN0hkUpgQOsHNPNKYbATzDvUDlQ5ZJ0ZwodV3NSGVAYVE+wHvt6hEtq2/uN/qhthcMbRzCNbWMl7P6/ZOIv9ewsw+6JxIFtRdlIUXuwiRpCs9dszloVXtrgBZ3oprYeysqUiHieCN17kp5wXN3BB/ZvmwjoriaOZHNBVKlxunu1JHMKu31aBRqdkO86cyBEb4nitCtYDGucTAaCT0Czqx0u3tgc4ZB2I8CftogsWxOzrKgNorDGSTga7QAbyOK0GhTDBkAByyQuxvECMgiQfIhBKY8cvNS6VVDqGsKS0x+BRREkPaQRIPFUbazZulqBgnIOGk8HcOqudJwyzTF7WYVaTmHeMuqqPnvaS730QWvGe4iCCOMhVBxzWqbc3a5tBhdmWkscflPOFlNq94oQqkfeSWuIXbMNUtoUV17jwTjdE2BK61vNA5UbA8lKpDKeKj1hLU/S0CIl2Qd4HmFZ9paYmn/AF+yrFDUdQrreFgNQUyNzR9FUXV9QQ7wVf2qzs7+iNh/veCDbQMmhU6KKj+yq0AYgd8LSalZvAarI/Z27MhaJUCpCdo8D7LWboS1xHhmFRLBYsLQ7eSIB4q23i2aT+h+SrFyYnVWAxH2mEhVusbsLRiMADXggN7bf0qLi1je0I3zAT21NMuplomDrA15Kg2fZOu54c4BlMnOfeA5hBcLv9oYcRNIgzuOis9o2gDaYqEag5cd4WcjZFzj+0cgcyTlHEb/AAWk19nxUsgDPfY0Rz/5QVW2+0qs10MpsaOZklWXY/bgWt3ZVG4XRkRoVnVbZ0vrtBqYGgw7LPnOma0O4NmhZ6jXscHsdImIc3eM9+hE80RE24sxdZ7QSNCCI3QYMjpCwe1t75X0ftY39u0N408XP3T56ei+dLwHfKimrJqU407kixjvFccPJFKOqU0QvMYnaTQgU4SE/Z9E2AIS7PoiVLo6jqr98LP6hUCmc/FX6me4z+oVRZaY9/JDb3ZNKp/VFhZz3hO5DbyoxTeJ+AqKqns+fDyFpDwsv2CdFeOMrUnMVpFf2ot/YUHPLcYkAiYEHmhVz0x2lKoAWA54SZOcnVWe3WMVGPY8SHBVtthfLPhayABuBaYI8QhV1p02vE79yiWyxT8IJ4qHZrSRGaK0rRkoIhsvZt/yOX/ACsdzHu4d8Kj7QX6KUuIJawSY4k/ZD7n9oYc9uFpzyjf5KjSLZdVN7hUgB+8iM+ql0WAASVXWXxWLG130nU2zhc06xudA0RunXD2gjNQA9sD3XO3CjVnwY77r54vJneK3X2lWrDZmtGrzH+kZn5BYde476oiWL3z0XjqU3GYIS+zPFRSqaeYkMoc06KCIda3JKoN7qS2hknqQAVQumcwr3Tzp0/6qi01pVxgGgyRuQWd94lxOTQCJQu32tzmu0zaQor7wpjD3pySBb2kHInIqLqm7Hvi0x/kQtZ3BZNdtF1OuXkZYpV4bf5jJo81QbIzPRDLxa4Bxa0ukZgQD1z1Q6rfFQ8FFfaqhMyVARstQZgqQ+2ZBo1OXmq/+oLSJT7beCD+boVQarWinHZwHEjPf1lDqdjo4xVxU6b2OB1EwNEK/6dTDS+oXvJ+FrsIA4Zaoe2pZw6W2QED+VRw+QVwar/3FRLJ7RjxoQCN/Ipy7O7LR7mrehzj5qsXJabPWpljrNTYNMgCf90SEUsFpFGicXusmCT8Lc9VFVL2hXsalpNH4KQH+5wBM+cLNr8HeCsN5Wk1atSodXku81Tb4e7FBQcBTtHVDGkpxhPFMNGmNzS4QZrncSF3vHNEGDVCUHBCWUyeKkU6DkXBOmr7c96020WAnMCFnNKzHiitls5whEX59hA1eB4JtwaPiJUYnkVw0jyCgeAZwleqVAPhhNtpn+QXjSaTm5Ue/UZbgoN7Xu2jTL3GTuA3ngpFprWemJe/wGZPQLO9pby7d/dGFgkAcuJ5oNUsl0OrWOnVM9o5uIjqSRh5gKq16/Zv78/nFW/2eXwK1iYPipdxw6aHyU29rqpVv/YwGRrofNXoDXa+k8YnEO6qQ69KTXANpMc0HPTTqq3fOzVSjJolz2fx0cPDeq2wncTM5gzI8EG4WC8LO5ssDGSJIGWigXvYq1spYKMBmLvE65QRlwzBQDYHZ91V4c6cI9VadvrW6xtomiYLnPB/y7oOfkFFBrJ7NXnN9Zrf9M/VULbjZWrZTidhcyYDh9RuU4+0ioSQ4ZgwQSdQu3pth+opGm9jMJyyBB80FBcckkOI68VZKFks78oLTuzyUe23dEho7wzw8R/Jp3hAHbSOq7TBCfFVwyheDzOigcpmVLpzCj0i7gplnJIdIViPNfkidB/dCFNRSiO6FQunbqn8gn229+8gqrWW1EZeSK07RiCAlWth3FM1KxIydn+b0Pc+NVHq2wDQiUDV6V3AYchO/eglXrKk1nlxkmZUdyCwbD37+ltDcR/bqQ1/KTk7wW1loMHj+SvnFy1D2c7ahwbZ7SY+GnUPo1/LgU9GjUabN481Vtv8A9MwU2YW9q84tBk1vE8z8lc30fNYDtxbzarydDoYC2k0nMAMnPzxFRWwbB322nScHQGMieQO+fFCvbxeeBljLcxjL5GhAAHyKyu570dTxUy5/ZviYIBgHIwrdbZtt0mk+TUshxU3HV9E7weWnkriBtruilXAqDIuAIcN88Qhta5nMzmRxGYTmx9rdTPYv0M4Dz1Leuc+asdrpEA4TE79cum9BT22cgyCiFN2Noa86ZtcPeaeI5clJ/RifenwgzzSGtLfeblxQQ7ZZ57xADh70aHg8cj6FR29FYezkAjUZid/Fp5FBa7Wh5g5ajocx80HabwnaB95NMjipNkaO9mgitRixCWoVhRawjuoKe10FSm2ogaqKwiZU1zGuIkaiQotQ7TbXOETlMxz0UUOMowbsYd58Fx12U+fmqgaXJgjNFXXO3c53jEKVTohoiB1gBAOstinN3l91232chwewZEQY3EKeWJcS0xrqOozQWTZTb91On2FcyIwsqfEycu9xaATzyUj2g1bOxlLsHUyQx4GGCHYwAJjVUrGDqFw2djiMQ7s5huU9UAbtxAB1CO7M392VQF0YMwROs5YY35IvQsdAAFtGn4ifn+QidmtJbAZhbu7rWtPmN+9BXrxLRaGimf2qsdmTINOoJInkHZcw5HrqvPtAWObD2ktc3gRr4Lu1Lz+n7zi93aUs8znjEYZ0ET6oBfFbs3ttDTmYbUA3jceu5BYbXYScw4+hHyTLXObIIUi77eKjQQdUusZ6oGxpIEIfWsrKjnNcIIEtd1zg8RKsezl1stFXA9xDQ2e7EychE7gVA2xuKtYn0y8Atc6A9uhw5wRuO+EFXtFlwOLTqPqJ+qVTMZI1abMys0OBwv8ARw58wodW78B1BHEKQMUmSi93UDhUClR4EI1dbe6gzWYyUoV4DOIkfIpFppCBG8ZeCjjJRofovkL1d5AJGoEhQ7BVyjyUx6rJq7LTjBB94a/dSnhV5j8Dg4bj6KwMqBzQQqEFq9TMFLcm4QIfThxH5mkBuS7b62DC4jL3T8x9Uinamu0KCXZK5bkTkfRWe7aXdLiM/hnPLj1z9VU2QVYLlvTBk6MhlO/kVQztXbATTpNyA77p5SG/Uqr31af28P8AIj0zU+2VjUeXnUk+uir95GXx/HL7qAlszeRa7Crh26zSg4tIIV2u+0Y2AjxQXTYKo022niiYcG9S2YPl8kX9tN6MFkFOJeajXNPCJBJ6zCz+x2x1Kox7TBaZ8QnL8tL7U2oahxOIy5YcwAPBSqrdzVnF+KTkIHDOVZLvcHPLTvGarVyPADhvUu5rYTUM+CA3brtdTzk4TofuvWKc80Xs14SMLhLTx0hdoWBoks907idOU70RmdcES05aHxTBCmVrU/R0HkQoREqNJVkfCnVasAqBTEJyrUyhERqgUi67ThdhOh06pl7f/qZqs8FRZXJMKDdNsxdxxzGh4j7oiWKoiXnRxUnDh3h4f8INZmEhWXCh9KmASFFRqbHiE5bahwCf5BTXOah97v7kcSiCeHJrh3mmNPhdvafJV610++6eJVkuuoH0mugSRBPEjJDL8ogPDhv8pCqgxZn1Ru4LRBIKFDinbPWwuBCC11SnbM8SoNCriaCn2IiuPY5lR0biR6p273ODpYDPRdvTKs4xMwfQLlKoePhuWVG3UqzxLy9w4DTzUqzte0QO6OEoOwuI94+a6QBrJ8SqhF805AdvGXgUILNEfvJs03IJvRSm6LpMBdCS8KK8525Nkbil6808yoA1zcIJdHe3tgzl1RECIM8FYLstmMQcnD8lBKmiboVC1wcN35CotwZkUEtTYqOz1+yP2OoH0w4b0Pt1nBdPT6pUQGSVFt+rRyRenZ03b7FiEjUeqLpm6XkU/E/Pco97VJLR1KIXKWxhcJxEtBmMLpnUodebCKnUZHxOiCMG5c59ITRA4+idwRnKRA3yii121RETKJMOSrtF0HLTyRyx1ZBRA+9BNU9B8kimpFqol1RxAJAiYz3KMxRU1lWEukQdZ81FCMXfYA5uZjRVKA167swT+BRdE/UOaadoopyV457kliW1Alz0iPFLhJIQenkmHMhSQz5Jt4QFtnaxGJniPqu3zWLXNI5/RRLqdFQeKkX7nhVQ7YrSDqphcgFldCK0aqaF2IQ+o3jDx45Ju9bPiaDvB9Clh0VmH+TS36hS6gBBHVBWTlIKQWp97MyOa80ZFRTDaaOXA3E/DxB9M0JGeZ8lPuivgqsduB+eSqFXlRdTrOGY5jgo8zqrhflgFVmLRwEg8RwVT7ODBUCqLJICvtxbNV30g6nT7p+JxDMXNs6jmhuwmzVS01cQYC1omXZMncHHeN8LRm7G2iSX1qb3Oz7zMUDQNbLhAHAKjAHiUl7FILUjCoptrE4wSuMalEQg68ZpBYnGtXHAoEFuSaIUjAkvpoO2Md8T+ZKXeokN6qHSycORCm3m73YVRFpUoUuizmorHaJ+nUQdtZwua7gdUet9o7WHQGuyEBsAgD3pGpQS05t8lJstf9tvLLyQD7bRwvPPMKOGqfb3yR0UQBQILUoNThC7hRRWhebjS7M+B5cCpN33Y6s5rGiSTASNnNn61qfgosLuJ+Fo4uO5bjsdsdTsTJJ7SqRm4jIcmDcFWU/Zi5hZqDKYEEAYjxdvKMYV0BKhRXyU4JD808U2QrQyEqUrAvORSSutEpLUoHxUCjkV568EqEQ0WT+eCctTpDZ4fWF2E3UHjGSBqEqm8pbaJ1hdbZzy80HXVMk+10ABMPpxvB6ZokGB1Ike8CAP6wSfVUD35mUy5ykvoP8A4nyTBGcKBLQjWz9zVLVVbSpgku14NG9x5IfY7KXvDGiXOMAcSV9DbB7MssVACJquzqO5/wARyCoK7O3HTslBtKmIj3jvc7e4ojTdi6IFfl/NbVZZqZmrUMZfC3eT4I/QpgNAG5QLldUOzWkPqVAM8BDT1Ik/MKU5yD5QLUkhOFJcFpDYSSE5C8AopAanBTSmtS5QJFNceE9SeA5pdoCJHEJb6mImBALp3aaADLJVEML0OKmdkunCBJKCCLO5OMohusEzvP03pVS0k5NGEeqaDYHNRT1HCS4RA/PRerAsza70jz4qLTcQdE7UJiIPFA5+uJGevEfZRQZ5r0LwUGi+yG4jVr/qHDuU5w83kR6LSdtNpG2OhIzqOyYPr0CibI17LQsVKHtADJJnMk5k9ZWZbV3gbVaXvJxMHdYNBhCoOezO2sfaqtau6akZE/5alajab5pik9zXtJDSQJEkwsJsmFmkDop7bRzQjWdkKrGUGh1RpqPmo/P4nnER6x4IB7SdpH2epSZTOrXF3mAPkVSqdtgqVUtIfBdBPPP5qK//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6" name="Obráze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50677" y="2470278"/>
            <a:ext cx="2428368" cy="3232432"/>
          </a:xfrm>
          <a:prstGeom prst="rect">
            <a:avLst/>
          </a:prstGeom>
        </p:spPr>
      </p:pic>
    </p:spTree>
    <p:extLst>
      <p:ext uri="{BB962C8B-B14F-4D97-AF65-F5344CB8AC3E}">
        <p14:creationId xmlns:p14="http://schemas.microsoft.com/office/powerpoint/2010/main" val="775132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Bourdieu: field</a:t>
            </a:r>
          </a:p>
        </p:txBody>
      </p:sp>
      <p:sp>
        <p:nvSpPr>
          <p:cNvPr id="3" name="Zástupný symbol pro obsah 2"/>
          <p:cNvSpPr>
            <a:spLocks noGrp="1"/>
          </p:cNvSpPr>
          <p:nvPr>
            <p:ph idx="1"/>
          </p:nvPr>
        </p:nvSpPr>
        <p:spPr>
          <a:xfrm>
            <a:off x="838200" y="1690688"/>
            <a:ext cx="10515600" cy="4886757"/>
          </a:xfrm>
        </p:spPr>
        <p:txBody>
          <a:bodyPr/>
          <a:lstStyle/>
          <a:p>
            <a:r>
              <a:rPr lang="en-US" b="1" dirty="0"/>
              <a:t>Field:</a:t>
            </a:r>
            <a:r>
              <a:rPr lang="en-US" dirty="0"/>
              <a:t> a relatively autonomous, hierarchically organized social space within which transactions, interactions, events etc. in a particular sphere of social life take place </a:t>
            </a:r>
          </a:p>
          <a:p>
            <a:r>
              <a:rPr lang="en-US" dirty="0"/>
              <a:t>Analogy: a “sports field” or a chess board</a:t>
            </a:r>
          </a:p>
          <a:p>
            <a:endParaRPr lang="en-US" dirty="0"/>
          </a:p>
          <a:p>
            <a:r>
              <a:rPr lang="en-US" dirty="0"/>
              <a:t>There are </a:t>
            </a:r>
            <a:r>
              <a:rPr lang="en-US" b="1" dirty="0"/>
              <a:t>different kinds of fields: </a:t>
            </a:r>
            <a:r>
              <a:rPr lang="en-US" dirty="0"/>
              <a:t>political, military, organized crime, academia, art, medical, bureaucratic, security experts etc. </a:t>
            </a:r>
          </a:p>
          <a:p>
            <a:r>
              <a:rPr lang="en-US" dirty="0"/>
              <a:t>Each field operates according to its </a:t>
            </a:r>
            <a:r>
              <a:rPr lang="en-US" b="1" dirty="0"/>
              <a:t>own logic </a:t>
            </a:r>
            <a:r>
              <a:rPr lang="en-US" dirty="0"/>
              <a:t>(</a:t>
            </a:r>
            <a:r>
              <a:rPr lang="en-US" b="1" dirty="0"/>
              <a:t>nomos</a:t>
            </a:r>
            <a:r>
              <a:rPr lang="en-US" dirty="0"/>
              <a:t>) </a:t>
            </a:r>
          </a:p>
        </p:txBody>
      </p:sp>
    </p:spTree>
    <p:extLst>
      <p:ext uri="{BB962C8B-B14F-4D97-AF65-F5344CB8AC3E}">
        <p14:creationId xmlns:p14="http://schemas.microsoft.com/office/powerpoint/2010/main" val="2322209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Bourdieu: field</a:t>
            </a:r>
          </a:p>
        </p:txBody>
      </p:sp>
      <p:sp>
        <p:nvSpPr>
          <p:cNvPr id="3" name="Zástupný symbol pro obsah 2"/>
          <p:cNvSpPr>
            <a:spLocks noGrp="1"/>
          </p:cNvSpPr>
          <p:nvPr>
            <p:ph idx="1"/>
          </p:nvPr>
        </p:nvSpPr>
        <p:spPr>
          <a:xfrm>
            <a:off x="838200" y="1690688"/>
            <a:ext cx="10515600" cy="4886757"/>
          </a:xfrm>
        </p:spPr>
        <p:txBody>
          <a:bodyPr/>
          <a:lstStyle/>
          <a:p>
            <a:r>
              <a:rPr lang="en-US" dirty="0"/>
              <a:t>Actors compete among themselves according the field’s rules for specific benefits associated with the field </a:t>
            </a:r>
          </a:p>
          <a:p>
            <a:r>
              <a:rPr lang="en-US" dirty="0"/>
              <a:t>There are social </a:t>
            </a:r>
            <a:r>
              <a:rPr lang="en-US" b="1" dirty="0"/>
              <a:t>positions</a:t>
            </a:r>
            <a:r>
              <a:rPr lang="en-US" dirty="0"/>
              <a:t> given by </a:t>
            </a:r>
            <a:r>
              <a:rPr lang="en-US" b="1" dirty="0"/>
              <a:t>power-differentials</a:t>
            </a:r>
            <a:r>
              <a:rPr lang="en-US" dirty="0"/>
              <a:t> of actors within the field </a:t>
            </a:r>
          </a:p>
          <a:p>
            <a:r>
              <a:rPr lang="en-US" dirty="0"/>
              <a:t>The movement of actors between the positions is called (life) </a:t>
            </a:r>
            <a:r>
              <a:rPr lang="en-US" b="1" dirty="0"/>
              <a:t>trajectory</a:t>
            </a:r>
            <a:r>
              <a:rPr lang="en-US" dirty="0"/>
              <a:t> </a:t>
            </a:r>
          </a:p>
          <a:p>
            <a:endParaRPr lang="en-US" dirty="0"/>
          </a:p>
          <a:p>
            <a:r>
              <a:rPr lang="en-US" dirty="0"/>
              <a:t>There is a </a:t>
            </a:r>
            <a:r>
              <a:rPr lang="en-US" b="1" dirty="0"/>
              <a:t>hierarchy of fields: </a:t>
            </a:r>
            <a:r>
              <a:rPr lang="en-US" dirty="0"/>
              <a:t>most fields subordinated to the field of power and class relations (sometimes called field of the fields) </a:t>
            </a:r>
            <a:endParaRPr lang="cs-CZ" dirty="0"/>
          </a:p>
        </p:txBody>
      </p:sp>
    </p:spTree>
    <p:extLst>
      <p:ext uri="{BB962C8B-B14F-4D97-AF65-F5344CB8AC3E}">
        <p14:creationId xmlns:p14="http://schemas.microsoft.com/office/powerpoint/2010/main" val="1569528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Bourdieu: capital</a:t>
            </a:r>
          </a:p>
        </p:txBody>
      </p:sp>
      <p:sp>
        <p:nvSpPr>
          <p:cNvPr id="3" name="Zástupný symbol pro obsah 2"/>
          <p:cNvSpPr>
            <a:spLocks noGrp="1"/>
          </p:cNvSpPr>
          <p:nvPr>
            <p:ph idx="1"/>
          </p:nvPr>
        </p:nvSpPr>
        <p:spPr>
          <a:xfrm>
            <a:off x="838200" y="1690688"/>
            <a:ext cx="10515600" cy="4886757"/>
          </a:xfrm>
        </p:spPr>
        <p:txBody>
          <a:bodyPr/>
          <a:lstStyle/>
          <a:p>
            <a:r>
              <a:rPr lang="en-US" dirty="0"/>
              <a:t>The structure of the social world is conditioned by the distribution of various forms of capital</a:t>
            </a:r>
          </a:p>
          <a:p>
            <a:r>
              <a:rPr lang="en-US" b="1" dirty="0"/>
              <a:t>Capital:</a:t>
            </a:r>
            <a:r>
              <a:rPr lang="en-US" dirty="0"/>
              <a:t> an accumulated labor that enables actors to influence their position and position of others within a given field  </a:t>
            </a:r>
          </a:p>
          <a:p>
            <a:endParaRPr lang="en-US" dirty="0"/>
          </a:p>
          <a:p>
            <a:r>
              <a:rPr lang="en-US" b="1" dirty="0"/>
              <a:t>Economic capital: </a:t>
            </a:r>
            <a:r>
              <a:rPr lang="en-US" dirty="0"/>
              <a:t>an accumulation of money, assets, property rights </a:t>
            </a:r>
          </a:p>
          <a:p>
            <a:r>
              <a:rPr lang="en-US" b="1" dirty="0"/>
              <a:t>Cultural capital: </a:t>
            </a:r>
            <a:r>
              <a:rPr lang="en-US" dirty="0"/>
              <a:t>an accumulation of knowledge, abilities, qualifications etc. </a:t>
            </a:r>
          </a:p>
          <a:p>
            <a:r>
              <a:rPr lang="en-US" b="1" dirty="0"/>
              <a:t>Social capital: </a:t>
            </a:r>
            <a:r>
              <a:rPr lang="en-US" dirty="0"/>
              <a:t>an accumulation of social ties to potential resources </a:t>
            </a:r>
          </a:p>
          <a:p>
            <a:r>
              <a:rPr lang="en-US" b="1" dirty="0"/>
              <a:t>Symbolic capital: </a:t>
            </a:r>
            <a:r>
              <a:rPr lang="en-US" dirty="0"/>
              <a:t>an accumulation of prestige, honor, recognition etc.</a:t>
            </a:r>
            <a:endParaRPr lang="cs-CZ" dirty="0"/>
          </a:p>
        </p:txBody>
      </p:sp>
    </p:spTree>
    <p:extLst>
      <p:ext uri="{BB962C8B-B14F-4D97-AF65-F5344CB8AC3E}">
        <p14:creationId xmlns:p14="http://schemas.microsoft.com/office/powerpoint/2010/main" val="415312060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20295</TotalTime>
  <Words>875</Words>
  <Application>Microsoft Office PowerPoint</Application>
  <PresentationFormat>Širokoúhlá obrazovka</PresentationFormat>
  <Paragraphs>80</Paragraphs>
  <Slides>17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17</vt:i4>
      </vt:variant>
    </vt:vector>
  </HeadingPairs>
  <TitlesOfParts>
    <vt:vector size="22" baseType="lpstr">
      <vt:lpstr>Arial</vt:lpstr>
      <vt:lpstr>Calibri</vt:lpstr>
      <vt:lpstr>Calibri Light</vt:lpstr>
      <vt:lpstr>Wingdings</vt:lpstr>
      <vt:lpstr>Motiv Office</vt:lpstr>
      <vt:lpstr>International political sociology (Paris school)</vt:lpstr>
      <vt:lpstr>Outline</vt:lpstr>
      <vt:lpstr>IPS: assumptions</vt:lpstr>
      <vt:lpstr>IPS: background</vt:lpstr>
      <vt:lpstr>IPS: the “practice turn”</vt:lpstr>
      <vt:lpstr>IPS: the “practice turn”</vt:lpstr>
      <vt:lpstr>Bourdieu: field</vt:lpstr>
      <vt:lpstr>Bourdieu: field</vt:lpstr>
      <vt:lpstr>Bourdieu: capital</vt:lpstr>
      <vt:lpstr>Bourdieu: capital</vt:lpstr>
      <vt:lpstr>Prezentace aplikace PowerPoint</vt:lpstr>
      <vt:lpstr>Bourdieu: habitus</vt:lpstr>
      <vt:lpstr>Bourdieu: habitus</vt:lpstr>
      <vt:lpstr>Prezentace aplikace PowerPoint</vt:lpstr>
      <vt:lpstr>(Security) knowledge re/production</vt:lpstr>
      <vt:lpstr>Prezentace aplikace PowerPoint</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Framing of local opposition and acceptance to permanent radioactive waste repository in the Czech Republic: a discourse network analysis of context-specific frames</dc:title>
  <dc:creator>Petr Ocelík</dc:creator>
  <cp:lastModifiedBy>Petr Ocelík</cp:lastModifiedBy>
  <cp:revision>337</cp:revision>
  <dcterms:created xsi:type="dcterms:W3CDTF">2015-06-22T18:10:44Z</dcterms:created>
  <dcterms:modified xsi:type="dcterms:W3CDTF">2017-12-07T19:14:07Z</dcterms:modified>
</cp:coreProperties>
</file>