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9" r:id="rId3"/>
    <p:sldId id="273" r:id="rId4"/>
    <p:sldId id="274" r:id="rId5"/>
    <p:sldId id="275" r:id="rId6"/>
    <p:sldId id="276" r:id="rId7"/>
    <p:sldId id="277" r:id="rId8"/>
    <p:sldId id="272" r:id="rId9"/>
    <p:sldId id="269" r:id="rId10"/>
    <p:sldId id="279" r:id="rId11"/>
    <p:sldId id="271" r:id="rId12"/>
    <p:sldId id="270"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69" autoAdjust="0"/>
  </p:normalViewPr>
  <p:slideViewPr>
    <p:cSldViewPr snapToGrid="0">
      <p:cViewPr varScale="1">
        <p:scale>
          <a:sx n="91" d="100"/>
          <a:sy n="91" d="100"/>
        </p:scale>
        <p:origin x="31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884E93-DAAA-40BD-953B-7C237380EA08}" type="datetimeFigureOut">
              <a:rPr lang="cs-CZ" smtClean="0"/>
              <a:t>7.12.2017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7FD87E-BF0A-47E7-B58F-E62467CED2EA}" type="slidenum">
              <a:rPr lang="cs-CZ" smtClean="0"/>
              <a:t>‹#›</a:t>
            </a:fld>
            <a:endParaRPr lang="cs-CZ"/>
          </a:p>
        </p:txBody>
      </p:sp>
    </p:spTree>
    <p:extLst>
      <p:ext uri="{BB962C8B-B14F-4D97-AF65-F5344CB8AC3E}">
        <p14:creationId xmlns:p14="http://schemas.microsoft.com/office/powerpoint/2010/main" val="2055875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2778321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2634055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208183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412048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123604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FCE26D6-E4B0-4D02-A208-690290BC71CA}" type="datetimeFigureOut">
              <a:rPr lang="cs-CZ" smtClean="0"/>
              <a:t>7.12.2017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374311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FCE26D6-E4B0-4D02-A208-690290BC71CA}" type="datetimeFigureOut">
              <a:rPr lang="cs-CZ" smtClean="0"/>
              <a:t>7.12.2017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1160586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FCE26D6-E4B0-4D02-A208-690290BC71CA}" type="datetimeFigureOut">
              <a:rPr lang="cs-CZ" smtClean="0"/>
              <a:t>7.12.2017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4159608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FCE26D6-E4B0-4D02-A208-690290BC71CA}" type="datetimeFigureOut">
              <a:rPr lang="cs-CZ" smtClean="0"/>
              <a:t>7.12.2017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49251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FCE26D6-E4B0-4D02-A208-690290BC71CA}" type="datetimeFigureOut">
              <a:rPr lang="cs-CZ" smtClean="0"/>
              <a:t>7.12.2017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393899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FCE26D6-E4B0-4D02-A208-690290BC71CA}" type="datetimeFigureOut">
              <a:rPr lang="cs-CZ" smtClean="0"/>
              <a:t>7.12.2017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379255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192C2-1E9D-4A78-A72D-FE1B8ACEE737}" type="slidenum">
              <a:rPr lang="cs-CZ" smtClean="0"/>
              <a:t>‹#›</a:t>
            </a:fld>
            <a:endParaRPr lang="cs-CZ"/>
          </a:p>
        </p:txBody>
      </p:sp>
    </p:spTree>
    <p:extLst>
      <p:ext uri="{BB962C8B-B14F-4D97-AF65-F5344CB8AC3E}">
        <p14:creationId xmlns:p14="http://schemas.microsoft.com/office/powerpoint/2010/main" val="250000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88373" y="769072"/>
            <a:ext cx="11367654" cy="2387600"/>
          </a:xfrm>
        </p:spPr>
        <p:txBody>
          <a:bodyPr>
            <a:noAutofit/>
          </a:bodyPr>
          <a:lstStyle/>
          <a:p>
            <a:r>
              <a:rPr lang="en-US" sz="3200" dirty="0">
                <a:latin typeface="+mn-lt"/>
              </a:rPr>
              <a:t>New materialism</a:t>
            </a:r>
          </a:p>
        </p:txBody>
      </p:sp>
      <p:sp>
        <p:nvSpPr>
          <p:cNvPr id="3" name="Podnadpis 2"/>
          <p:cNvSpPr>
            <a:spLocks noGrp="1"/>
          </p:cNvSpPr>
          <p:nvPr>
            <p:ph type="subTitle" idx="1"/>
          </p:nvPr>
        </p:nvSpPr>
        <p:spPr/>
        <p:txBody>
          <a:bodyPr>
            <a:normAutofit/>
          </a:bodyPr>
          <a:lstStyle/>
          <a:p>
            <a:r>
              <a:rPr lang="cs-CZ" sz="2600" dirty="0"/>
              <a:t>Petr Ocelík</a:t>
            </a:r>
          </a:p>
          <a:p>
            <a:endParaRPr lang="en-US" sz="2600" i="1" dirty="0"/>
          </a:p>
        </p:txBody>
      </p:sp>
      <p:sp>
        <p:nvSpPr>
          <p:cNvPr id="4" name="Podnadpis 2"/>
          <p:cNvSpPr txBox="1">
            <a:spLocks/>
          </p:cNvSpPr>
          <p:nvPr/>
        </p:nvSpPr>
        <p:spPr>
          <a:xfrm>
            <a:off x="1524000" y="5787735"/>
            <a:ext cx="9144000" cy="98713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sz="2000" dirty="0"/>
              <a:t>MEB401 Teorie bezpečnosti a metodologie / MEB</a:t>
            </a:r>
            <a:r>
              <a:rPr lang="en-US" sz="2000" dirty="0"/>
              <a:t>4</a:t>
            </a:r>
            <a:r>
              <a:rPr lang="cs-CZ" sz="2000" dirty="0"/>
              <a:t>27</a:t>
            </a:r>
            <a:r>
              <a:rPr lang="en-US" sz="2000" dirty="0"/>
              <a:t> </a:t>
            </a:r>
            <a:r>
              <a:rPr lang="cs-CZ" sz="2000" dirty="0"/>
              <a:t>Bezpečnost: teorie a koncepty</a:t>
            </a:r>
            <a:endParaRPr lang="en-US" sz="2000"/>
          </a:p>
          <a:p>
            <a:r>
              <a:rPr lang="en-US" sz="2000"/>
              <a:t>8</a:t>
            </a:r>
            <a:r>
              <a:rPr lang="en-US" sz="2000" baseline="30000"/>
              <a:t>th</a:t>
            </a:r>
            <a:r>
              <a:rPr lang="cs-CZ" sz="2000" dirty="0"/>
              <a:t> </a:t>
            </a:r>
            <a:r>
              <a:rPr lang="en-US" sz="2000" dirty="0"/>
              <a:t>December 2016</a:t>
            </a:r>
          </a:p>
        </p:txBody>
      </p:sp>
    </p:spTree>
    <p:extLst>
      <p:ext uri="{BB962C8B-B14F-4D97-AF65-F5344CB8AC3E}">
        <p14:creationId xmlns:p14="http://schemas.microsoft.com/office/powerpoint/2010/main" val="1642749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ANT in energy studies</a:t>
            </a:r>
          </a:p>
        </p:txBody>
      </p:sp>
      <p:sp>
        <p:nvSpPr>
          <p:cNvPr id="3" name="Zástupný symbol pro obsah 2"/>
          <p:cNvSpPr>
            <a:spLocks noGrp="1"/>
          </p:cNvSpPr>
          <p:nvPr>
            <p:ph idx="1"/>
          </p:nvPr>
        </p:nvSpPr>
        <p:spPr>
          <a:xfrm>
            <a:off x="838200" y="1690688"/>
            <a:ext cx="10515600" cy="4886757"/>
          </a:xfrm>
        </p:spPr>
        <p:txBody>
          <a:bodyPr/>
          <a:lstStyle/>
          <a:p>
            <a:pPr marL="0" indent="0" algn="just">
              <a:buNone/>
            </a:pPr>
            <a:r>
              <a:rPr lang="en-US" i="1" dirty="0"/>
              <a:t>[Actor-Network Theory] can be noteworthy, then, for de-centering the technological artefact as the object of inquiry and expanding scholastic focus on ‘technology’ to include the vast social and cultural networks that surround it... By focusing on the relational aspects among engineers, inventors, analysts, politicians, artifacts, manufacturing techniques, marketing strategies, historical context, economics, and social and cultural factors, ANT highlights that technology emerges through a seamless web of material objects and immaterial epistemologies. This situates energy technologies as neither inevitable nor static. Instead, energy technologies are the product of a complex power play between divergent actors and their interests</a:t>
            </a:r>
            <a:r>
              <a:rPr lang="en-US" dirty="0"/>
              <a:t>.</a:t>
            </a:r>
            <a:endParaRPr lang="cs-CZ" dirty="0"/>
          </a:p>
          <a:p>
            <a:pPr marL="0" indent="0">
              <a:buNone/>
            </a:pPr>
            <a:endParaRPr lang="en-US" dirty="0"/>
          </a:p>
        </p:txBody>
      </p:sp>
      <p:sp>
        <p:nvSpPr>
          <p:cNvPr id="4" name="TextovéPole 3"/>
          <p:cNvSpPr txBox="1"/>
          <p:nvPr/>
        </p:nvSpPr>
        <p:spPr>
          <a:xfrm>
            <a:off x="8716617" y="6152322"/>
            <a:ext cx="2637183" cy="430887"/>
          </a:xfrm>
          <a:prstGeom prst="rect">
            <a:avLst/>
          </a:prstGeom>
          <a:noFill/>
        </p:spPr>
        <p:txBody>
          <a:bodyPr wrap="square" rtlCol="0">
            <a:spAutoFit/>
          </a:bodyPr>
          <a:lstStyle/>
          <a:p>
            <a:r>
              <a:rPr lang="en-US" sz="2200" dirty="0"/>
              <a:t>Sovacool 2006: 10-11</a:t>
            </a:r>
            <a:endParaRPr lang="cs-CZ" sz="2200" dirty="0"/>
          </a:p>
        </p:txBody>
      </p:sp>
    </p:spTree>
    <p:extLst>
      <p:ext uri="{BB962C8B-B14F-4D97-AF65-F5344CB8AC3E}">
        <p14:creationId xmlns:p14="http://schemas.microsoft.com/office/powerpoint/2010/main" val="3400061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Translation</a:t>
            </a:r>
            <a:endParaRPr lang="en-US" dirty="0"/>
          </a:p>
        </p:txBody>
      </p:sp>
      <p:sp>
        <p:nvSpPr>
          <p:cNvPr id="3" name="Zástupný symbol pro obsah 2"/>
          <p:cNvSpPr>
            <a:spLocks noGrp="1"/>
          </p:cNvSpPr>
          <p:nvPr>
            <p:ph idx="1"/>
          </p:nvPr>
        </p:nvSpPr>
        <p:spPr>
          <a:xfrm>
            <a:off x="838200" y="1690688"/>
            <a:ext cx="10515600" cy="4886757"/>
          </a:xfrm>
        </p:spPr>
        <p:txBody>
          <a:bodyPr>
            <a:normAutofit lnSpcReduction="10000"/>
          </a:bodyPr>
          <a:lstStyle/>
          <a:p>
            <a:r>
              <a:rPr lang="en-US" dirty="0"/>
              <a:t>“</a:t>
            </a:r>
            <a:r>
              <a:rPr lang="en-US" i="1" dirty="0"/>
              <a:t>I use translation to mean displacement, drift, invention, mediation, the creation of a link that did not exist before and that to some degree modifies two elements of agents.</a:t>
            </a:r>
            <a:r>
              <a:rPr lang="en-US" dirty="0"/>
              <a:t>” (Latour 1994: 32)</a:t>
            </a:r>
          </a:p>
          <a:p>
            <a:endParaRPr lang="en-US" dirty="0"/>
          </a:p>
          <a:p>
            <a:r>
              <a:rPr lang="en-US" dirty="0"/>
              <a:t>Translation focuses on </a:t>
            </a:r>
            <a:r>
              <a:rPr lang="en-US" b="1" dirty="0"/>
              <a:t>the manner in which actors’ interests and goals are represented, simplified, and transformed </a:t>
            </a:r>
            <a:r>
              <a:rPr lang="en-US" dirty="0"/>
              <a:t>into construction of an Actor-Network </a:t>
            </a:r>
          </a:p>
          <a:p>
            <a:endParaRPr lang="en-US" dirty="0"/>
          </a:p>
          <a:p>
            <a:r>
              <a:rPr lang="en-US" dirty="0"/>
              <a:t>Often, few actors become spokespersons for many of other by </a:t>
            </a:r>
            <a:r>
              <a:rPr lang="en-US" b="1" dirty="0"/>
              <a:t>defining and linking identities of others </a:t>
            </a:r>
            <a:r>
              <a:rPr lang="en-US" dirty="0"/>
              <a:t>in increasingly simplified and fixed ways (e.g. “we - as a nation - are threatened and need to be protected”) </a:t>
            </a:r>
          </a:p>
          <a:p>
            <a:endParaRPr lang="en-US" dirty="0"/>
          </a:p>
        </p:txBody>
      </p:sp>
    </p:spTree>
    <p:extLst>
      <p:ext uri="{BB962C8B-B14F-4D97-AF65-F5344CB8AC3E}">
        <p14:creationId xmlns:p14="http://schemas.microsoft.com/office/powerpoint/2010/main" val="320188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Conclusions</a:t>
            </a:r>
          </a:p>
        </p:txBody>
      </p:sp>
      <p:sp>
        <p:nvSpPr>
          <p:cNvPr id="3" name="Zástupný symbol pro obsah 2"/>
          <p:cNvSpPr>
            <a:spLocks noGrp="1"/>
          </p:cNvSpPr>
          <p:nvPr>
            <p:ph idx="1"/>
          </p:nvPr>
        </p:nvSpPr>
        <p:spPr>
          <a:xfrm>
            <a:off x="838200" y="1690688"/>
            <a:ext cx="10515600" cy="4886757"/>
          </a:xfrm>
        </p:spPr>
        <p:txBody>
          <a:bodyPr/>
          <a:lstStyle/>
          <a:p>
            <a:r>
              <a:rPr lang="en-US" dirty="0"/>
              <a:t>NM (ANT) allows </a:t>
            </a:r>
            <a:r>
              <a:rPr lang="en-US" b="1" dirty="0"/>
              <a:t>to accommodate and focus on non-social, non-cultural entities</a:t>
            </a:r>
            <a:r>
              <a:rPr lang="en-US" dirty="0"/>
              <a:t> that populate the world and integrate them with the social ones </a:t>
            </a:r>
          </a:p>
          <a:p>
            <a:endParaRPr lang="en-US" dirty="0"/>
          </a:p>
          <a:p>
            <a:r>
              <a:rPr lang="en-US" dirty="0"/>
              <a:t>It moves </a:t>
            </a:r>
            <a:r>
              <a:rPr lang="en-US" b="1" dirty="0"/>
              <a:t>away from abstract thinking and anthropocentrism</a:t>
            </a:r>
            <a:r>
              <a:rPr lang="en-US" dirty="0"/>
              <a:t> </a:t>
            </a:r>
          </a:p>
          <a:p>
            <a:endParaRPr lang="en-US" dirty="0"/>
          </a:p>
          <a:p>
            <a:r>
              <a:rPr lang="en-US" dirty="0"/>
              <a:t>The </a:t>
            </a:r>
            <a:r>
              <a:rPr lang="en-US" b="1" dirty="0"/>
              <a:t>entanglements are seen as provisional and historically contingent </a:t>
            </a:r>
            <a:r>
              <a:rPr lang="en-US" dirty="0"/>
              <a:t>(room for intervention) </a:t>
            </a:r>
          </a:p>
          <a:p>
            <a:endParaRPr lang="en-US" dirty="0"/>
          </a:p>
        </p:txBody>
      </p:sp>
    </p:spTree>
    <p:extLst>
      <p:ext uri="{BB962C8B-B14F-4D97-AF65-F5344CB8AC3E}">
        <p14:creationId xmlns:p14="http://schemas.microsoft.com/office/powerpoint/2010/main" val="3163003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Outline</a:t>
            </a:r>
          </a:p>
        </p:txBody>
      </p:sp>
      <p:sp>
        <p:nvSpPr>
          <p:cNvPr id="3" name="Zástupný symbol pro obsah 2"/>
          <p:cNvSpPr>
            <a:spLocks noGrp="1"/>
          </p:cNvSpPr>
          <p:nvPr>
            <p:ph idx="1"/>
          </p:nvPr>
        </p:nvSpPr>
        <p:spPr>
          <a:xfrm>
            <a:off x="838200" y="1690688"/>
            <a:ext cx="10515600" cy="4886757"/>
          </a:xfrm>
        </p:spPr>
        <p:txBody>
          <a:bodyPr/>
          <a:lstStyle/>
          <a:p>
            <a:r>
              <a:rPr lang="en-US" dirty="0"/>
              <a:t>New materialism</a:t>
            </a:r>
            <a:r>
              <a:rPr lang="cs-CZ" dirty="0"/>
              <a:t> (NM)</a:t>
            </a:r>
            <a:r>
              <a:rPr lang="en-US" dirty="0"/>
              <a:t>: assumptions</a:t>
            </a:r>
            <a:endParaRPr lang="cs-CZ" dirty="0"/>
          </a:p>
          <a:p>
            <a:r>
              <a:rPr lang="en-US" dirty="0"/>
              <a:t>Actor-</a:t>
            </a:r>
            <a:r>
              <a:rPr lang="cs-CZ" dirty="0"/>
              <a:t>Network </a:t>
            </a:r>
            <a:r>
              <a:rPr lang="en-US" dirty="0"/>
              <a:t>Theory</a:t>
            </a:r>
            <a:r>
              <a:rPr lang="cs-CZ" dirty="0"/>
              <a:t> (ANT)</a:t>
            </a:r>
            <a:endParaRPr lang="en-US" dirty="0"/>
          </a:p>
        </p:txBody>
      </p:sp>
    </p:spTree>
    <p:extLst>
      <p:ext uri="{BB962C8B-B14F-4D97-AF65-F5344CB8AC3E}">
        <p14:creationId xmlns:p14="http://schemas.microsoft.com/office/powerpoint/2010/main" val="3429955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New materialism</a:t>
            </a:r>
            <a:r>
              <a:rPr lang="cs-CZ" dirty="0"/>
              <a:t>: </a:t>
            </a:r>
            <a:r>
              <a:rPr lang="en-US" dirty="0"/>
              <a:t>assumptions</a:t>
            </a:r>
          </a:p>
        </p:txBody>
      </p:sp>
      <p:sp>
        <p:nvSpPr>
          <p:cNvPr id="3" name="Zástupný symbol pro obsah 2"/>
          <p:cNvSpPr>
            <a:spLocks noGrp="1"/>
          </p:cNvSpPr>
          <p:nvPr>
            <p:ph idx="1"/>
          </p:nvPr>
        </p:nvSpPr>
        <p:spPr>
          <a:xfrm>
            <a:off x="838200" y="1690688"/>
            <a:ext cx="10515600" cy="4886757"/>
          </a:xfrm>
        </p:spPr>
        <p:txBody>
          <a:bodyPr/>
          <a:lstStyle/>
          <a:p>
            <a:r>
              <a:rPr lang="en-US" b="1" dirty="0"/>
              <a:t>Reaction to predominance of cultural and discursive approaches</a:t>
            </a:r>
          </a:p>
          <a:p>
            <a:r>
              <a:rPr lang="en-US" dirty="0"/>
              <a:t>Trans-disciplinary enterprise </a:t>
            </a:r>
          </a:p>
          <a:p>
            <a:endParaRPr lang="en-US" dirty="0"/>
          </a:p>
          <a:p>
            <a:r>
              <a:rPr lang="en-US" dirty="0"/>
              <a:t>Materialism </a:t>
            </a:r>
          </a:p>
          <a:p>
            <a:r>
              <a:rPr lang="en-US" dirty="0"/>
              <a:t>Empiricism</a:t>
            </a:r>
          </a:p>
          <a:p>
            <a:r>
              <a:rPr lang="en-US" dirty="0"/>
              <a:t>Relational perspective</a:t>
            </a:r>
          </a:p>
          <a:p>
            <a:endParaRPr lang="en-US" dirty="0"/>
          </a:p>
        </p:txBody>
      </p:sp>
    </p:spTree>
    <p:extLst>
      <p:ext uri="{BB962C8B-B14F-4D97-AF65-F5344CB8AC3E}">
        <p14:creationId xmlns:p14="http://schemas.microsoft.com/office/powerpoint/2010/main" val="2346842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Materialism</a:t>
            </a:r>
          </a:p>
        </p:txBody>
      </p:sp>
      <p:sp>
        <p:nvSpPr>
          <p:cNvPr id="3" name="Zástupný symbol pro obsah 2"/>
          <p:cNvSpPr>
            <a:spLocks noGrp="1"/>
          </p:cNvSpPr>
          <p:nvPr>
            <p:ph idx="1"/>
          </p:nvPr>
        </p:nvSpPr>
        <p:spPr>
          <a:xfrm>
            <a:off x="838200" y="1690688"/>
            <a:ext cx="10515600" cy="4886758"/>
          </a:xfrm>
        </p:spPr>
        <p:txBody>
          <a:bodyPr>
            <a:normAutofit lnSpcReduction="10000"/>
          </a:bodyPr>
          <a:lstStyle/>
          <a:p>
            <a:r>
              <a:rPr lang="en-US" dirty="0"/>
              <a:t>“</a:t>
            </a:r>
            <a:r>
              <a:rPr lang="en-US" i="1" dirty="0"/>
              <a:t>Truth and falsehood. Large and small. Agency and structure. Human and non-human. Before and after. Knowledge and power. Context and content. Materiality and sociality. Activity and passivity…all of these divides have been rubbished in work undertaken in the name of actor-network theory.</a:t>
            </a:r>
            <a:r>
              <a:rPr lang="en-US" dirty="0"/>
              <a:t>” (Law 1999: 3)</a:t>
            </a:r>
          </a:p>
          <a:p>
            <a:endParaRPr lang="en-US" dirty="0"/>
          </a:p>
          <a:p>
            <a:r>
              <a:rPr lang="en-US" dirty="0"/>
              <a:t>NM rejects Cartesian dualism between social and natural world </a:t>
            </a:r>
          </a:p>
          <a:p>
            <a:r>
              <a:rPr lang="en-US" dirty="0"/>
              <a:t>Physical </a:t>
            </a:r>
            <a:r>
              <a:rPr lang="en-US" b="1" dirty="0"/>
              <a:t>things are central to our identities</a:t>
            </a:r>
            <a:r>
              <a:rPr lang="en-US" dirty="0"/>
              <a:t> which are practiced through objects we use </a:t>
            </a:r>
          </a:p>
          <a:p>
            <a:endParaRPr lang="en-US" dirty="0"/>
          </a:p>
          <a:p>
            <a:r>
              <a:rPr lang="en-US" dirty="0"/>
              <a:t>The world is </a:t>
            </a:r>
            <a:r>
              <a:rPr lang="en-US" b="1" dirty="0"/>
              <a:t>a socio-material construction</a:t>
            </a:r>
            <a:r>
              <a:rPr lang="en-US" dirty="0"/>
              <a:t> </a:t>
            </a:r>
          </a:p>
        </p:txBody>
      </p:sp>
      <p:pic>
        <p:nvPicPr>
          <p:cNvPr id="5" name="Picture 2" descr="http://www.loadedradio.com/wp-content/uploads/2014/03/robhalfor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7874" y="4859383"/>
            <a:ext cx="3074126" cy="1998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30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Empiricism</a:t>
            </a:r>
          </a:p>
        </p:txBody>
      </p:sp>
      <p:sp>
        <p:nvSpPr>
          <p:cNvPr id="3" name="Zástupný symbol pro obsah 2"/>
          <p:cNvSpPr>
            <a:spLocks noGrp="1"/>
          </p:cNvSpPr>
          <p:nvPr>
            <p:ph idx="1"/>
          </p:nvPr>
        </p:nvSpPr>
        <p:spPr>
          <a:xfrm>
            <a:off x="838200" y="1690688"/>
            <a:ext cx="10515600" cy="4886757"/>
          </a:xfrm>
        </p:spPr>
        <p:txBody>
          <a:bodyPr/>
          <a:lstStyle/>
          <a:p>
            <a:r>
              <a:rPr lang="en-US" dirty="0"/>
              <a:t>NM </a:t>
            </a:r>
            <a:r>
              <a:rPr lang="en-US" b="1" dirty="0"/>
              <a:t>rejects abstract theory and the imposition of general categories </a:t>
            </a:r>
            <a:r>
              <a:rPr lang="en-US" dirty="0"/>
              <a:t>upon the empirical data </a:t>
            </a:r>
          </a:p>
          <a:p>
            <a:endParaRPr lang="en-US" dirty="0"/>
          </a:p>
          <a:p>
            <a:pPr lvl="0"/>
            <a:r>
              <a:rPr lang="en-US" dirty="0"/>
              <a:t>“</a:t>
            </a:r>
            <a:r>
              <a:rPr lang="en-US" i="1" dirty="0"/>
              <a:t>The task of the researcher is no to impose order, limit the range of acceptable entities or add reflexivity to </a:t>
            </a:r>
            <a:r>
              <a:rPr lang="en-US" dirty="0"/>
              <a:t>[actors’] </a:t>
            </a:r>
            <a:r>
              <a:rPr lang="en-US" i="1" dirty="0"/>
              <a:t>practice. But follow the actors, their wild innovations, methods, and accounts.”</a:t>
            </a:r>
            <a:r>
              <a:rPr lang="en-US" dirty="0"/>
              <a:t> (Latour 2005: 11)</a:t>
            </a:r>
            <a:endParaRPr lang="cs-CZ" dirty="0"/>
          </a:p>
          <a:p>
            <a:endParaRPr lang="en-US" dirty="0"/>
          </a:p>
          <a:p>
            <a:r>
              <a:rPr lang="en-US" dirty="0"/>
              <a:t>NM uses rather </a:t>
            </a:r>
            <a:r>
              <a:rPr lang="en-US" b="1" dirty="0"/>
              <a:t>an</a:t>
            </a:r>
            <a:r>
              <a:rPr lang="en-US" dirty="0"/>
              <a:t> </a:t>
            </a:r>
            <a:r>
              <a:rPr lang="en-US" b="1" dirty="0"/>
              <a:t>ethnographic research approach </a:t>
            </a:r>
            <a:r>
              <a:rPr lang="en-US" dirty="0"/>
              <a:t>that allows to unfold the story in its complexity </a:t>
            </a:r>
          </a:p>
          <a:p>
            <a:endParaRPr lang="en-US" dirty="0"/>
          </a:p>
        </p:txBody>
      </p:sp>
    </p:spTree>
    <p:extLst>
      <p:ext uri="{BB962C8B-B14F-4D97-AF65-F5344CB8AC3E}">
        <p14:creationId xmlns:p14="http://schemas.microsoft.com/office/powerpoint/2010/main" val="296908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Relational perspective</a:t>
            </a:r>
          </a:p>
        </p:txBody>
      </p:sp>
      <p:sp>
        <p:nvSpPr>
          <p:cNvPr id="3" name="Zástupný symbol pro obsah 2"/>
          <p:cNvSpPr>
            <a:spLocks noGrp="1"/>
          </p:cNvSpPr>
          <p:nvPr>
            <p:ph idx="1"/>
          </p:nvPr>
        </p:nvSpPr>
        <p:spPr>
          <a:xfrm>
            <a:off x="838200" y="1690688"/>
            <a:ext cx="10515600" cy="4886757"/>
          </a:xfrm>
        </p:spPr>
        <p:txBody>
          <a:bodyPr/>
          <a:lstStyle/>
          <a:p>
            <a:r>
              <a:rPr lang="en-US" dirty="0"/>
              <a:t>The world is full of </a:t>
            </a:r>
            <a:r>
              <a:rPr lang="en-US" b="1" dirty="0"/>
              <a:t>hybrid entities </a:t>
            </a:r>
            <a:r>
              <a:rPr lang="en-US" dirty="0"/>
              <a:t>containing both human and non-human elements that </a:t>
            </a:r>
            <a:r>
              <a:rPr lang="en-US" b="1" dirty="0"/>
              <a:t>are mutually related</a:t>
            </a:r>
            <a:r>
              <a:rPr lang="en-US" dirty="0"/>
              <a:t> </a:t>
            </a:r>
          </a:p>
          <a:p>
            <a:endParaRPr lang="en-US" dirty="0"/>
          </a:p>
          <a:p>
            <a:pPr marL="0" indent="0">
              <a:buNone/>
            </a:pPr>
            <a:r>
              <a:rPr lang="en-US" dirty="0">
                <a:sym typeface="Wingdings" panose="05000000000000000000" pitchFamily="2" charset="2"/>
              </a:rPr>
              <a:t> Social world is created by </a:t>
            </a:r>
            <a:r>
              <a:rPr lang="en-US" b="1" dirty="0">
                <a:sym typeface="Wingdings" panose="05000000000000000000" pitchFamily="2" charset="2"/>
              </a:rPr>
              <a:t>entanglements</a:t>
            </a:r>
            <a:r>
              <a:rPr lang="en-US" dirty="0">
                <a:sym typeface="Wingdings" panose="05000000000000000000" pitchFamily="2" charset="2"/>
              </a:rPr>
              <a:t> (Actor-Networks, assemblages) </a:t>
            </a:r>
            <a:r>
              <a:rPr lang="en-US" b="1" dirty="0">
                <a:sym typeface="Wingdings" panose="05000000000000000000" pitchFamily="2" charset="2"/>
              </a:rPr>
              <a:t>of human and non-human actors</a:t>
            </a:r>
            <a:r>
              <a:rPr lang="en-US" dirty="0">
                <a:sym typeface="Wingdings" panose="05000000000000000000" pitchFamily="2" charset="2"/>
              </a:rPr>
              <a:t> </a:t>
            </a:r>
            <a:endParaRPr lang="en-US" dirty="0"/>
          </a:p>
          <a:p>
            <a:endParaRPr lang="en-US" dirty="0"/>
          </a:p>
        </p:txBody>
      </p:sp>
      <p:pic>
        <p:nvPicPr>
          <p:cNvPr id="4098" name="Picture 2" descr="https://spineafricaproject.files.wordpress.com/2012/03/anvil-minin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8446" y="4026625"/>
            <a:ext cx="5033554" cy="2831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2635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Human actors vs. non-human actants</a:t>
            </a:r>
          </a:p>
        </p:txBody>
      </p:sp>
      <p:sp>
        <p:nvSpPr>
          <p:cNvPr id="3" name="Zástupný symbol pro obsah 2"/>
          <p:cNvSpPr>
            <a:spLocks noGrp="1"/>
          </p:cNvSpPr>
          <p:nvPr>
            <p:ph idx="1"/>
          </p:nvPr>
        </p:nvSpPr>
        <p:spPr>
          <a:xfrm>
            <a:off x="838200" y="1690688"/>
            <a:ext cx="10515600" cy="4886757"/>
          </a:xfrm>
        </p:spPr>
        <p:txBody>
          <a:bodyPr/>
          <a:lstStyle/>
          <a:p>
            <a:r>
              <a:rPr lang="en-US" b="1" dirty="0"/>
              <a:t>Agency: </a:t>
            </a:r>
            <a:r>
              <a:rPr lang="en-US" dirty="0"/>
              <a:t>capacity of a thing or person </a:t>
            </a:r>
            <a:r>
              <a:rPr lang="en-US" b="1" dirty="0"/>
              <a:t>to impact its surroundings </a:t>
            </a:r>
            <a:r>
              <a:rPr lang="en-US" dirty="0"/>
              <a:t>(</a:t>
            </a:r>
            <a:r>
              <a:rPr lang="en-US" b="1" dirty="0"/>
              <a:t>no intentionality needed</a:t>
            </a:r>
            <a:r>
              <a:rPr lang="en-US" dirty="0"/>
              <a:t>) </a:t>
            </a:r>
          </a:p>
          <a:p>
            <a:endParaRPr lang="en-US" dirty="0"/>
          </a:p>
          <a:p>
            <a:r>
              <a:rPr lang="en-US" dirty="0"/>
              <a:t>Human actors and </a:t>
            </a:r>
            <a:r>
              <a:rPr lang="en-US" b="1" dirty="0"/>
              <a:t>non-human actants</a:t>
            </a:r>
            <a:r>
              <a:rPr lang="en-US" dirty="0"/>
              <a:t> </a:t>
            </a:r>
          </a:p>
          <a:p>
            <a:endParaRPr lang="en-US" dirty="0"/>
          </a:p>
          <a:p>
            <a:r>
              <a:rPr lang="en-US" b="1" dirty="0"/>
              <a:t>Actants: </a:t>
            </a:r>
            <a:r>
              <a:rPr lang="en-US" dirty="0"/>
              <a:t>anything that </a:t>
            </a:r>
            <a:r>
              <a:rPr lang="en-US" i="1" dirty="0"/>
              <a:t>“…modify other actors through a series of</a:t>
            </a:r>
            <a:r>
              <a:rPr lang="en-US" dirty="0"/>
              <a:t>…” actions (Latour 1999: 75) </a:t>
            </a:r>
          </a:p>
          <a:p>
            <a:r>
              <a:rPr lang="en-US" dirty="0"/>
              <a:t>If the entity modifies other entities, contributes something new to the entanglement that cannot be reduced to the other entities, then it is an </a:t>
            </a:r>
            <a:r>
              <a:rPr lang="en-US" dirty="0" err="1"/>
              <a:t>actant</a:t>
            </a:r>
            <a:r>
              <a:rPr lang="en-US" dirty="0"/>
              <a:t> </a:t>
            </a:r>
          </a:p>
        </p:txBody>
      </p:sp>
    </p:spTree>
    <p:extLst>
      <p:ext uri="{BB962C8B-B14F-4D97-AF65-F5344CB8AC3E}">
        <p14:creationId xmlns:p14="http://schemas.microsoft.com/office/powerpoint/2010/main" val="202302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Actor-Network </a:t>
            </a:r>
            <a:r>
              <a:rPr lang="en-US" dirty="0"/>
              <a:t>Theory</a:t>
            </a:r>
          </a:p>
        </p:txBody>
      </p:sp>
      <p:sp>
        <p:nvSpPr>
          <p:cNvPr id="3" name="Zástupný symbol pro obsah 2"/>
          <p:cNvSpPr>
            <a:spLocks noGrp="1"/>
          </p:cNvSpPr>
          <p:nvPr>
            <p:ph idx="1"/>
          </p:nvPr>
        </p:nvSpPr>
        <p:spPr>
          <a:xfrm>
            <a:off x="838200" y="1690688"/>
            <a:ext cx="10515600" cy="4886757"/>
          </a:xfrm>
        </p:spPr>
        <p:txBody>
          <a:bodyPr/>
          <a:lstStyle/>
          <a:p>
            <a:r>
              <a:rPr lang="en-US" dirty="0"/>
              <a:t>ANT mostly connected with a French philosopher and </a:t>
            </a:r>
          </a:p>
          <a:p>
            <a:pPr marL="0" indent="0">
              <a:buNone/>
            </a:pPr>
            <a:r>
              <a:rPr lang="en-US" dirty="0"/>
              <a:t>    sociologist </a:t>
            </a:r>
            <a:r>
              <a:rPr lang="en-US" b="1" dirty="0"/>
              <a:t>Bruno Latour (1947 - )</a:t>
            </a:r>
            <a:r>
              <a:rPr lang="en-US" dirty="0"/>
              <a:t> </a:t>
            </a:r>
          </a:p>
          <a:p>
            <a:endParaRPr lang="en-US" dirty="0"/>
          </a:p>
          <a:p>
            <a:r>
              <a:rPr lang="en-US" dirty="0"/>
              <a:t>It is rather </a:t>
            </a:r>
            <a:r>
              <a:rPr lang="en-US" b="1" dirty="0"/>
              <a:t>a research methodology </a:t>
            </a:r>
          </a:p>
          <a:p>
            <a:endParaRPr lang="en-US" dirty="0"/>
          </a:p>
          <a:p>
            <a:r>
              <a:rPr lang="en-US" dirty="0"/>
              <a:t>The central concept: </a:t>
            </a:r>
            <a:r>
              <a:rPr lang="en-US" b="1" dirty="0"/>
              <a:t>Actor-Network</a:t>
            </a:r>
            <a:r>
              <a:rPr lang="en-US" dirty="0"/>
              <a:t> that mediates interactions between people (and other entities)</a:t>
            </a:r>
          </a:p>
          <a:p>
            <a:endParaRPr lang="en-US" dirty="0"/>
          </a:p>
          <a:p>
            <a:r>
              <a:rPr lang="en-US" b="1" dirty="0"/>
              <a:t>ANT focuses on how</a:t>
            </a:r>
            <a:r>
              <a:rPr lang="en-US" dirty="0"/>
              <a:t>, rather then why, are certain Actor-Networks formed, maintained, and destroyed  </a:t>
            </a:r>
          </a:p>
          <a:p>
            <a:endParaRPr lang="en-US" dirty="0"/>
          </a:p>
          <a:p>
            <a:endParaRPr lang="en-US" dirty="0"/>
          </a:p>
        </p:txBody>
      </p:sp>
      <p:pic>
        <p:nvPicPr>
          <p:cNvPr id="6146" name="Picture 2" descr="Bruno Latour conférence théâtrale anthropocène 0194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17874" y="0"/>
            <a:ext cx="3074126" cy="3422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269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Panopticon</a:t>
            </a:r>
            <a:endParaRPr lang="en-US" dirty="0"/>
          </a:p>
        </p:txBody>
      </p:sp>
      <p:sp>
        <p:nvSpPr>
          <p:cNvPr id="3" name="Zástupný symbol pro obsah 2"/>
          <p:cNvSpPr>
            <a:spLocks noGrp="1"/>
          </p:cNvSpPr>
          <p:nvPr>
            <p:ph idx="1"/>
          </p:nvPr>
        </p:nvSpPr>
        <p:spPr>
          <a:xfrm>
            <a:off x="838200" y="1690688"/>
            <a:ext cx="10515600" cy="4886757"/>
          </a:xfrm>
        </p:spPr>
        <p:txBody>
          <a:bodyPr/>
          <a:lstStyle/>
          <a:p>
            <a:pPr marL="0" indent="0">
              <a:buNone/>
            </a:pPr>
            <a:endParaRPr lang="en-US" dirty="0"/>
          </a:p>
        </p:txBody>
      </p:sp>
      <p:pic>
        <p:nvPicPr>
          <p:cNvPr id="2050" name="Picture 2" descr="http://cdn.meme.am/instances/250x250/5606417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4645" y="1667988"/>
            <a:ext cx="4987835" cy="4987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32724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16534</TotalTime>
  <Words>674</Words>
  <Application>Microsoft Office PowerPoint</Application>
  <PresentationFormat>Širokoúhlá obrazovka</PresentationFormat>
  <Paragraphs>63</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Calibri Light</vt:lpstr>
      <vt:lpstr>Wingdings</vt:lpstr>
      <vt:lpstr>Motiv Office</vt:lpstr>
      <vt:lpstr>New materialism</vt:lpstr>
      <vt:lpstr>Outline</vt:lpstr>
      <vt:lpstr>New materialism: assumptions</vt:lpstr>
      <vt:lpstr>Materialism</vt:lpstr>
      <vt:lpstr>Empiricism</vt:lpstr>
      <vt:lpstr>Relational perspective</vt:lpstr>
      <vt:lpstr>Human actors vs. non-human actants</vt:lpstr>
      <vt:lpstr>Actor-Network Theory</vt:lpstr>
      <vt:lpstr>Panopticon</vt:lpstr>
      <vt:lpstr>ANT in energy studies</vt:lpstr>
      <vt:lpstr>Translation</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Framing of local opposition and acceptance to permanent radioactive waste repository in the Czech Republic: a discourse network analysis of context-specific frames</dc:title>
  <dc:creator>Petr Ocelík</dc:creator>
  <cp:lastModifiedBy>Petr Ocelík</cp:lastModifiedBy>
  <cp:revision>342</cp:revision>
  <dcterms:created xsi:type="dcterms:W3CDTF">2015-06-22T18:10:44Z</dcterms:created>
  <dcterms:modified xsi:type="dcterms:W3CDTF">2017-12-07T19:14:27Z</dcterms:modified>
</cp:coreProperties>
</file>