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60" r:id="rId4"/>
    <p:sldId id="261" r:id="rId5"/>
    <p:sldId id="262" r:id="rId6"/>
    <p:sldId id="269" r:id="rId7"/>
    <p:sldId id="270" r:id="rId8"/>
    <p:sldId id="268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884E93-DAAA-40BD-953B-7C237380EA08}" type="datetimeFigureOut">
              <a:rPr lang="cs-CZ" smtClean="0"/>
              <a:t>17.1.2018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FD87E-BF0A-47E7-B58F-E62467CED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875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E26D6-E4B0-4D02-A208-690290BC71CA}" type="datetimeFigureOut">
              <a:rPr lang="cs-CZ" smtClean="0"/>
              <a:t>17.1.2018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92C2-1E9D-4A78-A72D-FE1B8ACEE7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8321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E26D6-E4B0-4D02-A208-690290BC71CA}" type="datetimeFigureOut">
              <a:rPr lang="cs-CZ" smtClean="0"/>
              <a:t>17.1.2018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92C2-1E9D-4A78-A72D-FE1B8ACEE7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4055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E26D6-E4B0-4D02-A208-690290BC71CA}" type="datetimeFigureOut">
              <a:rPr lang="cs-CZ" smtClean="0"/>
              <a:t>17.1.2018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92C2-1E9D-4A78-A72D-FE1B8ACEE7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839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E26D6-E4B0-4D02-A208-690290BC71CA}" type="datetimeFigureOut">
              <a:rPr lang="cs-CZ" smtClean="0"/>
              <a:t>17.1.2018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92C2-1E9D-4A78-A72D-FE1B8ACEE7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481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E26D6-E4B0-4D02-A208-690290BC71CA}" type="datetimeFigureOut">
              <a:rPr lang="cs-CZ" smtClean="0"/>
              <a:t>17.1.2018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92C2-1E9D-4A78-A72D-FE1B8ACEE7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6043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E26D6-E4B0-4D02-A208-690290BC71CA}" type="datetimeFigureOut">
              <a:rPr lang="cs-CZ" smtClean="0"/>
              <a:t>17.1.2018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92C2-1E9D-4A78-A72D-FE1B8ACEE7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117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E26D6-E4B0-4D02-A208-690290BC71CA}" type="datetimeFigureOut">
              <a:rPr lang="cs-CZ" smtClean="0"/>
              <a:t>17.1.2018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92C2-1E9D-4A78-A72D-FE1B8ACEE7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0586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E26D6-E4B0-4D02-A208-690290BC71CA}" type="datetimeFigureOut">
              <a:rPr lang="cs-CZ" smtClean="0"/>
              <a:t>17.1.2018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92C2-1E9D-4A78-A72D-FE1B8ACEE7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9608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E26D6-E4B0-4D02-A208-690290BC71CA}" type="datetimeFigureOut">
              <a:rPr lang="cs-CZ" smtClean="0"/>
              <a:t>17.1.2018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92C2-1E9D-4A78-A72D-FE1B8ACEE7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511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E26D6-E4B0-4D02-A208-690290BC71CA}" type="datetimeFigureOut">
              <a:rPr lang="cs-CZ" smtClean="0"/>
              <a:t>17.1.2018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92C2-1E9D-4A78-A72D-FE1B8ACEE7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992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E26D6-E4B0-4D02-A208-690290BC71CA}" type="datetimeFigureOut">
              <a:rPr lang="cs-CZ" smtClean="0"/>
              <a:t>17.1.2018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92C2-1E9D-4A78-A72D-FE1B8ACEE7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55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E26D6-E4B0-4D02-A208-690290BC71CA}" type="datetimeFigureOut">
              <a:rPr lang="cs-CZ" smtClean="0"/>
              <a:t>17.1.2018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192C2-1E9D-4A78-A72D-FE1B8ACEE7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000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8373" y="769072"/>
            <a:ext cx="11367654" cy="2387600"/>
          </a:xfrm>
        </p:spPr>
        <p:txBody>
          <a:bodyPr>
            <a:noAutofit/>
          </a:bodyPr>
          <a:lstStyle/>
          <a:p>
            <a:r>
              <a:rPr lang="en-US" sz="3200" dirty="0">
                <a:latin typeface="+mn-lt"/>
              </a:rPr>
              <a:t>Revisionist approaches to security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600" dirty="0"/>
              <a:t>Petr Ocelík</a:t>
            </a:r>
          </a:p>
          <a:p>
            <a:endParaRPr lang="en-US" sz="2600" i="1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524000" y="5787735"/>
            <a:ext cx="9144000" cy="987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MEB401 Teorie bezpečnosti a metodologie / MEB</a:t>
            </a:r>
            <a:r>
              <a:rPr lang="en-US" sz="2000" dirty="0"/>
              <a:t>4</a:t>
            </a:r>
            <a:r>
              <a:rPr lang="cs-CZ" sz="2000" dirty="0"/>
              <a:t>27</a:t>
            </a:r>
            <a:r>
              <a:rPr lang="en-US" sz="2000" dirty="0"/>
              <a:t> </a:t>
            </a:r>
            <a:r>
              <a:rPr lang="cs-CZ" sz="2000" dirty="0"/>
              <a:t>Bezpečnost: teorie a koncepty</a:t>
            </a:r>
            <a:endParaRPr lang="en-US" sz="2000" dirty="0"/>
          </a:p>
          <a:p>
            <a:r>
              <a:rPr lang="en-US" sz="2000" dirty="0"/>
              <a:t>1</a:t>
            </a:r>
            <a:r>
              <a:rPr lang="cs-CZ" sz="2000"/>
              <a:t>9. </a:t>
            </a:r>
            <a:r>
              <a:rPr lang="cs-CZ" sz="2000" dirty="0"/>
              <a:t>října</a:t>
            </a:r>
            <a:r>
              <a:rPr lang="en-US" sz="2000" dirty="0"/>
              <a:t> 201</a:t>
            </a:r>
            <a:r>
              <a:rPr lang="cs-CZ" sz="2000" dirty="0"/>
              <a:t>7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42749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Revisionist approaches: politicizing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86757"/>
          </a:xfrm>
        </p:spPr>
        <p:txBody>
          <a:bodyPr/>
          <a:lstStyle/>
          <a:p>
            <a:r>
              <a:rPr lang="en-US" dirty="0"/>
              <a:t>Security considerations </a:t>
            </a:r>
            <a:r>
              <a:rPr lang="en-US" b="1" dirty="0"/>
              <a:t>are integral part of politics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Politicization </a:t>
            </a:r>
            <a:r>
              <a:rPr lang="en-US" b="1" dirty="0"/>
              <a:t>makes a given issue visible and important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Politicization </a:t>
            </a:r>
            <a:r>
              <a:rPr lang="en-US" b="1" dirty="0"/>
              <a:t>promotes alternative voices and positions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b="1" dirty="0"/>
              <a:t>Researchers</a:t>
            </a:r>
            <a:r>
              <a:rPr lang="en-US" dirty="0"/>
              <a:t> </a:t>
            </a:r>
            <a:r>
              <a:rPr lang="en-US" b="1" dirty="0"/>
              <a:t>should </a:t>
            </a:r>
            <a:r>
              <a:rPr lang="en-US" dirty="0"/>
              <a:t>abandon position of “neutral” observers and </a:t>
            </a:r>
            <a:r>
              <a:rPr lang="en-US" b="1" dirty="0"/>
              <a:t>actively engage in political struggles </a:t>
            </a:r>
            <a:r>
              <a:rPr lang="en-US" dirty="0"/>
              <a:t>over security issues.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543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86757"/>
          </a:xfrm>
        </p:spPr>
        <p:txBody>
          <a:bodyPr/>
          <a:lstStyle/>
          <a:p>
            <a:r>
              <a:rPr lang="en-US" dirty="0"/>
              <a:t>Traditional vs. revisionist approaches</a:t>
            </a:r>
          </a:p>
          <a:p>
            <a:r>
              <a:rPr lang="en-US" dirty="0"/>
              <a:t>Broadening / deepening</a:t>
            </a:r>
          </a:p>
          <a:p>
            <a:r>
              <a:rPr lang="en-US" dirty="0"/>
              <a:t>Reflecting</a:t>
            </a:r>
          </a:p>
          <a:p>
            <a:r>
              <a:rPr lang="en-US" dirty="0"/>
              <a:t>Normatizing</a:t>
            </a:r>
          </a:p>
          <a:p>
            <a:r>
              <a:rPr lang="en-US" dirty="0"/>
              <a:t>Politicizing</a:t>
            </a:r>
          </a:p>
        </p:txBody>
      </p:sp>
    </p:spTree>
    <p:extLst>
      <p:ext uri="{BB962C8B-B14F-4D97-AF65-F5344CB8AC3E}">
        <p14:creationId xmlns:p14="http://schemas.microsoft.com/office/powerpoint/2010/main" val="3429955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Traditional approaches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86757"/>
          </a:xfrm>
        </p:spPr>
        <p:txBody>
          <a:bodyPr/>
          <a:lstStyle/>
          <a:p>
            <a:r>
              <a:rPr lang="en-US" b="1" dirty="0"/>
              <a:t>State-centrism</a:t>
            </a:r>
            <a:r>
              <a:rPr lang="en-US" dirty="0"/>
              <a:t>: state as a referent object and actor of security. </a:t>
            </a:r>
          </a:p>
          <a:p>
            <a:r>
              <a:rPr lang="en-US" b="1" dirty="0"/>
              <a:t>Anarchically organized </a:t>
            </a:r>
            <a:r>
              <a:rPr lang="en-US" dirty="0"/>
              <a:t>international system. </a:t>
            </a:r>
          </a:p>
          <a:p>
            <a:r>
              <a:rPr lang="en-US" dirty="0"/>
              <a:t>Emphasis on </a:t>
            </a:r>
            <a:r>
              <a:rPr lang="en-US" b="1" dirty="0"/>
              <a:t>military and political threats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b="1" dirty="0"/>
              <a:t>Liberals: </a:t>
            </a:r>
            <a:r>
              <a:rPr lang="en-US" dirty="0"/>
              <a:t>moderating effects of institutions and interdependencies.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    </a:t>
            </a:r>
            <a:r>
              <a:rPr lang="en-US" b="1" dirty="0">
                <a:sym typeface="Wingdings" panose="05000000000000000000" pitchFamily="2" charset="2"/>
              </a:rPr>
              <a:t>narrow view of security</a:t>
            </a:r>
            <a:r>
              <a:rPr lang="en-US" dirty="0">
                <a:sym typeface="Wingdings" panose="05000000000000000000" pitchFamily="2" charset="2"/>
              </a:rPr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699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Revisionist approaches: incentives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86757"/>
          </a:xfrm>
        </p:spPr>
        <p:txBody>
          <a:bodyPr/>
          <a:lstStyle/>
          <a:p>
            <a:r>
              <a:rPr lang="en-US" dirty="0"/>
              <a:t>Krause and Williams (1996) identify three incentives for revision of traditionalist approach:</a:t>
            </a:r>
          </a:p>
          <a:p>
            <a:endParaRPr lang="en-US" dirty="0"/>
          </a:p>
          <a:p>
            <a:r>
              <a:rPr lang="en-US" dirty="0"/>
              <a:t>(1) Ongoing disagreement on definition of security. </a:t>
            </a:r>
          </a:p>
          <a:p>
            <a:r>
              <a:rPr lang="en-US" dirty="0"/>
              <a:t>(2) New, post-cold war security environment. </a:t>
            </a:r>
          </a:p>
          <a:p>
            <a:r>
              <a:rPr lang="en-US" dirty="0"/>
              <a:t>(3) Inability of security studies to reflect emerging issues.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481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7364" y="365125"/>
            <a:ext cx="10952018" cy="1325563"/>
          </a:xfrm>
        </p:spPr>
        <p:txBody>
          <a:bodyPr/>
          <a:lstStyle/>
          <a:p>
            <a:r>
              <a:rPr lang="en-US" dirty="0"/>
              <a:t>Revisionist approaches: broadening / deepening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86757"/>
          </a:xfrm>
        </p:spPr>
        <p:txBody>
          <a:bodyPr/>
          <a:lstStyle/>
          <a:p>
            <a:r>
              <a:rPr lang="en-US" dirty="0"/>
              <a:t>Changing international environment brings new security challenges. </a:t>
            </a:r>
          </a:p>
          <a:p>
            <a:endParaRPr lang="en-US" dirty="0"/>
          </a:p>
          <a:p>
            <a:r>
              <a:rPr lang="en-US" b="1" dirty="0"/>
              <a:t>Broadening: </a:t>
            </a:r>
            <a:r>
              <a:rPr lang="en-US" dirty="0"/>
              <a:t>inclusion of other then politico-military threats. </a:t>
            </a:r>
          </a:p>
          <a:p>
            <a:endParaRPr lang="en-US" dirty="0"/>
          </a:p>
          <a:p>
            <a:r>
              <a:rPr lang="en-US" dirty="0"/>
              <a:t>Ability of national states to ensure security is diminishing. </a:t>
            </a:r>
          </a:p>
          <a:p>
            <a:endParaRPr lang="en-US" dirty="0"/>
          </a:p>
          <a:p>
            <a:r>
              <a:rPr lang="en-US" b="1" dirty="0"/>
              <a:t>Deepening:</a:t>
            </a:r>
            <a:r>
              <a:rPr lang="en-US" dirty="0"/>
              <a:t> inclusion of referent object other than national state.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563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6973" y="365125"/>
            <a:ext cx="11097491" cy="1325563"/>
          </a:xfrm>
        </p:spPr>
        <p:txBody>
          <a:bodyPr>
            <a:normAutofit/>
          </a:bodyPr>
          <a:lstStyle/>
          <a:p>
            <a:r>
              <a:rPr lang="en-US" dirty="0"/>
              <a:t>Revisionist approaches: broadening / deepening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8133892"/>
              </p:ext>
            </p:extLst>
          </p:nvPr>
        </p:nvGraphicFramePr>
        <p:xfrm>
          <a:off x="1007918" y="1936013"/>
          <a:ext cx="10515600" cy="39518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906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55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94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036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b="1" dirty="0"/>
                        <a:t>Broadening: source of a threat</a:t>
                      </a:r>
                      <a:endParaRPr lang="cs-CZ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0366">
                <a:tc>
                  <a:txBody>
                    <a:bodyPr/>
                    <a:lstStyle/>
                    <a:p>
                      <a:r>
                        <a:rPr lang="en-US" b="1" dirty="0"/>
                        <a:t>Deepening: referent object</a:t>
                      </a:r>
                    </a:p>
                    <a:p>
                      <a:r>
                        <a:rPr lang="en-US" b="0" dirty="0"/>
                        <a:t>(preferred level of analysis)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military</a:t>
                      </a:r>
                      <a:r>
                        <a:rPr lang="en-US" baseline="0" dirty="0"/>
                        <a:t> threats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military</a:t>
                      </a:r>
                      <a:r>
                        <a:rPr lang="en-US" baseline="0" dirty="0"/>
                        <a:t> and non-military threats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0366">
                <a:tc>
                  <a:txBody>
                    <a:bodyPr/>
                    <a:lstStyle/>
                    <a:p>
                      <a:r>
                        <a:rPr lang="en-US" dirty="0"/>
                        <a:t>national state</a:t>
                      </a:r>
                    </a:p>
                    <a:p>
                      <a:r>
                        <a:rPr lang="en-US" dirty="0"/>
                        <a:t>(international system)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(neo)realism, geopolitics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(Copenhagen school, liberalism)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0366">
                <a:tc>
                  <a:txBody>
                    <a:bodyPr/>
                    <a:lstStyle/>
                    <a:p>
                      <a:r>
                        <a:rPr lang="en-US" dirty="0"/>
                        <a:t>collective</a:t>
                      </a:r>
                      <a:r>
                        <a:rPr lang="en-US" baseline="0" dirty="0"/>
                        <a:t> non-state actors</a:t>
                      </a:r>
                    </a:p>
                    <a:p>
                      <a:r>
                        <a:rPr lang="en-US" baseline="0" dirty="0"/>
                        <a:t>(+ domestic, regional, trans-)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culturalism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Copenhagen</a:t>
                      </a:r>
                      <a:r>
                        <a:rPr lang="en-US" b="0" baseline="0" dirty="0"/>
                        <a:t> school, </a:t>
                      </a:r>
                      <a:r>
                        <a:rPr lang="en-US" dirty="0"/>
                        <a:t>liberalism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0366">
                <a:tc>
                  <a:txBody>
                    <a:bodyPr/>
                    <a:lstStyle/>
                    <a:p>
                      <a:r>
                        <a:rPr lang="en-US" dirty="0"/>
                        <a:t>individuals, biosphere, complex systems</a:t>
                      </a:r>
                    </a:p>
                    <a:p>
                      <a:r>
                        <a:rPr lang="en-US" dirty="0"/>
                        <a:t>(+ individual, global)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critical approaches, human security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9050482" y="6120245"/>
            <a:ext cx="2473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based on Weissová 2004 </a:t>
            </a:r>
          </a:p>
        </p:txBody>
      </p:sp>
    </p:spTree>
    <p:extLst>
      <p:ext uri="{BB962C8B-B14F-4D97-AF65-F5344CB8AC3E}">
        <p14:creationId xmlns:p14="http://schemas.microsoft.com/office/powerpoint/2010/main" val="2181518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6973" y="365125"/>
            <a:ext cx="11097491" cy="1325563"/>
          </a:xfrm>
        </p:spPr>
        <p:txBody>
          <a:bodyPr>
            <a:normAutofit/>
          </a:bodyPr>
          <a:lstStyle/>
          <a:p>
            <a:r>
              <a:rPr lang="en-US" dirty="0"/>
              <a:t>Philosophical cleavages 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207474"/>
              </p:ext>
            </p:extLst>
          </p:nvPr>
        </p:nvGraphicFramePr>
        <p:xfrm>
          <a:off x="838200" y="1825625"/>
          <a:ext cx="10515600" cy="46197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2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82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947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39927">
                <a:tc>
                  <a:txBody>
                    <a:bodyPr/>
                    <a:lstStyle/>
                    <a:p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b="1" dirty="0"/>
                        <a:t>Objectivism</a:t>
                      </a:r>
                      <a:endParaRPr lang="cs-CZ" sz="2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b="1" dirty="0"/>
                        <a:t>Interpretativism</a:t>
                      </a:r>
                      <a:endParaRPr lang="cs-CZ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9927">
                <a:tc>
                  <a:txBody>
                    <a:bodyPr/>
                    <a:lstStyle/>
                    <a:p>
                      <a:r>
                        <a:rPr lang="en-US" sz="2600" b="1" dirty="0"/>
                        <a:t>Materialism</a:t>
                      </a:r>
                      <a:endParaRPr lang="cs-CZ" sz="2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/>
                        <a:t>(Neo)realism</a:t>
                      </a:r>
                    </a:p>
                    <a:p>
                      <a:r>
                        <a:rPr lang="en-US" sz="2600" dirty="0"/>
                        <a:t>(Neo)liberalism</a:t>
                      </a:r>
                    </a:p>
                    <a:p>
                      <a:r>
                        <a:rPr lang="en-US" sz="2600" dirty="0"/>
                        <a:t>Marxism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/>
                        <a:t>-</a:t>
                      </a:r>
                      <a:endParaRPr lang="cs-CZ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9927">
                <a:tc>
                  <a:txBody>
                    <a:bodyPr/>
                    <a:lstStyle/>
                    <a:p>
                      <a:r>
                        <a:rPr lang="en-US" sz="2600" b="1" dirty="0"/>
                        <a:t>Idealism</a:t>
                      </a:r>
                      <a:endParaRPr lang="cs-CZ" sz="2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/>
                        <a:t>Conventional constructivism</a:t>
                      </a:r>
                      <a:endParaRPr lang="cs-CZ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/>
                        <a:t>Critical</a:t>
                      </a:r>
                      <a:r>
                        <a:rPr lang="en-US" sz="2600" baseline="0" dirty="0"/>
                        <a:t> constructivism</a:t>
                      </a:r>
                    </a:p>
                    <a:p>
                      <a:r>
                        <a:rPr lang="en-US" sz="2600" baseline="0" dirty="0"/>
                        <a:t>(critical theories)</a:t>
                      </a:r>
                    </a:p>
                    <a:p>
                      <a:r>
                        <a:rPr lang="en-US" sz="2600" baseline="0" dirty="0"/>
                        <a:t>Post-structuralism</a:t>
                      </a:r>
                      <a:endParaRPr lang="cs-CZ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5691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Revisionist approaches: reflecting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86757"/>
          </a:xfrm>
        </p:spPr>
        <p:txBody>
          <a:bodyPr/>
          <a:lstStyle/>
          <a:p>
            <a:r>
              <a:rPr lang="en-US" dirty="0"/>
              <a:t>(Security) research is always </a:t>
            </a:r>
            <a:r>
              <a:rPr lang="en-US" b="1" dirty="0"/>
              <a:t>situated and context-dependent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Definitions of security and security issues are </a:t>
            </a:r>
            <a:r>
              <a:rPr lang="en-US" b="1" dirty="0"/>
              <a:t>never neutral </a:t>
            </a:r>
            <a:r>
              <a:rPr lang="en-US" dirty="0"/>
              <a:t>- always serve to certain purposes. 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b="1" dirty="0"/>
              <a:t>academic understanding of security </a:t>
            </a:r>
            <a:r>
              <a:rPr lang="en-US" dirty="0"/>
              <a:t>influences understanding of security by political elites. </a:t>
            </a:r>
          </a:p>
          <a:p>
            <a:endParaRPr lang="en-US" dirty="0"/>
          </a:p>
          <a:p>
            <a:r>
              <a:rPr lang="en-US" dirty="0"/>
              <a:t>A plurality of interpretations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b="1" dirty="0">
                <a:sym typeface="Wingdings" panose="05000000000000000000" pitchFamily="2" charset="2"/>
              </a:rPr>
              <a:t>relativization of security</a:t>
            </a:r>
            <a:r>
              <a:rPr lang="en-US" dirty="0">
                <a:sym typeface="Wingdings" panose="05000000000000000000" pitchFamily="2" charset="2"/>
              </a:rPr>
              <a:t>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430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Revisionist approaches: normatizing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86757"/>
          </a:xfrm>
        </p:spPr>
        <p:txBody>
          <a:bodyPr/>
          <a:lstStyle/>
          <a:p>
            <a:r>
              <a:rPr lang="en-US" b="1" dirty="0"/>
              <a:t>Normative statements: </a:t>
            </a:r>
            <a:r>
              <a:rPr lang="en-US" dirty="0"/>
              <a:t>statements about what </a:t>
            </a:r>
            <a:r>
              <a:rPr lang="en-US" b="1" dirty="0"/>
              <a:t>should be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Robert Cox (1981): </a:t>
            </a:r>
            <a:r>
              <a:rPr lang="en-US" b="1" dirty="0"/>
              <a:t>problem-solving</a:t>
            </a:r>
            <a:r>
              <a:rPr lang="en-US" dirty="0"/>
              <a:t> vs. </a:t>
            </a:r>
            <a:r>
              <a:rPr lang="en-US" b="1" dirty="0"/>
              <a:t>critical theories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Each definition of security has certain </a:t>
            </a:r>
            <a:r>
              <a:rPr lang="en-US" b="1" dirty="0"/>
              <a:t>normative consequences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9935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12623</TotalTime>
  <Words>414</Words>
  <Application>Microsoft Office PowerPoint</Application>
  <PresentationFormat>Širokoúhlá obrazovka</PresentationFormat>
  <Paragraphs>86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Motiv Office</vt:lpstr>
      <vt:lpstr>Revisionist approaches to security</vt:lpstr>
      <vt:lpstr>Outline</vt:lpstr>
      <vt:lpstr>Traditional approaches</vt:lpstr>
      <vt:lpstr>Revisionist approaches: incentives</vt:lpstr>
      <vt:lpstr>Revisionist approaches: broadening / deepening</vt:lpstr>
      <vt:lpstr>Revisionist approaches: broadening / deepening</vt:lpstr>
      <vt:lpstr>Philosophical cleavages </vt:lpstr>
      <vt:lpstr>Revisionist approaches: reflecting</vt:lpstr>
      <vt:lpstr>Revisionist approaches: normatizing</vt:lpstr>
      <vt:lpstr>Revisionist approaches: politicizing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Framing of local opposition and acceptance to permanent radioactive waste repository in the Czech Republic: a discourse network analysis of context-specific frames</dc:title>
  <dc:creator>Petr Ocelík</dc:creator>
  <cp:lastModifiedBy>Petr Ocelík</cp:lastModifiedBy>
  <cp:revision>232</cp:revision>
  <dcterms:created xsi:type="dcterms:W3CDTF">2015-06-22T18:10:44Z</dcterms:created>
  <dcterms:modified xsi:type="dcterms:W3CDTF">2018-01-17T09:43:43Z</dcterms:modified>
</cp:coreProperties>
</file>