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1"/>
  </p:notesMasterIdLst>
  <p:handoutMasterIdLst>
    <p:handoutMasterId r:id="rId52"/>
  </p:handoutMasterIdLst>
  <p:sldIdLst>
    <p:sldId id="256" r:id="rId3"/>
    <p:sldId id="323" r:id="rId4"/>
    <p:sldId id="355" r:id="rId5"/>
    <p:sldId id="330" r:id="rId6"/>
    <p:sldId id="331" r:id="rId7"/>
    <p:sldId id="332" r:id="rId8"/>
    <p:sldId id="333" r:id="rId9"/>
    <p:sldId id="362" r:id="rId10"/>
    <p:sldId id="283" r:id="rId11"/>
    <p:sldId id="282" r:id="rId12"/>
    <p:sldId id="334" r:id="rId13"/>
    <p:sldId id="359" r:id="rId14"/>
    <p:sldId id="336" r:id="rId15"/>
    <p:sldId id="340" r:id="rId16"/>
    <p:sldId id="339" r:id="rId17"/>
    <p:sldId id="338" r:id="rId18"/>
    <p:sldId id="284" r:id="rId19"/>
    <p:sldId id="345" r:id="rId20"/>
    <p:sldId id="342" r:id="rId21"/>
    <p:sldId id="285" r:id="rId22"/>
    <p:sldId id="348" r:id="rId23"/>
    <p:sldId id="349" r:id="rId24"/>
    <p:sldId id="360" r:id="rId25"/>
    <p:sldId id="264" r:id="rId26"/>
    <p:sldId id="352" r:id="rId27"/>
    <p:sldId id="351" r:id="rId28"/>
    <p:sldId id="350" r:id="rId29"/>
    <p:sldId id="286" r:id="rId30"/>
    <p:sldId id="292" r:id="rId31"/>
    <p:sldId id="325" r:id="rId32"/>
    <p:sldId id="287" r:id="rId33"/>
    <p:sldId id="326" r:id="rId34"/>
    <p:sldId id="353" r:id="rId35"/>
    <p:sldId id="354" r:id="rId36"/>
    <p:sldId id="356" r:id="rId37"/>
    <p:sldId id="289" r:id="rId38"/>
    <p:sldId id="322" r:id="rId39"/>
    <p:sldId id="303" r:id="rId40"/>
    <p:sldId id="305" r:id="rId41"/>
    <p:sldId id="306" r:id="rId42"/>
    <p:sldId id="357" r:id="rId43"/>
    <p:sldId id="307" r:id="rId44"/>
    <p:sldId id="358" r:id="rId45"/>
    <p:sldId id="361" r:id="rId46"/>
    <p:sldId id="279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4" autoAdjust="0"/>
    <p:restoredTop sz="95637" autoAdjust="0"/>
  </p:normalViewPr>
  <p:slideViewPr>
    <p:cSldViewPr>
      <p:cViewPr varScale="1">
        <p:scale>
          <a:sx n="63" d="100"/>
          <a:sy n="63" d="100"/>
        </p:scale>
        <p:origin x="-10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2"/>
    </p:cViewPr>
  </p:sorterViewPr>
  <p:notesViewPr>
    <p:cSldViewPr>
      <p:cViewPr varScale="1">
        <p:scale>
          <a:sx n="54" d="100"/>
          <a:sy n="54" d="100"/>
        </p:scale>
        <p:origin x="-20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5540B-7BDB-415E-A10D-497F72697635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DB726814-E323-4E86-8E0B-D36944F4D3A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Regulatory regimes</a:t>
          </a:r>
          <a:endParaRPr lang="cs-CZ" dirty="0"/>
        </a:p>
      </dgm:t>
    </dgm:pt>
    <dgm:pt modelId="{8E0E6BA4-D5B3-49E7-B9F2-68E0AFC01A13}" type="parTrans" cxnId="{40ED1FC3-03B0-41CD-A894-63F00171BE40}">
      <dgm:prSet/>
      <dgm:spPr/>
      <dgm:t>
        <a:bodyPr/>
        <a:lstStyle/>
        <a:p>
          <a:endParaRPr lang="cs-CZ"/>
        </a:p>
      </dgm:t>
    </dgm:pt>
    <dgm:pt modelId="{78248F6A-1C05-4AB4-BA2F-1E50AFE9A3AB}" type="sibTrans" cxnId="{40ED1FC3-03B0-41CD-A894-63F00171BE40}">
      <dgm:prSet/>
      <dgm:spPr/>
      <dgm:t>
        <a:bodyPr/>
        <a:lstStyle/>
        <a:p>
          <a:endParaRPr lang="cs-CZ"/>
        </a:p>
      </dgm:t>
    </dgm:pt>
    <dgm:pt modelId="{32BA0350-C443-45EF-9410-9A9423E8B64F}">
      <dgm:prSet phldrT="[Text]"/>
      <dgm:spPr>
        <a:solidFill>
          <a:schemeClr val="accent5">
            <a:lumMod val="75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dirty="0" smtClean="0"/>
            <a:t>Traditional approach</a:t>
          </a:r>
          <a:endParaRPr lang="cs-CZ" dirty="0"/>
        </a:p>
      </dgm:t>
    </dgm:pt>
    <dgm:pt modelId="{2E9F5FB3-7EBA-47AA-A574-9EAFEE64B693}" type="parTrans" cxnId="{C69448D8-9DD1-4A81-BCA2-9185C9E82D69}">
      <dgm:prSet/>
      <dgm:spPr/>
      <dgm:t>
        <a:bodyPr/>
        <a:lstStyle/>
        <a:p>
          <a:endParaRPr lang="cs-CZ"/>
        </a:p>
      </dgm:t>
    </dgm:pt>
    <dgm:pt modelId="{8FD052D5-4355-4D06-ACD2-6E85A66C3000}" type="sibTrans" cxnId="{C69448D8-9DD1-4A81-BCA2-9185C9E82D69}">
      <dgm:prSet/>
      <dgm:spPr/>
      <dgm:t>
        <a:bodyPr/>
        <a:lstStyle/>
        <a:p>
          <a:endParaRPr lang="cs-CZ"/>
        </a:p>
      </dgm:t>
    </dgm:pt>
    <dgm:pt modelId="{745B69D8-70D5-4D53-89F2-9422BC8C710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Rate of return</a:t>
          </a:r>
          <a:endParaRPr lang="cs-CZ" dirty="0"/>
        </a:p>
      </dgm:t>
    </dgm:pt>
    <dgm:pt modelId="{14134C44-0B16-44BE-B585-4AC6C2F83295}" type="parTrans" cxnId="{94968102-C0EF-4A25-9447-9998D8B127E0}">
      <dgm:prSet/>
      <dgm:spPr/>
      <dgm:t>
        <a:bodyPr/>
        <a:lstStyle/>
        <a:p>
          <a:endParaRPr lang="cs-CZ"/>
        </a:p>
      </dgm:t>
    </dgm:pt>
    <dgm:pt modelId="{F6939699-EB7C-43EE-8375-72B1E5CD6ED8}" type="sibTrans" cxnId="{94968102-C0EF-4A25-9447-9998D8B127E0}">
      <dgm:prSet/>
      <dgm:spPr/>
      <dgm:t>
        <a:bodyPr/>
        <a:lstStyle/>
        <a:p>
          <a:endParaRPr lang="cs-CZ"/>
        </a:p>
      </dgm:t>
    </dgm:pt>
    <dgm:pt modelId="{660533AB-9B4C-43B6-8F0E-17216A1F7B3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Cost of service</a:t>
          </a:r>
          <a:endParaRPr lang="cs-CZ" dirty="0"/>
        </a:p>
      </dgm:t>
    </dgm:pt>
    <dgm:pt modelId="{1A3E79F6-4394-4C44-83F3-FA2D8AB01FA4}" type="parTrans" cxnId="{495DC544-B31F-4854-B0E1-ECAFEB3509D5}">
      <dgm:prSet/>
      <dgm:spPr/>
      <dgm:t>
        <a:bodyPr/>
        <a:lstStyle/>
        <a:p>
          <a:endParaRPr lang="cs-CZ"/>
        </a:p>
      </dgm:t>
    </dgm:pt>
    <dgm:pt modelId="{FB667519-143C-40EB-8B39-1741B7541CB0}" type="sibTrans" cxnId="{495DC544-B31F-4854-B0E1-ECAFEB3509D5}">
      <dgm:prSet/>
      <dgm:spPr/>
      <dgm:t>
        <a:bodyPr/>
        <a:lstStyle/>
        <a:p>
          <a:endParaRPr lang="cs-CZ"/>
        </a:p>
      </dgm:t>
    </dgm:pt>
    <dgm:pt modelId="{E338E32E-7C1C-4E37-9FDB-3AE4FF9780D2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Incentive-based</a:t>
          </a:r>
          <a:endParaRPr lang="cs-CZ" dirty="0"/>
        </a:p>
      </dgm:t>
    </dgm:pt>
    <dgm:pt modelId="{69E6D04B-95B1-4B22-9759-FDA5A3442F85}" type="parTrans" cxnId="{F193D916-FEBC-4749-9DA4-621D36C09952}">
      <dgm:prSet/>
      <dgm:spPr/>
      <dgm:t>
        <a:bodyPr/>
        <a:lstStyle/>
        <a:p>
          <a:endParaRPr lang="cs-CZ"/>
        </a:p>
      </dgm:t>
    </dgm:pt>
    <dgm:pt modelId="{16D7AC2A-AC14-4B70-B264-9436F5E451D8}" type="sibTrans" cxnId="{F193D916-FEBC-4749-9DA4-621D36C09952}">
      <dgm:prSet/>
      <dgm:spPr/>
      <dgm:t>
        <a:bodyPr/>
        <a:lstStyle/>
        <a:p>
          <a:endParaRPr lang="cs-CZ"/>
        </a:p>
      </dgm:t>
    </dgm:pt>
    <dgm:pt modelId="{B7053DA8-BB99-406B-BF51-9446D35F45F2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Revenue cap</a:t>
          </a:r>
          <a:endParaRPr lang="cs-CZ" dirty="0"/>
        </a:p>
      </dgm:t>
    </dgm:pt>
    <dgm:pt modelId="{F88F63B2-F25D-4BE4-8E69-0928ECEEA27F}" type="parTrans" cxnId="{8E613F3E-7F78-47B1-8DF2-FE5A0E066021}">
      <dgm:prSet/>
      <dgm:spPr/>
      <dgm:t>
        <a:bodyPr/>
        <a:lstStyle/>
        <a:p>
          <a:endParaRPr lang="cs-CZ"/>
        </a:p>
      </dgm:t>
    </dgm:pt>
    <dgm:pt modelId="{A61234DA-8229-4B71-9E28-0524D640D365}" type="sibTrans" cxnId="{8E613F3E-7F78-47B1-8DF2-FE5A0E066021}">
      <dgm:prSet/>
      <dgm:spPr/>
      <dgm:t>
        <a:bodyPr/>
        <a:lstStyle/>
        <a:p>
          <a:endParaRPr lang="cs-CZ"/>
        </a:p>
      </dgm:t>
    </dgm:pt>
    <dgm:pt modelId="{F95B97AA-EEFE-413C-A059-21EC027A960F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Price cap</a:t>
          </a:r>
          <a:endParaRPr lang="cs-CZ" dirty="0"/>
        </a:p>
      </dgm:t>
    </dgm:pt>
    <dgm:pt modelId="{6CEBA507-575E-45F7-8685-140DFCBA1AF2}" type="parTrans" cxnId="{5577D7BB-B57F-444E-A8ED-E397E4559C09}">
      <dgm:prSet/>
      <dgm:spPr/>
      <dgm:t>
        <a:bodyPr/>
        <a:lstStyle/>
        <a:p>
          <a:endParaRPr lang="cs-CZ"/>
        </a:p>
      </dgm:t>
    </dgm:pt>
    <dgm:pt modelId="{2A0C63FC-32B1-43FB-A5B2-EF80C41AD988}" type="sibTrans" cxnId="{5577D7BB-B57F-444E-A8ED-E397E4559C09}">
      <dgm:prSet/>
      <dgm:spPr/>
      <dgm:t>
        <a:bodyPr/>
        <a:lstStyle/>
        <a:p>
          <a:endParaRPr lang="cs-CZ"/>
        </a:p>
      </dgm:t>
    </dgm:pt>
    <dgm:pt modelId="{2E1A417B-20ED-4CC1-8C62-5E33A12FA0E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yardstick</a:t>
          </a:r>
          <a:endParaRPr lang="cs-CZ" dirty="0"/>
        </a:p>
      </dgm:t>
    </dgm:pt>
    <dgm:pt modelId="{2F2E6FDA-2915-4AD9-A5B8-DBC26BD07179}" type="parTrans" cxnId="{02C35610-0100-4405-A8FA-77A66881CCF0}">
      <dgm:prSet/>
      <dgm:spPr/>
      <dgm:t>
        <a:bodyPr/>
        <a:lstStyle/>
        <a:p>
          <a:endParaRPr lang="cs-CZ"/>
        </a:p>
      </dgm:t>
    </dgm:pt>
    <dgm:pt modelId="{74BF11F4-73EA-4F17-A02E-DEB176BA960F}" type="sibTrans" cxnId="{02C35610-0100-4405-A8FA-77A66881CCF0}">
      <dgm:prSet/>
      <dgm:spPr/>
      <dgm:t>
        <a:bodyPr/>
        <a:lstStyle/>
        <a:p>
          <a:endParaRPr lang="cs-CZ"/>
        </a:p>
      </dgm:t>
    </dgm:pt>
    <dgm:pt modelId="{B360AE17-388F-42B2-B7B5-5DDD709B03E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sliding scale/profit sharing</a:t>
          </a:r>
          <a:endParaRPr lang="cs-CZ" dirty="0"/>
        </a:p>
      </dgm:t>
    </dgm:pt>
    <dgm:pt modelId="{5F01A055-4423-4001-94FA-A14B3BC3A7D5}" type="parTrans" cxnId="{DB8CA7BD-0DD5-4BB9-B789-D459D125096E}">
      <dgm:prSet/>
      <dgm:spPr/>
      <dgm:t>
        <a:bodyPr/>
        <a:lstStyle/>
        <a:p>
          <a:endParaRPr lang="cs-CZ"/>
        </a:p>
      </dgm:t>
    </dgm:pt>
    <dgm:pt modelId="{C3DA6662-3F93-49E8-856A-070D89F04400}" type="sibTrans" cxnId="{DB8CA7BD-0DD5-4BB9-B789-D459D125096E}">
      <dgm:prSet/>
      <dgm:spPr/>
      <dgm:t>
        <a:bodyPr/>
        <a:lstStyle/>
        <a:p>
          <a:endParaRPr lang="cs-CZ"/>
        </a:p>
      </dgm:t>
    </dgm:pt>
    <dgm:pt modelId="{9622F84D-740F-4905-9628-6E093891C93E}" type="pres">
      <dgm:prSet presAssocID="{B415540B-7BDB-415E-A10D-497F726976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B3F2130-9F44-4CC5-816E-5251BCABC089}" type="pres">
      <dgm:prSet presAssocID="{DB726814-E323-4E86-8E0B-D36944F4D3A5}" presName="vertOne" presStyleCnt="0"/>
      <dgm:spPr/>
    </dgm:pt>
    <dgm:pt modelId="{F9104549-0A90-42EF-9A71-F69AF5CB9CC0}" type="pres">
      <dgm:prSet presAssocID="{DB726814-E323-4E86-8E0B-D36944F4D3A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775BB49-07B5-4A0A-8BB1-1BECE63768FA}" type="pres">
      <dgm:prSet presAssocID="{DB726814-E323-4E86-8E0B-D36944F4D3A5}" presName="parTransOne" presStyleCnt="0"/>
      <dgm:spPr/>
    </dgm:pt>
    <dgm:pt modelId="{A4FFC8E2-A4B0-456F-B218-511612C6E925}" type="pres">
      <dgm:prSet presAssocID="{DB726814-E323-4E86-8E0B-D36944F4D3A5}" presName="horzOne" presStyleCnt="0"/>
      <dgm:spPr/>
    </dgm:pt>
    <dgm:pt modelId="{59CA000D-17BF-45CC-B2F2-ACDE5FC5181F}" type="pres">
      <dgm:prSet presAssocID="{32BA0350-C443-45EF-9410-9A9423E8B64F}" presName="vertTwo" presStyleCnt="0"/>
      <dgm:spPr/>
    </dgm:pt>
    <dgm:pt modelId="{C7E24CC0-1CFA-4EC7-B28E-3E33090F8CAD}" type="pres">
      <dgm:prSet presAssocID="{32BA0350-C443-45EF-9410-9A9423E8B64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B81F5D9-EF34-41B7-A002-D0AC45C4EE4A}" type="pres">
      <dgm:prSet presAssocID="{32BA0350-C443-45EF-9410-9A9423E8B64F}" presName="parTransTwo" presStyleCnt="0"/>
      <dgm:spPr/>
    </dgm:pt>
    <dgm:pt modelId="{45DDDD8C-89B8-4C25-848A-0ED85BAFE78E}" type="pres">
      <dgm:prSet presAssocID="{32BA0350-C443-45EF-9410-9A9423E8B64F}" presName="horzTwo" presStyleCnt="0"/>
      <dgm:spPr/>
    </dgm:pt>
    <dgm:pt modelId="{BE4E5B0C-05C8-4F66-94BE-55B0AB8C0FDD}" type="pres">
      <dgm:prSet presAssocID="{745B69D8-70D5-4D53-89F2-9422BC8C710A}" presName="vertThree" presStyleCnt="0"/>
      <dgm:spPr/>
    </dgm:pt>
    <dgm:pt modelId="{81FA9D87-D92C-416C-B638-110265A4EC94}" type="pres">
      <dgm:prSet presAssocID="{745B69D8-70D5-4D53-89F2-9422BC8C710A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4FC456-FBC4-4C1C-8FDD-A280F6852DFC}" type="pres">
      <dgm:prSet presAssocID="{745B69D8-70D5-4D53-89F2-9422BC8C710A}" presName="horzThree" presStyleCnt="0"/>
      <dgm:spPr/>
    </dgm:pt>
    <dgm:pt modelId="{BC1578DE-5598-404A-BE23-EBDE53860D4D}" type="pres">
      <dgm:prSet presAssocID="{F6939699-EB7C-43EE-8375-72B1E5CD6ED8}" presName="sibSpaceThree" presStyleCnt="0"/>
      <dgm:spPr/>
    </dgm:pt>
    <dgm:pt modelId="{E26BB6FA-78DA-4429-ABF0-1BB4A0D9B82E}" type="pres">
      <dgm:prSet presAssocID="{660533AB-9B4C-43B6-8F0E-17216A1F7B39}" presName="vertThree" presStyleCnt="0"/>
      <dgm:spPr/>
    </dgm:pt>
    <dgm:pt modelId="{BB6AA418-ABB4-4B82-8594-B2E931F2F9DD}" type="pres">
      <dgm:prSet presAssocID="{660533AB-9B4C-43B6-8F0E-17216A1F7B39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692135F-A6E6-4300-8894-CDC9521791A9}" type="pres">
      <dgm:prSet presAssocID="{660533AB-9B4C-43B6-8F0E-17216A1F7B39}" presName="horzThree" presStyleCnt="0"/>
      <dgm:spPr/>
    </dgm:pt>
    <dgm:pt modelId="{D1D8CFBE-324A-4C47-9C5F-1BCACBFB2457}" type="pres">
      <dgm:prSet presAssocID="{8FD052D5-4355-4D06-ACD2-6E85A66C3000}" presName="sibSpaceTwo" presStyleCnt="0"/>
      <dgm:spPr/>
    </dgm:pt>
    <dgm:pt modelId="{CB2B3D4A-AECB-48E1-8971-D2468085AEDF}" type="pres">
      <dgm:prSet presAssocID="{E338E32E-7C1C-4E37-9FDB-3AE4FF9780D2}" presName="vertTwo" presStyleCnt="0"/>
      <dgm:spPr/>
    </dgm:pt>
    <dgm:pt modelId="{CA0E10C9-9572-4A0F-B601-D335973AF503}" type="pres">
      <dgm:prSet presAssocID="{E338E32E-7C1C-4E37-9FDB-3AE4FF9780D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04B9583-81C2-42D7-A3EC-ECBF336A9141}" type="pres">
      <dgm:prSet presAssocID="{E338E32E-7C1C-4E37-9FDB-3AE4FF9780D2}" presName="parTransTwo" presStyleCnt="0"/>
      <dgm:spPr/>
    </dgm:pt>
    <dgm:pt modelId="{35A6CC0A-596C-4C70-8674-603A68B4C57E}" type="pres">
      <dgm:prSet presAssocID="{E338E32E-7C1C-4E37-9FDB-3AE4FF9780D2}" presName="horzTwo" presStyleCnt="0"/>
      <dgm:spPr/>
    </dgm:pt>
    <dgm:pt modelId="{4B8EA262-81D2-4AFF-A918-4CB165116941}" type="pres">
      <dgm:prSet presAssocID="{B7053DA8-BB99-406B-BF51-9446D35F45F2}" presName="vertThree" presStyleCnt="0"/>
      <dgm:spPr/>
    </dgm:pt>
    <dgm:pt modelId="{9766D0E2-167B-4771-94B4-55FDFE1480EE}" type="pres">
      <dgm:prSet presAssocID="{B7053DA8-BB99-406B-BF51-9446D35F45F2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DEE372C-27C9-4EF9-99EB-DBD4947E4E4E}" type="pres">
      <dgm:prSet presAssocID="{B7053DA8-BB99-406B-BF51-9446D35F45F2}" presName="horzThree" presStyleCnt="0"/>
      <dgm:spPr/>
    </dgm:pt>
    <dgm:pt modelId="{BA973618-D5FC-4CD1-AF35-6B0709AC6761}" type="pres">
      <dgm:prSet presAssocID="{A61234DA-8229-4B71-9E28-0524D640D365}" presName="sibSpaceThree" presStyleCnt="0"/>
      <dgm:spPr/>
    </dgm:pt>
    <dgm:pt modelId="{A414DED6-A944-4FC2-ADA5-696704A60B73}" type="pres">
      <dgm:prSet presAssocID="{F95B97AA-EEFE-413C-A059-21EC027A960F}" presName="vertThree" presStyleCnt="0"/>
      <dgm:spPr/>
    </dgm:pt>
    <dgm:pt modelId="{E77EF0CD-037A-4A0C-8DDE-75F74CCE29DE}" type="pres">
      <dgm:prSet presAssocID="{F95B97AA-EEFE-413C-A059-21EC027A960F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B2FD5F-D503-45BC-BB42-6E2C032ADFB1}" type="pres">
      <dgm:prSet presAssocID="{F95B97AA-EEFE-413C-A059-21EC027A960F}" presName="horzThree" presStyleCnt="0"/>
      <dgm:spPr/>
    </dgm:pt>
    <dgm:pt modelId="{242DA8CA-1FEB-4EF2-AD02-83F0F01EB0F5}" type="pres">
      <dgm:prSet presAssocID="{2A0C63FC-32B1-43FB-A5B2-EF80C41AD988}" presName="sibSpaceThree" presStyleCnt="0"/>
      <dgm:spPr/>
    </dgm:pt>
    <dgm:pt modelId="{A66CEDC2-6F9A-4F00-979F-2D6F0BE237D5}" type="pres">
      <dgm:prSet presAssocID="{2E1A417B-20ED-4CC1-8C62-5E33A12FA0E8}" presName="vertThree" presStyleCnt="0"/>
      <dgm:spPr/>
    </dgm:pt>
    <dgm:pt modelId="{CDB27E38-7D46-42A3-BA7D-507F56C3C51B}" type="pres">
      <dgm:prSet presAssocID="{2E1A417B-20ED-4CC1-8C62-5E33A12FA0E8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F8BBD3-94F2-4ED2-ABC4-2850699F0D93}" type="pres">
      <dgm:prSet presAssocID="{2E1A417B-20ED-4CC1-8C62-5E33A12FA0E8}" presName="parTransThree" presStyleCnt="0"/>
      <dgm:spPr/>
    </dgm:pt>
    <dgm:pt modelId="{9520BAE4-2176-4ADD-9875-F83FB8C51F2D}" type="pres">
      <dgm:prSet presAssocID="{2E1A417B-20ED-4CC1-8C62-5E33A12FA0E8}" presName="horzThree" presStyleCnt="0"/>
      <dgm:spPr/>
    </dgm:pt>
    <dgm:pt modelId="{8900D84A-9D4B-4983-9ECA-9B226FA6F21E}" type="pres">
      <dgm:prSet presAssocID="{B360AE17-388F-42B2-B7B5-5DDD709B03EB}" presName="vertFour" presStyleCnt="0">
        <dgm:presLayoutVars>
          <dgm:chPref val="3"/>
        </dgm:presLayoutVars>
      </dgm:prSet>
      <dgm:spPr/>
    </dgm:pt>
    <dgm:pt modelId="{D6EA8FE7-928F-40F2-904A-9A00E388A79B}" type="pres">
      <dgm:prSet presAssocID="{B360AE17-388F-42B2-B7B5-5DDD709B03EB}" presName="txFour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37315A-154C-4302-BAA9-C9415D82F564}" type="pres">
      <dgm:prSet presAssocID="{B360AE17-388F-42B2-B7B5-5DDD709B03EB}" presName="horzFour" presStyleCnt="0"/>
      <dgm:spPr/>
    </dgm:pt>
  </dgm:ptLst>
  <dgm:cxnLst>
    <dgm:cxn modelId="{2D68F186-61BA-4A1F-A4DE-6C0A306B0C81}" type="presOf" srcId="{DB726814-E323-4E86-8E0B-D36944F4D3A5}" destId="{F9104549-0A90-42EF-9A71-F69AF5CB9CC0}" srcOrd="0" destOrd="0" presId="urn:microsoft.com/office/officeart/2005/8/layout/hierarchy4"/>
    <dgm:cxn modelId="{8E613F3E-7F78-47B1-8DF2-FE5A0E066021}" srcId="{E338E32E-7C1C-4E37-9FDB-3AE4FF9780D2}" destId="{B7053DA8-BB99-406B-BF51-9446D35F45F2}" srcOrd="0" destOrd="0" parTransId="{F88F63B2-F25D-4BE4-8E69-0928ECEEA27F}" sibTransId="{A61234DA-8229-4B71-9E28-0524D640D365}"/>
    <dgm:cxn modelId="{DE31C79C-C36C-481D-B513-49EEC71EAA73}" type="presOf" srcId="{660533AB-9B4C-43B6-8F0E-17216A1F7B39}" destId="{BB6AA418-ABB4-4B82-8594-B2E931F2F9DD}" srcOrd="0" destOrd="0" presId="urn:microsoft.com/office/officeart/2005/8/layout/hierarchy4"/>
    <dgm:cxn modelId="{02C35610-0100-4405-A8FA-77A66881CCF0}" srcId="{E338E32E-7C1C-4E37-9FDB-3AE4FF9780D2}" destId="{2E1A417B-20ED-4CC1-8C62-5E33A12FA0E8}" srcOrd="2" destOrd="0" parTransId="{2F2E6FDA-2915-4AD9-A5B8-DBC26BD07179}" sibTransId="{74BF11F4-73EA-4F17-A02E-DEB176BA960F}"/>
    <dgm:cxn modelId="{B90DB5D2-CCBE-4980-82DB-B22D707B8D5D}" type="presOf" srcId="{F95B97AA-EEFE-413C-A059-21EC027A960F}" destId="{E77EF0CD-037A-4A0C-8DDE-75F74CCE29DE}" srcOrd="0" destOrd="0" presId="urn:microsoft.com/office/officeart/2005/8/layout/hierarchy4"/>
    <dgm:cxn modelId="{40B8BF6F-7818-4A55-AFCB-95BFBD45F11B}" type="presOf" srcId="{2E1A417B-20ED-4CC1-8C62-5E33A12FA0E8}" destId="{CDB27E38-7D46-42A3-BA7D-507F56C3C51B}" srcOrd="0" destOrd="0" presId="urn:microsoft.com/office/officeart/2005/8/layout/hierarchy4"/>
    <dgm:cxn modelId="{5577D7BB-B57F-444E-A8ED-E397E4559C09}" srcId="{E338E32E-7C1C-4E37-9FDB-3AE4FF9780D2}" destId="{F95B97AA-EEFE-413C-A059-21EC027A960F}" srcOrd="1" destOrd="0" parTransId="{6CEBA507-575E-45F7-8685-140DFCBA1AF2}" sibTransId="{2A0C63FC-32B1-43FB-A5B2-EF80C41AD988}"/>
    <dgm:cxn modelId="{94968102-C0EF-4A25-9447-9998D8B127E0}" srcId="{32BA0350-C443-45EF-9410-9A9423E8B64F}" destId="{745B69D8-70D5-4D53-89F2-9422BC8C710A}" srcOrd="0" destOrd="0" parTransId="{14134C44-0B16-44BE-B585-4AC6C2F83295}" sibTransId="{F6939699-EB7C-43EE-8375-72B1E5CD6ED8}"/>
    <dgm:cxn modelId="{37286AC6-06D1-46FB-BEB1-912D696AAC0D}" type="presOf" srcId="{B415540B-7BDB-415E-A10D-497F72697635}" destId="{9622F84D-740F-4905-9628-6E093891C93E}" srcOrd="0" destOrd="0" presId="urn:microsoft.com/office/officeart/2005/8/layout/hierarchy4"/>
    <dgm:cxn modelId="{DB8CA7BD-0DD5-4BB9-B789-D459D125096E}" srcId="{2E1A417B-20ED-4CC1-8C62-5E33A12FA0E8}" destId="{B360AE17-388F-42B2-B7B5-5DDD709B03EB}" srcOrd="0" destOrd="0" parTransId="{5F01A055-4423-4001-94FA-A14B3BC3A7D5}" sibTransId="{C3DA6662-3F93-49E8-856A-070D89F04400}"/>
    <dgm:cxn modelId="{C69448D8-9DD1-4A81-BCA2-9185C9E82D69}" srcId="{DB726814-E323-4E86-8E0B-D36944F4D3A5}" destId="{32BA0350-C443-45EF-9410-9A9423E8B64F}" srcOrd="0" destOrd="0" parTransId="{2E9F5FB3-7EBA-47AA-A574-9EAFEE64B693}" sibTransId="{8FD052D5-4355-4D06-ACD2-6E85A66C3000}"/>
    <dgm:cxn modelId="{BA58F5BA-E7E7-4E03-90FE-7A711E5599DE}" type="presOf" srcId="{E338E32E-7C1C-4E37-9FDB-3AE4FF9780D2}" destId="{CA0E10C9-9572-4A0F-B601-D335973AF503}" srcOrd="0" destOrd="0" presId="urn:microsoft.com/office/officeart/2005/8/layout/hierarchy4"/>
    <dgm:cxn modelId="{2FB48319-F60A-4BE3-B38C-A90C3200A1EC}" type="presOf" srcId="{B360AE17-388F-42B2-B7B5-5DDD709B03EB}" destId="{D6EA8FE7-928F-40F2-904A-9A00E388A79B}" srcOrd="0" destOrd="0" presId="urn:microsoft.com/office/officeart/2005/8/layout/hierarchy4"/>
    <dgm:cxn modelId="{28AA466B-B1BC-474E-A2AD-66DC46F8A5D9}" type="presOf" srcId="{745B69D8-70D5-4D53-89F2-9422BC8C710A}" destId="{81FA9D87-D92C-416C-B638-110265A4EC94}" srcOrd="0" destOrd="0" presId="urn:microsoft.com/office/officeart/2005/8/layout/hierarchy4"/>
    <dgm:cxn modelId="{53B66D12-3417-4994-8A20-A105AAFCB3D3}" type="presOf" srcId="{B7053DA8-BB99-406B-BF51-9446D35F45F2}" destId="{9766D0E2-167B-4771-94B4-55FDFE1480EE}" srcOrd="0" destOrd="0" presId="urn:microsoft.com/office/officeart/2005/8/layout/hierarchy4"/>
    <dgm:cxn modelId="{40ED1FC3-03B0-41CD-A894-63F00171BE40}" srcId="{B415540B-7BDB-415E-A10D-497F72697635}" destId="{DB726814-E323-4E86-8E0B-D36944F4D3A5}" srcOrd="0" destOrd="0" parTransId="{8E0E6BA4-D5B3-49E7-B9F2-68E0AFC01A13}" sibTransId="{78248F6A-1C05-4AB4-BA2F-1E50AFE9A3AB}"/>
    <dgm:cxn modelId="{8B709017-A784-4372-883C-AEF2CFB87CCF}" type="presOf" srcId="{32BA0350-C443-45EF-9410-9A9423E8B64F}" destId="{C7E24CC0-1CFA-4EC7-B28E-3E33090F8CAD}" srcOrd="0" destOrd="0" presId="urn:microsoft.com/office/officeart/2005/8/layout/hierarchy4"/>
    <dgm:cxn modelId="{F193D916-FEBC-4749-9DA4-621D36C09952}" srcId="{DB726814-E323-4E86-8E0B-D36944F4D3A5}" destId="{E338E32E-7C1C-4E37-9FDB-3AE4FF9780D2}" srcOrd="1" destOrd="0" parTransId="{69E6D04B-95B1-4B22-9759-FDA5A3442F85}" sibTransId="{16D7AC2A-AC14-4B70-B264-9436F5E451D8}"/>
    <dgm:cxn modelId="{495DC544-B31F-4854-B0E1-ECAFEB3509D5}" srcId="{32BA0350-C443-45EF-9410-9A9423E8B64F}" destId="{660533AB-9B4C-43B6-8F0E-17216A1F7B39}" srcOrd="1" destOrd="0" parTransId="{1A3E79F6-4394-4C44-83F3-FA2D8AB01FA4}" sibTransId="{FB667519-143C-40EB-8B39-1741B7541CB0}"/>
    <dgm:cxn modelId="{0396DBF4-99EB-449F-A57F-0382C5C9014F}" type="presParOf" srcId="{9622F84D-740F-4905-9628-6E093891C93E}" destId="{AB3F2130-9F44-4CC5-816E-5251BCABC089}" srcOrd="0" destOrd="0" presId="urn:microsoft.com/office/officeart/2005/8/layout/hierarchy4"/>
    <dgm:cxn modelId="{74875DA6-2790-4C61-80CD-84A4FD895C40}" type="presParOf" srcId="{AB3F2130-9F44-4CC5-816E-5251BCABC089}" destId="{F9104549-0A90-42EF-9A71-F69AF5CB9CC0}" srcOrd="0" destOrd="0" presId="urn:microsoft.com/office/officeart/2005/8/layout/hierarchy4"/>
    <dgm:cxn modelId="{CB9E3560-AA27-41B3-9213-0A7066C9F466}" type="presParOf" srcId="{AB3F2130-9F44-4CC5-816E-5251BCABC089}" destId="{3775BB49-07B5-4A0A-8BB1-1BECE63768FA}" srcOrd="1" destOrd="0" presId="urn:microsoft.com/office/officeart/2005/8/layout/hierarchy4"/>
    <dgm:cxn modelId="{59F987E1-4780-44B2-9EA2-FDCCB0D53AA0}" type="presParOf" srcId="{AB3F2130-9F44-4CC5-816E-5251BCABC089}" destId="{A4FFC8E2-A4B0-456F-B218-511612C6E925}" srcOrd="2" destOrd="0" presId="urn:microsoft.com/office/officeart/2005/8/layout/hierarchy4"/>
    <dgm:cxn modelId="{299B9E2A-9ED0-4FAB-B482-466DFB339794}" type="presParOf" srcId="{A4FFC8E2-A4B0-456F-B218-511612C6E925}" destId="{59CA000D-17BF-45CC-B2F2-ACDE5FC5181F}" srcOrd="0" destOrd="0" presId="urn:microsoft.com/office/officeart/2005/8/layout/hierarchy4"/>
    <dgm:cxn modelId="{4D240A36-54F8-4BE0-879B-E708CB434FFC}" type="presParOf" srcId="{59CA000D-17BF-45CC-B2F2-ACDE5FC5181F}" destId="{C7E24CC0-1CFA-4EC7-B28E-3E33090F8CAD}" srcOrd="0" destOrd="0" presId="urn:microsoft.com/office/officeart/2005/8/layout/hierarchy4"/>
    <dgm:cxn modelId="{4E5F8219-0FD7-4363-95E4-FFC976426F00}" type="presParOf" srcId="{59CA000D-17BF-45CC-B2F2-ACDE5FC5181F}" destId="{FB81F5D9-EF34-41B7-A002-D0AC45C4EE4A}" srcOrd="1" destOrd="0" presId="urn:microsoft.com/office/officeart/2005/8/layout/hierarchy4"/>
    <dgm:cxn modelId="{D56E378C-F766-4BB8-A410-77CCFDF4BB81}" type="presParOf" srcId="{59CA000D-17BF-45CC-B2F2-ACDE5FC5181F}" destId="{45DDDD8C-89B8-4C25-848A-0ED85BAFE78E}" srcOrd="2" destOrd="0" presId="urn:microsoft.com/office/officeart/2005/8/layout/hierarchy4"/>
    <dgm:cxn modelId="{B05B77BA-59AA-4A07-9D8E-1281012DDC11}" type="presParOf" srcId="{45DDDD8C-89B8-4C25-848A-0ED85BAFE78E}" destId="{BE4E5B0C-05C8-4F66-94BE-55B0AB8C0FDD}" srcOrd="0" destOrd="0" presId="urn:microsoft.com/office/officeart/2005/8/layout/hierarchy4"/>
    <dgm:cxn modelId="{19BB0464-C69F-4343-ADAC-9014D607B71F}" type="presParOf" srcId="{BE4E5B0C-05C8-4F66-94BE-55B0AB8C0FDD}" destId="{81FA9D87-D92C-416C-B638-110265A4EC94}" srcOrd="0" destOrd="0" presId="urn:microsoft.com/office/officeart/2005/8/layout/hierarchy4"/>
    <dgm:cxn modelId="{0E4597D4-4DC3-4DDE-AA37-49651B8B113A}" type="presParOf" srcId="{BE4E5B0C-05C8-4F66-94BE-55B0AB8C0FDD}" destId="{5F4FC456-FBC4-4C1C-8FDD-A280F6852DFC}" srcOrd="1" destOrd="0" presId="urn:microsoft.com/office/officeart/2005/8/layout/hierarchy4"/>
    <dgm:cxn modelId="{0924FBCE-FB36-4A10-B1A4-3CA2C62FAC9B}" type="presParOf" srcId="{45DDDD8C-89B8-4C25-848A-0ED85BAFE78E}" destId="{BC1578DE-5598-404A-BE23-EBDE53860D4D}" srcOrd="1" destOrd="0" presId="urn:microsoft.com/office/officeart/2005/8/layout/hierarchy4"/>
    <dgm:cxn modelId="{72879117-E439-40D1-9764-2D2C3AF7DCB9}" type="presParOf" srcId="{45DDDD8C-89B8-4C25-848A-0ED85BAFE78E}" destId="{E26BB6FA-78DA-4429-ABF0-1BB4A0D9B82E}" srcOrd="2" destOrd="0" presId="urn:microsoft.com/office/officeart/2005/8/layout/hierarchy4"/>
    <dgm:cxn modelId="{7A6F24CA-83EC-45BC-890E-CF8F18B0166B}" type="presParOf" srcId="{E26BB6FA-78DA-4429-ABF0-1BB4A0D9B82E}" destId="{BB6AA418-ABB4-4B82-8594-B2E931F2F9DD}" srcOrd="0" destOrd="0" presId="urn:microsoft.com/office/officeart/2005/8/layout/hierarchy4"/>
    <dgm:cxn modelId="{B906C815-6F14-4C73-8647-2840F3E303F7}" type="presParOf" srcId="{E26BB6FA-78DA-4429-ABF0-1BB4A0D9B82E}" destId="{6692135F-A6E6-4300-8894-CDC9521791A9}" srcOrd="1" destOrd="0" presId="urn:microsoft.com/office/officeart/2005/8/layout/hierarchy4"/>
    <dgm:cxn modelId="{3BA26699-1CCC-4392-87B9-82B3D8D675BF}" type="presParOf" srcId="{A4FFC8E2-A4B0-456F-B218-511612C6E925}" destId="{D1D8CFBE-324A-4C47-9C5F-1BCACBFB2457}" srcOrd="1" destOrd="0" presId="urn:microsoft.com/office/officeart/2005/8/layout/hierarchy4"/>
    <dgm:cxn modelId="{F0417F8A-3690-47BE-B445-C6052D315A03}" type="presParOf" srcId="{A4FFC8E2-A4B0-456F-B218-511612C6E925}" destId="{CB2B3D4A-AECB-48E1-8971-D2468085AEDF}" srcOrd="2" destOrd="0" presId="urn:microsoft.com/office/officeart/2005/8/layout/hierarchy4"/>
    <dgm:cxn modelId="{BD4E2281-B2FA-41F5-A047-A45F94EDFB4B}" type="presParOf" srcId="{CB2B3D4A-AECB-48E1-8971-D2468085AEDF}" destId="{CA0E10C9-9572-4A0F-B601-D335973AF503}" srcOrd="0" destOrd="0" presId="urn:microsoft.com/office/officeart/2005/8/layout/hierarchy4"/>
    <dgm:cxn modelId="{33DC0690-AC86-4172-83E3-E7B5902BE08B}" type="presParOf" srcId="{CB2B3D4A-AECB-48E1-8971-D2468085AEDF}" destId="{E04B9583-81C2-42D7-A3EC-ECBF336A9141}" srcOrd="1" destOrd="0" presId="urn:microsoft.com/office/officeart/2005/8/layout/hierarchy4"/>
    <dgm:cxn modelId="{9A191A8C-7DE9-44FD-A17E-4C8111C794E8}" type="presParOf" srcId="{CB2B3D4A-AECB-48E1-8971-D2468085AEDF}" destId="{35A6CC0A-596C-4C70-8674-603A68B4C57E}" srcOrd="2" destOrd="0" presId="urn:microsoft.com/office/officeart/2005/8/layout/hierarchy4"/>
    <dgm:cxn modelId="{0DADEEC0-7453-4599-945B-482BCB7B2E54}" type="presParOf" srcId="{35A6CC0A-596C-4C70-8674-603A68B4C57E}" destId="{4B8EA262-81D2-4AFF-A918-4CB165116941}" srcOrd="0" destOrd="0" presId="urn:microsoft.com/office/officeart/2005/8/layout/hierarchy4"/>
    <dgm:cxn modelId="{6DE70282-9D27-4B34-8023-D08C9FA002EF}" type="presParOf" srcId="{4B8EA262-81D2-4AFF-A918-4CB165116941}" destId="{9766D0E2-167B-4771-94B4-55FDFE1480EE}" srcOrd="0" destOrd="0" presId="urn:microsoft.com/office/officeart/2005/8/layout/hierarchy4"/>
    <dgm:cxn modelId="{60EDB023-5B53-4D55-B7D8-3660E927724D}" type="presParOf" srcId="{4B8EA262-81D2-4AFF-A918-4CB165116941}" destId="{9DEE372C-27C9-4EF9-99EB-DBD4947E4E4E}" srcOrd="1" destOrd="0" presId="urn:microsoft.com/office/officeart/2005/8/layout/hierarchy4"/>
    <dgm:cxn modelId="{31E2D288-EAF9-4EE4-8B03-031D3E5D5018}" type="presParOf" srcId="{35A6CC0A-596C-4C70-8674-603A68B4C57E}" destId="{BA973618-D5FC-4CD1-AF35-6B0709AC6761}" srcOrd="1" destOrd="0" presId="urn:microsoft.com/office/officeart/2005/8/layout/hierarchy4"/>
    <dgm:cxn modelId="{5C96ACDA-D8BB-417F-B322-E5AB8DE3881C}" type="presParOf" srcId="{35A6CC0A-596C-4C70-8674-603A68B4C57E}" destId="{A414DED6-A944-4FC2-ADA5-696704A60B73}" srcOrd="2" destOrd="0" presId="urn:microsoft.com/office/officeart/2005/8/layout/hierarchy4"/>
    <dgm:cxn modelId="{70AF80CF-0736-495F-8487-929FDD794780}" type="presParOf" srcId="{A414DED6-A944-4FC2-ADA5-696704A60B73}" destId="{E77EF0CD-037A-4A0C-8DDE-75F74CCE29DE}" srcOrd="0" destOrd="0" presId="urn:microsoft.com/office/officeart/2005/8/layout/hierarchy4"/>
    <dgm:cxn modelId="{61C5B4BE-71C6-44E0-8FE4-57BF2209003E}" type="presParOf" srcId="{A414DED6-A944-4FC2-ADA5-696704A60B73}" destId="{EFB2FD5F-D503-45BC-BB42-6E2C032ADFB1}" srcOrd="1" destOrd="0" presId="urn:microsoft.com/office/officeart/2005/8/layout/hierarchy4"/>
    <dgm:cxn modelId="{1E4C441C-CABC-493C-B5AA-D8990E21E5E7}" type="presParOf" srcId="{35A6CC0A-596C-4C70-8674-603A68B4C57E}" destId="{242DA8CA-1FEB-4EF2-AD02-83F0F01EB0F5}" srcOrd="3" destOrd="0" presId="urn:microsoft.com/office/officeart/2005/8/layout/hierarchy4"/>
    <dgm:cxn modelId="{538B2CA5-A897-4138-A876-EEBE7EF98BC3}" type="presParOf" srcId="{35A6CC0A-596C-4C70-8674-603A68B4C57E}" destId="{A66CEDC2-6F9A-4F00-979F-2D6F0BE237D5}" srcOrd="4" destOrd="0" presId="urn:microsoft.com/office/officeart/2005/8/layout/hierarchy4"/>
    <dgm:cxn modelId="{6B0C7CBD-BC8F-44E9-8DE9-22C8BA3774F3}" type="presParOf" srcId="{A66CEDC2-6F9A-4F00-979F-2D6F0BE237D5}" destId="{CDB27E38-7D46-42A3-BA7D-507F56C3C51B}" srcOrd="0" destOrd="0" presId="urn:microsoft.com/office/officeart/2005/8/layout/hierarchy4"/>
    <dgm:cxn modelId="{DF7062C1-B8D2-4825-9399-6A4D0C37A325}" type="presParOf" srcId="{A66CEDC2-6F9A-4F00-979F-2D6F0BE237D5}" destId="{E9F8BBD3-94F2-4ED2-ABC4-2850699F0D93}" srcOrd="1" destOrd="0" presId="urn:microsoft.com/office/officeart/2005/8/layout/hierarchy4"/>
    <dgm:cxn modelId="{1BDE878D-A036-43EB-BDB3-52DC865B5A7F}" type="presParOf" srcId="{A66CEDC2-6F9A-4F00-979F-2D6F0BE237D5}" destId="{9520BAE4-2176-4ADD-9875-F83FB8C51F2D}" srcOrd="2" destOrd="0" presId="urn:microsoft.com/office/officeart/2005/8/layout/hierarchy4"/>
    <dgm:cxn modelId="{58C631B2-093B-4FDE-BC42-20591A56C1BD}" type="presParOf" srcId="{9520BAE4-2176-4ADD-9875-F83FB8C51F2D}" destId="{8900D84A-9D4B-4983-9ECA-9B226FA6F21E}" srcOrd="0" destOrd="0" presId="urn:microsoft.com/office/officeart/2005/8/layout/hierarchy4"/>
    <dgm:cxn modelId="{B3F24371-C4FA-4326-86FD-14225E7AC648}" type="presParOf" srcId="{8900D84A-9D4B-4983-9ECA-9B226FA6F21E}" destId="{D6EA8FE7-928F-40F2-904A-9A00E388A79B}" srcOrd="0" destOrd="0" presId="urn:microsoft.com/office/officeart/2005/8/layout/hierarchy4"/>
    <dgm:cxn modelId="{9F44BA2D-29BF-4B53-AF91-D911B3428841}" type="presParOf" srcId="{8900D84A-9D4B-4983-9ECA-9B226FA6F21E}" destId="{7337315A-154C-4302-BAA9-C9415D82F56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E3A2E-5563-4568-8B82-9A513A98D564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83116AD-EA83-4C64-A9F4-786D35405A15}">
      <dgm:prSet phldrT="[Text]"/>
      <dgm:spPr/>
      <dgm:t>
        <a:bodyPr/>
        <a:lstStyle/>
        <a:p>
          <a:r>
            <a:rPr lang="en-US" dirty="0" smtClean="0"/>
            <a:t>Commitment/dispatch optimization</a:t>
          </a:r>
          <a:r>
            <a:rPr lang="cs-CZ" dirty="0" smtClean="0"/>
            <a:t> </a:t>
          </a:r>
          <a:endParaRPr lang="cs-CZ" dirty="0"/>
        </a:p>
      </dgm:t>
    </dgm:pt>
    <dgm:pt modelId="{D16A1CCE-1592-4CFA-A8F9-00B6F27025DE}" type="parTrans" cxnId="{E87786FB-19FE-423E-86D3-6467CAD16A22}">
      <dgm:prSet/>
      <dgm:spPr/>
      <dgm:t>
        <a:bodyPr/>
        <a:lstStyle/>
        <a:p>
          <a:endParaRPr lang="cs-CZ"/>
        </a:p>
      </dgm:t>
    </dgm:pt>
    <dgm:pt modelId="{3FF04BA1-2790-416C-A496-6D602315CFA9}" type="sibTrans" cxnId="{E87786FB-19FE-423E-86D3-6467CAD16A22}">
      <dgm:prSet/>
      <dgm:spPr>
        <a:ln w="57150">
          <a:solidFill>
            <a:schemeClr val="accent2"/>
          </a:solidFill>
        </a:ln>
      </dgm:spPr>
      <dgm:t>
        <a:bodyPr/>
        <a:lstStyle/>
        <a:p>
          <a:endParaRPr lang="cs-CZ"/>
        </a:p>
      </dgm:t>
    </dgm:pt>
    <dgm:pt modelId="{7F417533-76F9-4FF9-BCD2-AA2C4B2BFD72}">
      <dgm:prSet phldrT="[Text]"/>
      <dgm:spPr/>
      <dgm:t>
        <a:bodyPr/>
        <a:lstStyle/>
        <a:p>
          <a:r>
            <a:rPr lang="en-US" dirty="0" smtClean="0"/>
            <a:t>Investment signals</a:t>
          </a:r>
          <a:endParaRPr lang="cs-CZ" dirty="0"/>
        </a:p>
      </dgm:t>
    </dgm:pt>
    <dgm:pt modelId="{9BFE2762-BA00-431B-991E-7A077D9A8A47}" type="parTrans" cxnId="{D3988D84-BF18-4857-B3F5-6DC7190ED2AA}">
      <dgm:prSet/>
      <dgm:spPr/>
      <dgm:t>
        <a:bodyPr/>
        <a:lstStyle/>
        <a:p>
          <a:endParaRPr lang="cs-CZ"/>
        </a:p>
      </dgm:t>
    </dgm:pt>
    <dgm:pt modelId="{01363BE1-68A5-4AF0-85CE-E526BB604AFC}" type="sibTrans" cxnId="{D3988D84-BF18-4857-B3F5-6DC7190ED2AA}">
      <dgm:prSet/>
      <dgm:spPr>
        <a:ln w="76200">
          <a:solidFill>
            <a:schemeClr val="accent3"/>
          </a:solidFill>
        </a:ln>
      </dgm:spPr>
      <dgm:t>
        <a:bodyPr/>
        <a:lstStyle/>
        <a:p>
          <a:endParaRPr lang="cs-CZ"/>
        </a:p>
      </dgm:t>
    </dgm:pt>
    <dgm:pt modelId="{49953A31-51A7-496A-AD91-9A868FF45BDC}" type="pres">
      <dgm:prSet presAssocID="{3F4E3A2E-5563-4568-8B82-9A513A98D5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0BC0184-8F5E-4774-99B2-E62EBA5CDCD1}" type="pres">
      <dgm:prSet presAssocID="{883116AD-EA83-4C64-A9F4-786D35405A1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114AE7-2073-478F-83D0-67C281C95B67}" type="pres">
      <dgm:prSet presAssocID="{883116AD-EA83-4C64-A9F4-786D35405A15}" presName="spNode" presStyleCnt="0"/>
      <dgm:spPr/>
    </dgm:pt>
    <dgm:pt modelId="{FA2E67C9-E0D4-44A0-A55D-930267979370}" type="pres">
      <dgm:prSet presAssocID="{3FF04BA1-2790-416C-A496-6D602315CFA9}" presName="sibTrans" presStyleLbl="sibTrans1D1" presStyleIdx="0" presStyleCnt="2"/>
      <dgm:spPr/>
      <dgm:t>
        <a:bodyPr/>
        <a:lstStyle/>
        <a:p>
          <a:endParaRPr lang="cs-CZ"/>
        </a:p>
      </dgm:t>
    </dgm:pt>
    <dgm:pt modelId="{83679B6A-01E9-4845-8C46-00FAA6B4F9B2}" type="pres">
      <dgm:prSet presAssocID="{7F417533-76F9-4FF9-BCD2-AA2C4B2BFD7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734D4A-7B28-486F-B5E2-F20B95024595}" type="pres">
      <dgm:prSet presAssocID="{7F417533-76F9-4FF9-BCD2-AA2C4B2BFD72}" presName="spNode" presStyleCnt="0"/>
      <dgm:spPr/>
    </dgm:pt>
    <dgm:pt modelId="{2E0ACA16-CEA0-48B4-9307-474EF8B04EE3}" type="pres">
      <dgm:prSet presAssocID="{01363BE1-68A5-4AF0-85CE-E526BB604AFC}" presName="sibTrans" presStyleLbl="sibTrans1D1" presStyleIdx="1" presStyleCnt="2"/>
      <dgm:spPr/>
      <dgm:t>
        <a:bodyPr/>
        <a:lstStyle/>
        <a:p>
          <a:endParaRPr lang="cs-CZ"/>
        </a:p>
      </dgm:t>
    </dgm:pt>
  </dgm:ptLst>
  <dgm:cxnLst>
    <dgm:cxn modelId="{E87786FB-19FE-423E-86D3-6467CAD16A22}" srcId="{3F4E3A2E-5563-4568-8B82-9A513A98D564}" destId="{883116AD-EA83-4C64-A9F4-786D35405A15}" srcOrd="0" destOrd="0" parTransId="{D16A1CCE-1592-4CFA-A8F9-00B6F27025DE}" sibTransId="{3FF04BA1-2790-416C-A496-6D602315CFA9}"/>
    <dgm:cxn modelId="{0BA0DF04-118F-43E6-BA07-B399238276CF}" type="presOf" srcId="{01363BE1-68A5-4AF0-85CE-E526BB604AFC}" destId="{2E0ACA16-CEA0-48B4-9307-474EF8B04EE3}" srcOrd="0" destOrd="0" presId="urn:microsoft.com/office/officeart/2005/8/layout/cycle5"/>
    <dgm:cxn modelId="{7BF4F065-B003-45BE-B902-20E9FD0716BE}" type="presOf" srcId="{883116AD-EA83-4C64-A9F4-786D35405A15}" destId="{30BC0184-8F5E-4774-99B2-E62EBA5CDCD1}" srcOrd="0" destOrd="0" presId="urn:microsoft.com/office/officeart/2005/8/layout/cycle5"/>
    <dgm:cxn modelId="{C32720E2-18B0-45F6-8E37-E86EA2EC5F74}" type="presOf" srcId="{3F4E3A2E-5563-4568-8B82-9A513A98D564}" destId="{49953A31-51A7-496A-AD91-9A868FF45BDC}" srcOrd="0" destOrd="0" presId="urn:microsoft.com/office/officeart/2005/8/layout/cycle5"/>
    <dgm:cxn modelId="{EF99E888-E80E-4BA2-AB77-54CB4E15E422}" type="presOf" srcId="{3FF04BA1-2790-416C-A496-6D602315CFA9}" destId="{FA2E67C9-E0D4-44A0-A55D-930267979370}" srcOrd="0" destOrd="0" presId="urn:microsoft.com/office/officeart/2005/8/layout/cycle5"/>
    <dgm:cxn modelId="{D3988D84-BF18-4857-B3F5-6DC7190ED2AA}" srcId="{3F4E3A2E-5563-4568-8B82-9A513A98D564}" destId="{7F417533-76F9-4FF9-BCD2-AA2C4B2BFD72}" srcOrd="1" destOrd="0" parTransId="{9BFE2762-BA00-431B-991E-7A077D9A8A47}" sibTransId="{01363BE1-68A5-4AF0-85CE-E526BB604AFC}"/>
    <dgm:cxn modelId="{A8FEB43E-4AD4-407F-86A4-1FD47A2CC153}" type="presOf" srcId="{7F417533-76F9-4FF9-BCD2-AA2C4B2BFD72}" destId="{83679B6A-01E9-4845-8C46-00FAA6B4F9B2}" srcOrd="0" destOrd="0" presId="urn:microsoft.com/office/officeart/2005/8/layout/cycle5"/>
    <dgm:cxn modelId="{13F7C51F-0AAC-4E6A-BED4-48D4F53F3D8C}" type="presParOf" srcId="{49953A31-51A7-496A-AD91-9A868FF45BDC}" destId="{30BC0184-8F5E-4774-99B2-E62EBA5CDCD1}" srcOrd="0" destOrd="0" presId="urn:microsoft.com/office/officeart/2005/8/layout/cycle5"/>
    <dgm:cxn modelId="{1AC55B97-3C21-4931-B137-E43C37EA7B99}" type="presParOf" srcId="{49953A31-51A7-496A-AD91-9A868FF45BDC}" destId="{94114AE7-2073-478F-83D0-67C281C95B67}" srcOrd="1" destOrd="0" presId="urn:microsoft.com/office/officeart/2005/8/layout/cycle5"/>
    <dgm:cxn modelId="{D5AA455D-270E-4DB7-94ED-B3D622E51C17}" type="presParOf" srcId="{49953A31-51A7-496A-AD91-9A868FF45BDC}" destId="{FA2E67C9-E0D4-44A0-A55D-930267979370}" srcOrd="2" destOrd="0" presId="urn:microsoft.com/office/officeart/2005/8/layout/cycle5"/>
    <dgm:cxn modelId="{D3FA1BDE-D564-472A-9A01-4F19C24EE199}" type="presParOf" srcId="{49953A31-51A7-496A-AD91-9A868FF45BDC}" destId="{83679B6A-01E9-4845-8C46-00FAA6B4F9B2}" srcOrd="3" destOrd="0" presId="urn:microsoft.com/office/officeart/2005/8/layout/cycle5"/>
    <dgm:cxn modelId="{C13A5362-1FE1-4ECF-803A-AC9ED2C2D474}" type="presParOf" srcId="{49953A31-51A7-496A-AD91-9A868FF45BDC}" destId="{A6734D4A-7B28-486F-B5E2-F20B95024595}" srcOrd="4" destOrd="0" presId="urn:microsoft.com/office/officeart/2005/8/layout/cycle5"/>
    <dgm:cxn modelId="{7A6E31FE-B7C1-4D03-9B8A-5B0E7B04B6D9}" type="presParOf" srcId="{49953A31-51A7-496A-AD91-9A868FF45BDC}" destId="{2E0ACA16-CEA0-48B4-9307-474EF8B04EE3}" srcOrd="5" destOrd="0" presId="urn:microsoft.com/office/officeart/2005/8/layout/cycle5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04549-0A90-42EF-9A71-F69AF5CB9CC0}">
      <dsp:nvSpPr>
        <dsp:cNvPr id="0" name=""/>
        <dsp:cNvSpPr/>
      </dsp:nvSpPr>
      <dsp:spPr>
        <a:xfrm>
          <a:off x="983" y="1397"/>
          <a:ext cx="8566985" cy="858916"/>
        </a:xfrm>
        <a:prstGeom prst="roundRect">
          <a:avLst>
            <a:gd name="adj" fmla="val 10000"/>
          </a:avLst>
        </a:prstGeom>
        <a:solidFill>
          <a:schemeClr val="accent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Regulatory regimes</a:t>
          </a:r>
          <a:endParaRPr lang="cs-CZ" sz="4000" kern="1200" dirty="0"/>
        </a:p>
      </dsp:txBody>
      <dsp:txXfrm>
        <a:off x="26140" y="26554"/>
        <a:ext cx="8516671" cy="808602"/>
      </dsp:txXfrm>
    </dsp:sp>
    <dsp:sp modelId="{C7E24CC0-1CFA-4EC7-B28E-3E33090F8CAD}">
      <dsp:nvSpPr>
        <dsp:cNvPr id="0" name=""/>
        <dsp:cNvSpPr/>
      </dsp:nvSpPr>
      <dsp:spPr>
        <a:xfrm>
          <a:off x="983" y="969736"/>
          <a:ext cx="3357732" cy="85891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Traditional approach</a:t>
          </a:r>
          <a:endParaRPr lang="cs-CZ" sz="2800" kern="1200" dirty="0"/>
        </a:p>
      </dsp:txBody>
      <dsp:txXfrm>
        <a:off x="26140" y="994893"/>
        <a:ext cx="3307418" cy="808602"/>
      </dsp:txXfrm>
    </dsp:sp>
    <dsp:sp modelId="{81FA9D87-D92C-416C-B638-110265A4EC94}">
      <dsp:nvSpPr>
        <dsp:cNvPr id="0" name=""/>
        <dsp:cNvSpPr/>
      </dsp:nvSpPr>
      <dsp:spPr>
        <a:xfrm>
          <a:off x="983" y="1938074"/>
          <a:ext cx="1644335" cy="85891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Rate of return</a:t>
          </a:r>
          <a:endParaRPr lang="cs-CZ" sz="2400" kern="1200" dirty="0"/>
        </a:p>
      </dsp:txBody>
      <dsp:txXfrm>
        <a:off x="26140" y="1963231"/>
        <a:ext cx="1594021" cy="808602"/>
      </dsp:txXfrm>
    </dsp:sp>
    <dsp:sp modelId="{BB6AA418-ABB4-4B82-8594-B2E931F2F9DD}">
      <dsp:nvSpPr>
        <dsp:cNvPr id="0" name=""/>
        <dsp:cNvSpPr/>
      </dsp:nvSpPr>
      <dsp:spPr>
        <a:xfrm>
          <a:off x="1714380" y="1938074"/>
          <a:ext cx="1644335" cy="85891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Cost of service</a:t>
          </a:r>
          <a:endParaRPr lang="cs-CZ" sz="2400" kern="1200" dirty="0"/>
        </a:p>
      </dsp:txBody>
      <dsp:txXfrm>
        <a:off x="1739537" y="1963231"/>
        <a:ext cx="1594021" cy="808602"/>
      </dsp:txXfrm>
    </dsp:sp>
    <dsp:sp modelId="{CA0E10C9-9572-4A0F-B601-D335973AF503}">
      <dsp:nvSpPr>
        <dsp:cNvPr id="0" name=""/>
        <dsp:cNvSpPr/>
      </dsp:nvSpPr>
      <dsp:spPr>
        <a:xfrm>
          <a:off x="3496839" y="969736"/>
          <a:ext cx="5071129" cy="85891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Incentive-based</a:t>
          </a:r>
          <a:endParaRPr lang="cs-CZ" sz="2800" kern="1200" dirty="0"/>
        </a:p>
      </dsp:txBody>
      <dsp:txXfrm>
        <a:off x="3521996" y="994893"/>
        <a:ext cx="5020815" cy="808602"/>
      </dsp:txXfrm>
    </dsp:sp>
    <dsp:sp modelId="{9766D0E2-167B-4771-94B4-55FDFE1480EE}">
      <dsp:nvSpPr>
        <dsp:cNvPr id="0" name=""/>
        <dsp:cNvSpPr/>
      </dsp:nvSpPr>
      <dsp:spPr>
        <a:xfrm>
          <a:off x="3496839" y="1938074"/>
          <a:ext cx="1644335" cy="85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Revenue cap</a:t>
          </a:r>
          <a:endParaRPr lang="cs-CZ" sz="2400" kern="1200" dirty="0"/>
        </a:p>
      </dsp:txBody>
      <dsp:txXfrm>
        <a:off x="3521996" y="1963231"/>
        <a:ext cx="1594021" cy="808602"/>
      </dsp:txXfrm>
    </dsp:sp>
    <dsp:sp modelId="{E77EF0CD-037A-4A0C-8DDE-75F74CCE29DE}">
      <dsp:nvSpPr>
        <dsp:cNvPr id="0" name=""/>
        <dsp:cNvSpPr/>
      </dsp:nvSpPr>
      <dsp:spPr>
        <a:xfrm>
          <a:off x="5210236" y="1938074"/>
          <a:ext cx="1644335" cy="85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Price cap</a:t>
          </a:r>
          <a:endParaRPr lang="cs-CZ" sz="2400" kern="1200" dirty="0"/>
        </a:p>
      </dsp:txBody>
      <dsp:txXfrm>
        <a:off x="5235393" y="1963231"/>
        <a:ext cx="1594021" cy="808602"/>
      </dsp:txXfrm>
    </dsp:sp>
    <dsp:sp modelId="{CDB27E38-7D46-42A3-BA7D-507F56C3C51B}">
      <dsp:nvSpPr>
        <dsp:cNvPr id="0" name=""/>
        <dsp:cNvSpPr/>
      </dsp:nvSpPr>
      <dsp:spPr>
        <a:xfrm>
          <a:off x="6923633" y="1938074"/>
          <a:ext cx="1644335" cy="85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yardstick</a:t>
          </a:r>
          <a:endParaRPr lang="cs-CZ" sz="2400" kern="1200" dirty="0"/>
        </a:p>
      </dsp:txBody>
      <dsp:txXfrm>
        <a:off x="6948790" y="1963231"/>
        <a:ext cx="1594021" cy="808602"/>
      </dsp:txXfrm>
    </dsp:sp>
    <dsp:sp modelId="{D6EA8FE7-928F-40F2-904A-9A00E388A79B}">
      <dsp:nvSpPr>
        <dsp:cNvPr id="0" name=""/>
        <dsp:cNvSpPr/>
      </dsp:nvSpPr>
      <dsp:spPr>
        <a:xfrm>
          <a:off x="6923633" y="2906413"/>
          <a:ext cx="1644335" cy="85891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sliding scale/profit sharing</a:t>
          </a:r>
          <a:endParaRPr lang="cs-CZ" sz="1700" kern="1200" dirty="0"/>
        </a:p>
      </dsp:txBody>
      <dsp:txXfrm>
        <a:off x="6948790" y="2931570"/>
        <a:ext cx="1594021" cy="808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C0184-8F5E-4774-99B2-E62EBA5CDCD1}">
      <dsp:nvSpPr>
        <dsp:cNvPr id="0" name=""/>
        <dsp:cNvSpPr/>
      </dsp:nvSpPr>
      <dsp:spPr>
        <a:xfrm>
          <a:off x="1371" y="1090736"/>
          <a:ext cx="2896195" cy="18825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Commitment/dispatch optimization</a:t>
          </a:r>
          <a:r>
            <a:rPr lang="cs-CZ" sz="2300" kern="1200" dirty="0" smtClean="0"/>
            <a:t> </a:t>
          </a:r>
          <a:endParaRPr lang="cs-CZ" sz="2300" kern="1200" dirty="0"/>
        </a:p>
      </dsp:txBody>
      <dsp:txXfrm>
        <a:off x="93268" y="1182633"/>
        <a:ext cx="2712401" cy="1698732"/>
      </dsp:txXfrm>
    </dsp:sp>
    <dsp:sp modelId="{FA2E67C9-E0D4-44A0-A55D-930267979370}">
      <dsp:nvSpPr>
        <dsp:cNvPr id="0" name=""/>
        <dsp:cNvSpPr/>
      </dsp:nvSpPr>
      <dsp:spPr>
        <a:xfrm>
          <a:off x="1449468" y="433468"/>
          <a:ext cx="3197062" cy="3197062"/>
        </a:xfrm>
        <a:custGeom>
          <a:avLst/>
          <a:gdLst/>
          <a:ahLst/>
          <a:cxnLst/>
          <a:rect l="0" t="0" r="0" b="0"/>
          <a:pathLst>
            <a:path>
              <a:moveTo>
                <a:pt x="672484" y="295557"/>
              </a:moveTo>
              <a:arcTo wR="1598531" hR="1598531" stAng="14075875" swAng="4248249"/>
            </a:path>
          </a:pathLst>
        </a:custGeom>
        <a:noFill/>
        <a:ln w="5715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79B6A-01E9-4845-8C46-00FAA6B4F9B2}">
      <dsp:nvSpPr>
        <dsp:cNvPr id="0" name=""/>
        <dsp:cNvSpPr/>
      </dsp:nvSpPr>
      <dsp:spPr>
        <a:xfrm>
          <a:off x="3198433" y="1090736"/>
          <a:ext cx="2896195" cy="18825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Investment signals</a:t>
          </a:r>
          <a:endParaRPr lang="cs-CZ" sz="2300" kern="1200" dirty="0"/>
        </a:p>
      </dsp:txBody>
      <dsp:txXfrm>
        <a:off x="3290330" y="1182633"/>
        <a:ext cx="2712401" cy="1698732"/>
      </dsp:txXfrm>
    </dsp:sp>
    <dsp:sp modelId="{2E0ACA16-CEA0-48B4-9307-474EF8B04EE3}">
      <dsp:nvSpPr>
        <dsp:cNvPr id="0" name=""/>
        <dsp:cNvSpPr/>
      </dsp:nvSpPr>
      <dsp:spPr>
        <a:xfrm>
          <a:off x="1449468" y="433468"/>
          <a:ext cx="3197062" cy="3197062"/>
        </a:xfrm>
        <a:custGeom>
          <a:avLst/>
          <a:gdLst/>
          <a:ahLst/>
          <a:cxnLst/>
          <a:rect l="0" t="0" r="0" b="0"/>
          <a:pathLst>
            <a:path>
              <a:moveTo>
                <a:pt x="2524577" y="2901504"/>
              </a:moveTo>
              <a:arcTo wR="1598531" hR="1598531" stAng="3275875" swAng="4248249"/>
            </a:path>
          </a:pathLst>
        </a:custGeom>
        <a:noFill/>
        <a:ln w="76200" cap="flat" cmpd="sng" algn="ctr">
          <a:solidFill>
            <a:schemeClr val="accent3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1BFC7-D152-4BBC-BB91-E1B6E2B4ECEE}" type="datetimeFigureOut">
              <a:rPr lang="cs-CZ" smtClean="0"/>
              <a:t>4.11.2017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7AE1-4385-4FDF-8901-A8134DD25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4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E074-30D8-4D82-834F-359F055DB58A}" type="datetimeFigureOut">
              <a:rPr lang="cs-CZ" smtClean="0"/>
              <a:t>4.11.2017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E7291-8EEC-4140-A1E0-7F6F7C99D2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77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am not an economist or an engineer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Most of my knowledge about the topic is based on work experience, anecdotal evidence, and self-study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7291-8EEC-4140-A1E0-7F6F7C99D2C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61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AAC6-3D5F-4A06-8980-1DEEE29810D7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923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AAC6-3D5F-4A06-8980-1DEEE29810D7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12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AAC6-3D5F-4A06-8980-1DEEE29810D7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12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5D06-DE48-4702-AD75-9DD8E0F45BDA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Exploitative, </a:t>
            </a:r>
            <a:r>
              <a:rPr lang="en-US" dirty="0" smtClean="0"/>
              <a:t>exclusionary, and discriminatory abuse.</a:t>
            </a:r>
          </a:p>
          <a:p>
            <a:r>
              <a:rPr lang="en-US" dirty="0" smtClean="0"/>
              <a:t>Quality and quantity arguments</a:t>
            </a:r>
            <a:r>
              <a:rPr lang="en-US" baseline="0" dirty="0" smtClean="0"/>
              <a:t> are really just two sides of one coin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7291-8EEC-4140-A1E0-7F6F7C99D2C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73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Exploitative, </a:t>
            </a:r>
            <a:r>
              <a:rPr lang="en-US" dirty="0" smtClean="0"/>
              <a:t>exclusionary, and discriminatory abuse.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7291-8EEC-4140-A1E0-7F6F7C99D2C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73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ym typeface="Wingdings" panose="05000000000000000000" pitchFamily="2" charset="2"/>
              </a:rPr>
              <a:t>Exploitative, </a:t>
            </a:r>
            <a:r>
              <a:rPr lang="en-US" dirty="0" smtClean="0"/>
              <a:t>exclusionary, and discriminatory abuse.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E7291-8EEC-4140-A1E0-7F6F7C99D2C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73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F7EAB-3DE3-4B21-A04C-AC127056CE35}" type="slidenum">
              <a:rPr lang="en-GB" altLang="cs-CZ"/>
              <a:pPr/>
              <a:t>19</a:t>
            </a:fld>
            <a:endParaRPr lang="en-GB" altLang="cs-CZ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803275"/>
            <a:ext cx="4256087" cy="3192463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8612"/>
            <a:ext cx="5030018" cy="3847941"/>
          </a:xfrm>
        </p:spPr>
        <p:txBody>
          <a:bodyPr/>
          <a:lstStyle/>
          <a:p>
            <a:endParaRPr lang="de-DE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93EB-111E-4160-8702-F9F431130B78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7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Optimalizace provozu -</a:t>
            </a:r>
            <a:r>
              <a:rPr lang="cs-CZ" baseline="0" dirty="0" smtClean="0"/>
              <a:t> </a:t>
            </a:r>
            <a:r>
              <a:rPr lang="cs-CZ" dirty="0" smtClean="0"/>
              <a:t>To do značné míry zvládne TSO – viz např. organizované trhy v USA, diskuze kolem </a:t>
            </a:r>
            <a:r>
              <a:rPr lang="cs-CZ" dirty="0" err="1" smtClean="0"/>
              <a:t>self-dispatch</a:t>
            </a:r>
            <a:r>
              <a:rPr lang="cs-CZ" dirty="0" smtClean="0"/>
              <a:t> vs. </a:t>
            </a:r>
            <a:r>
              <a:rPr lang="cs-CZ" dirty="0" err="1" smtClean="0"/>
              <a:t>central-dispatch</a:t>
            </a:r>
            <a:r>
              <a:rPr lang="cs-CZ" dirty="0" smtClean="0"/>
              <a:t> systémy v EU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AAC6-3D5F-4A06-8980-1DEEE29810D7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6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Bezpečnost dodávek je veřejný statek </a:t>
            </a:r>
            <a:r>
              <a:rPr lang="cs-CZ" sz="1200" dirty="0" smtClean="0">
                <a:sym typeface="Wingdings" panose="05000000000000000000" pitchFamily="2" charset="2"/>
              </a:rPr>
              <a:t> vcelku zřejmé,</a:t>
            </a:r>
            <a:r>
              <a:rPr lang="cs-CZ" sz="1200" baseline="0" dirty="0" smtClean="0">
                <a:sym typeface="Wingdings" panose="05000000000000000000" pitchFamily="2" charset="2"/>
              </a:rPr>
              <a:t> filozofický problém s tím nastavení trh nemůže nic udělat.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VOLL je pro každého zákazníka jiná</a:t>
            </a:r>
            <a:r>
              <a:rPr lang="cs-CZ" baseline="0" dirty="0" smtClean="0"/>
              <a:t> (např. podívat se večer na zprávy vs. dokončit zakázku se smluvní pokutou)</a:t>
            </a:r>
          </a:p>
          <a:p>
            <a:r>
              <a:rPr lang="cs-CZ" baseline="0" dirty="0" smtClean="0"/>
              <a:t>Příklad s tím, že DSR není o tom spotřebovávat, když je elektřina nejlevnější, ale nespotřebovávat, když je nejdražší.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AAC6-3D5F-4A06-8980-1DEEE29810D7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267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9AAC6-3D5F-4A06-8980-1DEEE29810D7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92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1693" y="3581401"/>
            <a:ext cx="8440615" cy="369332"/>
          </a:xfrm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2400"/>
            </a:lvl1pPr>
          </a:lstStyle>
          <a:p>
            <a:pPr lvl="0"/>
            <a:r>
              <a:rPr lang="cs-CZ" altLang="cs-CZ" noProof="0" smtClean="0"/>
              <a:t>Click to edit Master subtitle style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1693" y="2239964"/>
            <a:ext cx="8440615" cy="427037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cs-CZ" altLang="cs-CZ" noProof="0" smtClean="0"/>
              <a:t>Click to edit Master title style</a:t>
            </a:r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cs-CZ" sz="1400">
              <a:solidFill>
                <a:srgbClr val="004785"/>
              </a:solidFill>
            </a:endParaRPr>
          </a:p>
        </p:txBody>
      </p:sp>
      <p:sp>
        <p:nvSpPr>
          <p:cNvPr id="605189" name="Rectangle 5"/>
          <p:cNvSpPr>
            <a:spLocks noChangeArrowheads="1"/>
          </p:cNvSpPr>
          <p:nvPr/>
        </p:nvSpPr>
        <p:spPr bwMode="auto">
          <a:xfrm>
            <a:off x="0" y="542926"/>
            <a:ext cx="9144000" cy="284163"/>
          </a:xfrm>
          <a:prstGeom prst="rect">
            <a:avLst/>
          </a:prstGeom>
          <a:solidFill>
            <a:srgbClr val="6EA5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cs-CZ" sz="1400">
              <a:solidFill>
                <a:srgbClr val="004785"/>
              </a:solidFill>
            </a:endParaRPr>
          </a:p>
        </p:txBody>
      </p:sp>
      <p:sp>
        <p:nvSpPr>
          <p:cNvPr id="605198" name="Text Box 14"/>
          <p:cNvSpPr txBox="1">
            <a:spLocks noChangeArrowheads="1"/>
          </p:cNvSpPr>
          <p:nvPr/>
        </p:nvSpPr>
        <p:spPr bwMode="auto">
          <a:xfrm>
            <a:off x="0" y="576492"/>
            <a:ext cx="886264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0" rIns="0" bIns="0" anchor="ctr">
            <a:spAutoFit/>
          </a:bodyPr>
          <a:lstStyle>
            <a:lvl1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400" b="1">
                <a:solidFill>
                  <a:srgbClr val="FFFFFF"/>
                </a:solidFill>
              </a:rPr>
              <a:t>	</a:t>
            </a:r>
            <a:endParaRPr lang="cs-CZ" altLang="cs-CZ" sz="1400">
              <a:solidFill>
                <a:srgbClr val="FFFFFF"/>
              </a:solidFill>
            </a:endParaRPr>
          </a:p>
        </p:txBody>
      </p:sp>
      <p:pic>
        <p:nvPicPr>
          <p:cNvPr id="60519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8" y="187325"/>
            <a:ext cx="161631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5204" name="Picture 20" descr="Vstup na stránky ERÚ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64323" r="5000" b="16667"/>
          <a:stretch>
            <a:fillRect/>
          </a:stretch>
        </p:blipFill>
        <p:spPr bwMode="auto">
          <a:xfrm>
            <a:off x="422031" y="6172200"/>
            <a:ext cx="105507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7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4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546087" y="990600"/>
            <a:ext cx="246221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4366" y="990600"/>
            <a:ext cx="6195646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76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4366" y="990601"/>
            <a:ext cx="8447942" cy="24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1692" y="1600200"/>
            <a:ext cx="4149969" cy="464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2339" y="1600200"/>
            <a:ext cx="4149969" cy="2247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2339" y="4000500"/>
            <a:ext cx="4149969" cy="22479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5486400" y="6499225"/>
            <a:ext cx="2895600" cy="266700"/>
          </a:xfrm>
        </p:spPr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7"/>
            <a:ext cx="9141714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7084365" y="-965459"/>
            <a:ext cx="10288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8862405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1731717" y="-145761"/>
            <a:ext cx="13716" cy="4927721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2388181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302057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365296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4285350" y="-143811"/>
            <a:ext cx="13716" cy="4859626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4917740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5550129" y="-134114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6182519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6814909" y="-143812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7432958" y="-104417"/>
            <a:ext cx="13716" cy="4819072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7749154" y="764344"/>
            <a:ext cx="13717" cy="3924736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8065349" y="1633105"/>
            <a:ext cx="13716" cy="3030403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8381544" y="2501865"/>
            <a:ext cx="13716" cy="2136068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8697740" y="3370625"/>
            <a:ext cx="13715" cy="124173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9013937" y="4239392"/>
            <a:ext cx="13715" cy="347392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150743" y="-17891"/>
            <a:ext cx="13716" cy="456051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466938" y="-43465"/>
            <a:ext cx="13716" cy="1350386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783133" y="-69039"/>
            <a:ext cx="13716" cy="224471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099328" y="-94613"/>
            <a:ext cx="13716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415522" y="-120185"/>
            <a:ext cx="13716" cy="4033387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1552927" y="-450209"/>
            <a:ext cx="10287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236732" y="567611"/>
            <a:ext cx="10287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920537" y="1585424"/>
            <a:ext cx="10287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604343" y="2603242"/>
            <a:ext cx="10287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288149" y="3621057"/>
            <a:ext cx="10287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028885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3293664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4558444" y="-953749"/>
            <a:ext cx="10287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5187196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5819586" y="-965458"/>
            <a:ext cx="10288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6451975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7566726" y="-882602"/>
            <a:ext cx="10287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7882922" y="-707971"/>
            <a:ext cx="10287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8199116" y="-533342"/>
            <a:ext cx="10287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8515311" y="-358712"/>
            <a:ext cx="10287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8831506" y="-184083"/>
            <a:ext cx="10287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2657638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3922417" y="-965458"/>
            <a:ext cx="10287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475549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534037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88162" y="297703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28309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96406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159597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222787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285978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349168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412359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91525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154741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17957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281173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344389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407605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470821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601930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660469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538740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597253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728311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786901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665121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723685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8546927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791502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850117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33216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499838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70457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57504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20695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183885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247076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310266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373457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436647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626219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563028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752600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689409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8789813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815790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443930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64787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27978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191168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254359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317549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380740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570311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507121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696692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633502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823073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759883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597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8745530" y="719106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531499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25975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89165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152356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15546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278737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341927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405118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468308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657880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594689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784261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721070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9106419" y="758853"/>
            <a:ext cx="37582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847451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459213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80070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43261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06451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269642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332832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396023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585594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522404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711975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648785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838356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775166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16880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8894144" y="38451"/>
            <a:ext cx="298552" cy="201161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259749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891654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1523560" y="-10245"/>
            <a:ext cx="7620440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475549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534037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88162" y="1143201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28309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96406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159597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222787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285978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349168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412359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91525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154741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17957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281173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344389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407605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470821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601930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660469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538740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597253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728311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786901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665121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723685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8546927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791502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850117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33216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499838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57504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20695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183885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247076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310266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373457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436647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626219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563028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752600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689409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8789813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815790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443930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64787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27978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191168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254359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317549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380740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570311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507121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696692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633502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823073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759883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597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8745529" y="1564606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531499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25975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89165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152356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15546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278737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341927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405118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468308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657880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594689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784261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721070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847451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475549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534037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88162" y="1985798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28309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96406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159597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222787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285978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349168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412359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91525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154741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17957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281173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344389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407605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470821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601930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660469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538740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597253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728311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786901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665121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723685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8546927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791502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850117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33216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499838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57504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20695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183885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247076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310266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373457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436647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626219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563028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752600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689409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8789813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815790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443930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64787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27978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191168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254359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317549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380740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570311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507121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696692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633502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823073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759883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597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8745530" y="2407201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531499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25975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89165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152356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15546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278737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341927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405118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468308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657880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594689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784261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721070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847451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475549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534037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88162" y="2834471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28309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96406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159597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222787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285978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349168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412359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91525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154741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17957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281173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344389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407605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470821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601930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660469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538740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597253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728311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786901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665121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723685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8546927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791502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850117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33216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499838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57504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20695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183885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247076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310266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373457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436647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626219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563028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752600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689409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8789813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815790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443930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64787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27978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191168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254359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317549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380740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570311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507121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696692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633502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823073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759883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597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8745529" y="3257458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531499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25975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89165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152356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15546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278737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341927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405118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468308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657880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594689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784261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721070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847451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475549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534037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88162" y="3678649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28309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96406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159597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222787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285978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349168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412359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91525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154741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17957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281173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344389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407605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470821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601930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660469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538740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597253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728311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786901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665121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723685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8546927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791502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850117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33216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499838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57504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20695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183885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247076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310266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373457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436647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626219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563028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752600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689409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8789813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815790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443930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64787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27978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191168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254359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317549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380740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570311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507121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696692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633502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823073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759883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597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8745529" y="4103463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531499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25975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89165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152356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15546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278737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341927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405118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468308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657880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594689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784261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721070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847451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4948002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-11926" y="4351089"/>
            <a:ext cx="232840" cy="208987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15657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1788476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242038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3052287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3684192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4316097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621181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5579907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747562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6843716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8739430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8107526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520932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609465" y="4561319"/>
            <a:ext cx="8273246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47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1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7"/>
            <a:ext cx="9141714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7084365" y="-965459"/>
            <a:ext cx="10288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8862405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1731717" y="-145761"/>
            <a:ext cx="13716" cy="4927721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2388181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302057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3652960" y="-143812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4285350" y="-143811"/>
            <a:ext cx="13716" cy="4859626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4917740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5550129" y="-134114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6182519" y="-143813"/>
            <a:ext cx="13716" cy="4859627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6814909" y="-143812"/>
            <a:ext cx="13717" cy="4859627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7432958" y="-104417"/>
            <a:ext cx="13716" cy="4819072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7749154" y="764344"/>
            <a:ext cx="13717" cy="3924736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8065349" y="1633105"/>
            <a:ext cx="13716" cy="3030403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8381544" y="2501865"/>
            <a:ext cx="13716" cy="2136068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8697740" y="3370625"/>
            <a:ext cx="13715" cy="124173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9013937" y="4239392"/>
            <a:ext cx="13715" cy="347392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150743" y="-17891"/>
            <a:ext cx="13716" cy="456051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466938" y="-43465"/>
            <a:ext cx="13716" cy="1350386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783133" y="-69039"/>
            <a:ext cx="13716" cy="224471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099328" y="-94613"/>
            <a:ext cx="13716" cy="3139053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415522" y="-120185"/>
            <a:ext cx="13716" cy="4033387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1552927" y="-450209"/>
            <a:ext cx="10287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236732" y="567611"/>
            <a:ext cx="10287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920537" y="1585424"/>
            <a:ext cx="10287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604343" y="2603242"/>
            <a:ext cx="10287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288149" y="3621057"/>
            <a:ext cx="10287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028885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3293664" y="-953749"/>
            <a:ext cx="10287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4558444" y="-953749"/>
            <a:ext cx="10287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5187196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5819586" y="-965458"/>
            <a:ext cx="10288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6451975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7566726" y="-882602"/>
            <a:ext cx="10287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7882922" y="-707971"/>
            <a:ext cx="10287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8199116" y="-533342"/>
            <a:ext cx="10287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8515311" y="-358712"/>
            <a:ext cx="10287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8831506" y="-184083"/>
            <a:ext cx="10287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2657638" y="-965458"/>
            <a:ext cx="10287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3922417" y="-965458"/>
            <a:ext cx="10287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475549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88162" y="297703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96406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159597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222787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285978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349168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412359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01930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538740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7283118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665121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8546927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791502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332163" y="186122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499838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70457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57504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20695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183885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247076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310266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373457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436647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626219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563028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7526004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689409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8789813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8157909" y="331699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443930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64787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27978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191168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254359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317549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380740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570311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507121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6966926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633502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8230735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759883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5971" y="60681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8745530" y="719106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531499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25975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89165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152356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15546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278737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341927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405118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468308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657880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594689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7842610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721070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9106419" y="758853"/>
            <a:ext cx="37582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8474515" y="75101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459213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80070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43261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06451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269642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332832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396023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585594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522404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7119757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648785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8383566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775166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168802" y="-86496"/>
            <a:ext cx="306986" cy="459486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894144" y="38451"/>
            <a:ext cx="298552" cy="201161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259749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891654" y="-10245"/>
            <a:ext cx="127314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1523560" y="-10245"/>
            <a:ext cx="7620440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475549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88162" y="1143201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96406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159597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222787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285978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349168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412359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601930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538740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7283118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665121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8546927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791502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32163" y="103162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499838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57504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20695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183885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247076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310266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373457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436647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626219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563028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7526004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689409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8789813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8157909" y="117719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443930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64787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27978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191168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54359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317549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380740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570311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507121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6966926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633502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230735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59883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5971" y="1452308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8745529" y="1564606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531499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25975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89165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152356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15546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278737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341927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405118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468308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657880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594689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7842610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721070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8474515" y="159651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475549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88162" y="1985798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96406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159597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222787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285978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349168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412359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601930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538740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7283118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665121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8546927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791502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332163" y="1874217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499838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57504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20695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183885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247076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310266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373457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436647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626219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563028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7526004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689409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8789813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8157909" y="2019794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443930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64787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27978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191168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254359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317549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380740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570311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507121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6966926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633502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8230735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759883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5971" y="229490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8745530" y="2407201"/>
            <a:ext cx="595780" cy="201161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531499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25975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89165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152356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15546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278737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341927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405118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468308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657880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594689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7842610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721070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8474515" y="243911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475549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88162" y="2834471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96406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159597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222787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285978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349168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412359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601930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538740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7283118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665121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8546927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791502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332163" y="272289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499838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57504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20695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183885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247076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310266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373457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436647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626219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563028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7526004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689409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8789813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8157909" y="2868467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443930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64787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27978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191168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254359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317549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380740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570311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507121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6966926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633502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8230735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759883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5971" y="3145160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8745529" y="3257458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531499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25975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89165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152356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15546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278737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341927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405118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468308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657880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594689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7842610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721070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8474515" y="328936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475549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88162" y="3678649"/>
            <a:ext cx="612648" cy="236325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96406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159597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222787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285978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349168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412359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601930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538740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7283118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665121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8546927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791502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332163" y="3567069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499838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57504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20695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183885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247076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310266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373457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436647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626219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563028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7526004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689409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8789813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8157909" y="3712646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443930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64787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27978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191168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254359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317549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380740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570311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507121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6966926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633502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8230735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759883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5971" y="3991165"/>
            <a:ext cx="612648" cy="459486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8745529" y="4103463"/>
            <a:ext cx="595781" cy="201161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531499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25975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89165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152356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15546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278737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341927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405118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468308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657880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594689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7842610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721070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8474515" y="4135371"/>
            <a:ext cx="127313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4948002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-11926" y="4351089"/>
            <a:ext cx="232840" cy="208987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15657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1788476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242038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3052287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3684192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4316097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621181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5579907" y="4253167"/>
            <a:ext cx="232840" cy="404830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7475621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6843716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8739430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8107526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520932" y="4253167"/>
            <a:ext cx="232840" cy="404829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609465" y="4561319"/>
            <a:ext cx="8273246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534037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28309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91525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154741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17957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281173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344389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407605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470821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660469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597253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786901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723685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8501175" y="365858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534037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28309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91525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154741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17957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281173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344389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407605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470821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660469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597253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786901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723685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8501175" y="121135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534037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28309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91525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154741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17957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281173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344389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407605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470821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660469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597253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786901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723685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8501175" y="2053953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534037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28309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91525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154741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17957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281173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344389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407605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470821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660469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597253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786901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723685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8501175" y="2902626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534037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28309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91525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154741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17957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281173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344389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407605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470821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660469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597253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786901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723685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8501175" y="3746805"/>
            <a:ext cx="75011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69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0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8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14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2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91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08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05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89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51692" y="1600200"/>
            <a:ext cx="4149969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2339" y="1600200"/>
            <a:ext cx="4149969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1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622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19547"/>
            <a:ext cx="3008435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1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166" y="5059561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0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892" name="Group 20"/>
          <p:cNvGrpSpPr>
            <a:grpSpLocks/>
          </p:cNvGrpSpPr>
          <p:nvPr/>
        </p:nvGrpSpPr>
        <p:grpSpPr bwMode="auto">
          <a:xfrm>
            <a:off x="140677" y="1371600"/>
            <a:ext cx="8862646" cy="5257800"/>
            <a:chOff x="96" y="864"/>
            <a:chExt cx="6048" cy="3312"/>
          </a:xfrm>
        </p:grpSpPr>
        <p:grpSp>
          <p:nvGrpSpPr>
            <p:cNvPr id="591881" name="Group 9"/>
            <p:cNvGrpSpPr>
              <a:grpSpLocks/>
            </p:cNvGrpSpPr>
            <p:nvPr/>
          </p:nvGrpSpPr>
          <p:grpSpPr bwMode="auto">
            <a:xfrm>
              <a:off x="96" y="864"/>
              <a:ext cx="6048" cy="3312"/>
              <a:chOff x="96" y="864"/>
              <a:chExt cx="6048" cy="3312"/>
            </a:xfrm>
          </p:grpSpPr>
          <p:sp>
            <p:nvSpPr>
              <p:cNvPr id="591882" name="Line 10"/>
              <p:cNvSpPr>
                <a:spLocks noChangeShapeType="1"/>
              </p:cNvSpPr>
              <p:nvPr/>
            </p:nvSpPr>
            <p:spPr bwMode="auto">
              <a:xfrm>
                <a:off x="96" y="1008"/>
                <a:ext cx="604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3" name="Line 11"/>
              <p:cNvSpPr>
                <a:spLocks noChangeShapeType="1"/>
              </p:cNvSpPr>
              <p:nvPr/>
            </p:nvSpPr>
            <p:spPr bwMode="auto">
              <a:xfrm>
                <a:off x="96" y="3936"/>
                <a:ext cx="6048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4" name="Line 12"/>
              <p:cNvSpPr>
                <a:spLocks noChangeShapeType="1"/>
              </p:cNvSpPr>
              <p:nvPr/>
            </p:nvSpPr>
            <p:spPr bwMode="auto">
              <a:xfrm flipV="1">
                <a:off x="240" y="864"/>
                <a:ext cx="0" cy="331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>
                  <a:solidFill>
                    <a:srgbClr val="004785"/>
                  </a:solidFill>
                </a:endParaRPr>
              </a:p>
            </p:txBody>
          </p:sp>
          <p:sp>
            <p:nvSpPr>
              <p:cNvPr id="591885" name="Line 13"/>
              <p:cNvSpPr>
                <a:spLocks noChangeShapeType="1"/>
              </p:cNvSpPr>
              <p:nvPr/>
            </p:nvSpPr>
            <p:spPr bwMode="auto">
              <a:xfrm flipV="1">
                <a:off x="6000" y="864"/>
                <a:ext cx="0" cy="331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cs-CZ" sz="1400">
                  <a:solidFill>
                    <a:srgbClr val="004785"/>
                  </a:solidFill>
                </a:endParaRPr>
              </a:p>
            </p:txBody>
          </p:sp>
        </p:grpSp>
        <p:sp>
          <p:nvSpPr>
            <p:cNvPr id="591891" name="Line 19"/>
            <p:cNvSpPr>
              <a:spLocks noChangeShapeType="1"/>
            </p:cNvSpPr>
            <p:nvPr userDrawn="1"/>
          </p:nvSpPr>
          <p:spPr bwMode="auto">
            <a:xfrm>
              <a:off x="96" y="1344"/>
              <a:ext cx="144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cs-CZ" sz="1400">
                <a:solidFill>
                  <a:srgbClr val="004785"/>
                </a:solidFill>
              </a:endParaRPr>
            </a:p>
          </p:txBody>
        </p:sp>
      </p:grpSp>
      <p:sp>
        <p:nvSpPr>
          <p:cNvPr id="591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4366" y="990601"/>
            <a:ext cx="844794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s-CZ" altLang="cs-CZ" smtClean="0"/>
              <a:t>Click to edit Master title style</a:t>
            </a:r>
          </a:p>
        </p:txBody>
      </p:sp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0" y="0"/>
            <a:ext cx="9144000" cy="566738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cs-CZ" sz="1400">
              <a:solidFill>
                <a:srgbClr val="004785"/>
              </a:solidFill>
            </a:endParaRPr>
          </a:p>
        </p:txBody>
      </p:sp>
      <p:sp>
        <p:nvSpPr>
          <p:cNvPr id="591877" name="Rectangle 5"/>
          <p:cNvSpPr>
            <a:spLocks noChangeArrowheads="1"/>
          </p:cNvSpPr>
          <p:nvPr/>
        </p:nvSpPr>
        <p:spPr bwMode="auto">
          <a:xfrm>
            <a:off x="0" y="542926"/>
            <a:ext cx="9144000" cy="284163"/>
          </a:xfrm>
          <a:prstGeom prst="rect">
            <a:avLst/>
          </a:prstGeom>
          <a:solidFill>
            <a:srgbClr val="6EA5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altLang="cs-CZ" sz="1400">
              <a:solidFill>
                <a:srgbClr val="004785"/>
              </a:solidFill>
            </a:endParaRPr>
          </a:p>
        </p:txBody>
      </p:sp>
      <p:sp>
        <p:nvSpPr>
          <p:cNvPr id="5918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99225"/>
            <a:ext cx="28956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4785"/>
              </a:solidFill>
            </a:endParaRPr>
          </a:p>
        </p:txBody>
      </p:sp>
      <p:sp>
        <p:nvSpPr>
          <p:cNvPr id="591879" name="Rectangle 7"/>
          <p:cNvSpPr>
            <a:spLocks noChangeArrowheads="1"/>
          </p:cNvSpPr>
          <p:nvPr/>
        </p:nvSpPr>
        <p:spPr bwMode="auto">
          <a:xfrm>
            <a:off x="8481646" y="6524625"/>
            <a:ext cx="3106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1907FE3-0076-46BB-88AC-D2009D730CE9}" type="slidenum">
              <a:rPr lang="cs-CZ" altLang="cs-CZ" sz="1000">
                <a:solidFill>
                  <a:srgbClr val="004785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 sz="1000">
              <a:solidFill>
                <a:srgbClr val="004785"/>
              </a:solidFill>
            </a:endParaRPr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0" y="576492"/>
            <a:ext cx="886264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864" tIns="0" rIns="0" bIns="0" anchor="ctr">
            <a:spAutoFit/>
          </a:bodyPr>
          <a:lstStyle>
            <a:lvl1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400" b="1">
                <a:solidFill>
                  <a:srgbClr val="FFFFFF"/>
                </a:solidFill>
              </a:rPr>
              <a:t>	</a:t>
            </a:r>
            <a:endParaRPr lang="cs-CZ" altLang="cs-CZ" sz="1400">
              <a:solidFill>
                <a:srgbClr val="FFFFFF"/>
              </a:solidFill>
            </a:endParaRPr>
          </a:p>
        </p:txBody>
      </p:sp>
      <p:pic>
        <p:nvPicPr>
          <p:cNvPr id="59188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8" y="187325"/>
            <a:ext cx="1616319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693" y="1600200"/>
            <a:ext cx="844061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Click to edit Master text styles</a:t>
            </a:r>
          </a:p>
          <a:p>
            <a:pPr lvl="1"/>
            <a:r>
              <a:rPr lang="cs-CZ" altLang="cs-CZ" smtClean="0"/>
              <a:t>Second level</a:t>
            </a:r>
          </a:p>
          <a:p>
            <a:pPr lvl="2"/>
            <a:r>
              <a:rPr lang="cs-CZ" altLang="cs-CZ" smtClean="0"/>
              <a:t>Third level</a:t>
            </a:r>
          </a:p>
          <a:p>
            <a:pPr lvl="3"/>
            <a:r>
              <a:rPr lang="cs-CZ" altLang="cs-CZ" smtClean="0"/>
              <a:t>Fourth level</a:t>
            </a:r>
          </a:p>
          <a:p>
            <a:pPr lvl="4"/>
            <a:r>
              <a:rPr lang="cs-CZ" altLang="cs-CZ" smtClean="0"/>
              <a:t>Fifth level</a:t>
            </a:r>
          </a:p>
        </p:txBody>
      </p:sp>
      <p:pic>
        <p:nvPicPr>
          <p:cNvPr id="591893" name="Picture 21" descr="Vstup na stránky ERÚ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64323" r="5000" b="16667"/>
          <a:stretch>
            <a:fillRect/>
          </a:stretch>
        </p:blipFill>
        <p:spPr bwMode="auto">
          <a:xfrm>
            <a:off x="281354" y="6400800"/>
            <a:ext cx="70338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14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algn="l" defTabSz="900113" rtl="0" fontAlgn="base">
        <a:spcBef>
          <a:spcPts val="1500"/>
        </a:spcBef>
        <a:spcAft>
          <a:spcPct val="0"/>
        </a:spcAft>
        <a:buClr>
          <a:schemeClr val="tx1"/>
        </a:buClr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284163" indent="-282575" algn="l" defTabSz="900113" rtl="0" fontAlgn="base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2pPr>
      <a:lvl3pPr marL="542925" indent="-25717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3pPr>
      <a:lvl4pPr marL="814388" indent="-26987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11049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5pPr>
      <a:lvl6pPr marL="15621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6pPr>
      <a:lvl7pPr marL="20193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7pPr>
      <a:lvl8pPr marL="24765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8pPr>
      <a:lvl9pPr marL="2933700" indent="-288925" algn="l" defTabSz="900113" rtl="0" fontAlgn="base">
        <a:spcBef>
          <a:spcPts val="500"/>
        </a:spcBef>
        <a:spcAft>
          <a:spcPct val="0"/>
        </a:spcAft>
        <a:buClr>
          <a:schemeClr val="tx1"/>
        </a:buClr>
        <a:buFont typeface="Arial" charset="0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91EAFC-26D9-4539-A90A-183E337EEFBA}" type="datetimeFigureOut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11/4/2017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8E2E79-0DD8-40A1-BA5A-EEC47975E557}" type="slidenum">
              <a:rPr lang="en-US" smtClean="0">
                <a:solidFill>
                  <a:prstClr val="black">
                    <a:lumMod val="95000"/>
                    <a:lumOff val="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89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Block II: Why Regulate and How? 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MEB443 - Introduction to fundamentals of energy regulation</a:t>
            </a:r>
          </a:p>
          <a:p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Martin </a:t>
            </a:r>
            <a:r>
              <a:rPr lang="cs-CZ" dirty="0" smtClean="0"/>
              <a:t>Šik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764704"/>
            <a:ext cx="7290054" cy="1080120"/>
          </a:xfrm>
        </p:spPr>
        <p:txBody>
          <a:bodyPr/>
          <a:lstStyle/>
          <a:p>
            <a:r>
              <a:rPr lang="en-US" dirty="0" smtClean="0"/>
              <a:t>How to regulate?</a:t>
            </a:r>
            <a:endParaRPr lang="en-US" dirty="0"/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>
          <a:xfrm>
            <a:off x="611560" y="2060848"/>
            <a:ext cx="8208912" cy="783744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Regulator has </a:t>
            </a:r>
            <a:r>
              <a:rPr lang="en-US" b="1" dirty="0" smtClean="0"/>
              <a:t>two jobs</a:t>
            </a:r>
            <a:r>
              <a:rPr lang="en-US" dirty="0" smtClean="0"/>
              <a:t>: (1) to estimate what are the costs of operating a system and </a:t>
            </a:r>
            <a:r>
              <a:rPr lang="en-US" dirty="0" smtClean="0"/>
              <a:t>(</a:t>
            </a:r>
            <a:r>
              <a:rPr lang="cs-CZ" dirty="0" smtClean="0"/>
              <a:t>2</a:t>
            </a:r>
            <a:r>
              <a:rPr lang="en-US" dirty="0" smtClean="0"/>
              <a:t>) </a:t>
            </a:r>
            <a:r>
              <a:rPr lang="en-US" dirty="0" smtClean="0"/>
              <a:t>determine which customer groups will pay what tariff to cover the system cost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02" y="2935538"/>
            <a:ext cx="8251997" cy="389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04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Apart from making sure that a regulated company doesn’t make an excessive profit (monopoly rent), the regulator also needs to ensure that it can operate and finance future investments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b="1" dirty="0" err="1" smtClean="0"/>
              <a:t>financeability</a:t>
            </a:r>
            <a:endParaRPr lang="en-US" b="1" dirty="0"/>
          </a:p>
          <a:p>
            <a:pPr lvl="1"/>
            <a:r>
              <a:rPr lang="en-US" dirty="0" smtClean="0"/>
              <a:t>a regulated company need to cover its operational and capital costs </a:t>
            </a:r>
            <a:r>
              <a:rPr lang="en-US" dirty="0" smtClean="0">
                <a:sym typeface="Wingdings" panose="05000000000000000000" pitchFamily="2" charset="2"/>
              </a:rPr>
              <a:t> establishing revenue requirement and allowed revenue through a </a:t>
            </a:r>
            <a:r>
              <a:rPr lang="en-US" u="sng" dirty="0" smtClean="0">
                <a:sym typeface="Wingdings" panose="05000000000000000000" pitchFamily="2" charset="2"/>
              </a:rPr>
              <a:t>regulatory formula:</a:t>
            </a:r>
          </a:p>
          <a:p>
            <a:pPr lvl="1"/>
            <a:endParaRPr lang="en-US" u="sng" dirty="0" smtClean="0">
              <a:sym typeface="Wingdings" panose="05000000000000000000" pitchFamily="2" charset="2"/>
            </a:endParaRPr>
          </a:p>
          <a:p>
            <a:pPr marL="263525" lvl="1" indent="-180975"/>
            <a:endParaRPr lang="en-US" dirty="0" smtClean="0"/>
          </a:p>
          <a:p>
            <a:pPr marL="263525" lvl="1" indent="-180975"/>
            <a:endParaRPr lang="en-US" dirty="0" smtClean="0"/>
          </a:p>
          <a:p>
            <a:pPr marL="82550" lvl="1" indent="0">
              <a:buNone/>
            </a:pPr>
            <a:endParaRPr lang="en-US" dirty="0" smtClean="0"/>
          </a:p>
          <a:p>
            <a:pPr marL="263525" lvl="1" indent="-180975"/>
            <a:r>
              <a:rPr lang="en-US" dirty="0" smtClean="0"/>
              <a:t>The individual components are also called </a:t>
            </a:r>
            <a:r>
              <a:rPr lang="en-US" b="1" dirty="0" smtClean="0"/>
              <a:t>building blocks </a:t>
            </a:r>
            <a:r>
              <a:rPr lang="en-US" dirty="0" smtClean="0">
                <a:sym typeface="Wingdings" panose="05000000000000000000" pitchFamily="2" charset="2"/>
              </a:rPr>
              <a:t> regulatory framework is a series of design decisions about the individual blocks</a:t>
            </a:r>
            <a:endParaRPr lang="en-US" dirty="0" smtClean="0"/>
          </a:p>
          <a:p>
            <a:pPr marL="263525" lvl="1" indent="-180975"/>
            <a:r>
              <a:rPr lang="en-US" dirty="0" smtClean="0"/>
              <a:t>All of these are, in economics terms, fixed costs in the short run</a:t>
            </a:r>
          </a:p>
          <a:p>
            <a:pPr marL="263525" lvl="1" indent="-180975"/>
            <a:r>
              <a:rPr lang="en-US" b="1" dirty="0" smtClean="0"/>
              <a:t>Variable costs </a:t>
            </a:r>
            <a:r>
              <a:rPr lang="en-US" dirty="0" smtClean="0"/>
              <a:t>are typically losses and are often treated separately  </a:t>
            </a:r>
            <a:endParaRPr lang="en-US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980753" y="3968819"/>
            <a:ext cx="65527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ym typeface="Wingdings" panose="05000000000000000000" pitchFamily="2" charset="2"/>
              </a:rPr>
              <a:t>Allowed revenue = operational costs + depreciation allowance + return on investment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the right cost function and translating it into allowed revenue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financeability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148064" y="2636062"/>
            <a:ext cx="3313573" cy="3827905"/>
            <a:chOff x="826379" y="1196751"/>
            <a:chExt cx="3313573" cy="5112570"/>
          </a:xfrm>
        </p:grpSpPr>
        <p:sp>
          <p:nvSpPr>
            <p:cNvPr id="7" name="Obdélník 6"/>
            <p:cNvSpPr/>
            <p:nvPr/>
          </p:nvSpPr>
          <p:spPr>
            <a:xfrm>
              <a:off x="827584" y="4694584"/>
              <a:ext cx="3312368" cy="161473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Return on investment/profit</a:t>
              </a:r>
              <a:endParaRPr lang="cs-CZ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826379" y="2659775"/>
              <a:ext cx="3312368" cy="20348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Depreciation allowance</a:t>
              </a:r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827584" y="1196751"/>
              <a:ext cx="3312368" cy="146302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Operational costs</a:t>
              </a:r>
              <a:endParaRPr lang="cs-CZ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612764" y="2636063"/>
            <a:ext cx="3312369" cy="3848360"/>
            <a:chOff x="827583" y="1196751"/>
            <a:chExt cx="3312369" cy="5112569"/>
          </a:xfrm>
        </p:grpSpPr>
        <p:sp>
          <p:nvSpPr>
            <p:cNvPr id="14" name="Obdélník 13"/>
            <p:cNvSpPr/>
            <p:nvPr/>
          </p:nvSpPr>
          <p:spPr>
            <a:xfrm>
              <a:off x="827584" y="4694583"/>
              <a:ext cx="3312368" cy="161473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Revenue from capacity charges</a:t>
              </a:r>
              <a:endParaRPr lang="cs-CZ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827583" y="3982498"/>
              <a:ext cx="3312369" cy="71208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Revenue from use of network charges</a:t>
              </a:r>
              <a:endParaRPr lang="cs-CZ" dirty="0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827584" y="3140967"/>
              <a:ext cx="3312368" cy="8415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Revenue from connection charges</a:t>
              </a:r>
              <a:endParaRPr lang="cs-CZ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27584" y="1678243"/>
              <a:ext cx="3312368" cy="14627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Revenue from customer group </a:t>
              </a:r>
              <a:r>
                <a:rPr lang="en-US" dirty="0" smtClean="0"/>
                <a:t>B</a:t>
              </a:r>
              <a:endParaRPr lang="cs-CZ" dirty="0"/>
            </a:p>
          </p:txBody>
        </p:sp>
        <p:sp>
          <p:nvSpPr>
            <p:cNvPr id="18" name="Obdélník 17"/>
            <p:cNvSpPr/>
            <p:nvPr/>
          </p:nvSpPr>
          <p:spPr>
            <a:xfrm>
              <a:off x="827584" y="1196751"/>
              <a:ext cx="3312368" cy="481491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Revenue from customer group A</a:t>
              </a:r>
              <a:endParaRPr lang="cs-CZ" dirty="0"/>
            </a:p>
          </p:txBody>
        </p:sp>
      </p:grpSp>
      <p:sp>
        <p:nvSpPr>
          <p:cNvPr id="19" name="Je rovno 18"/>
          <p:cNvSpPr/>
          <p:nvPr/>
        </p:nvSpPr>
        <p:spPr>
          <a:xfrm>
            <a:off x="4067944" y="4120348"/>
            <a:ext cx="914400" cy="823881"/>
          </a:xfrm>
          <a:prstGeom prst="mathEqual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1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765" y="2060848"/>
            <a:ext cx="3311163" cy="595668"/>
          </a:xfrm>
        </p:spPr>
        <p:txBody>
          <a:bodyPr/>
          <a:lstStyle/>
          <a:p>
            <a:pPr algn="ctr"/>
            <a:r>
              <a:rPr lang="en-US" u="sng" dirty="0" smtClean="0"/>
              <a:t>Tariff revenue</a:t>
            </a:r>
            <a:endParaRPr lang="cs-CZ" u="sng" dirty="0"/>
          </a:p>
        </p:txBody>
      </p:sp>
      <p:sp>
        <p:nvSpPr>
          <p:cNvPr id="22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9269" y="2060848"/>
            <a:ext cx="3311163" cy="575214"/>
          </a:xfrm>
        </p:spPr>
        <p:txBody>
          <a:bodyPr/>
          <a:lstStyle/>
          <a:p>
            <a:pPr algn="ctr"/>
            <a:r>
              <a:rPr lang="en-US" u="sng" dirty="0" smtClean="0"/>
              <a:t>Revenue requirement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7675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– </a:t>
            </a:r>
            <a:r>
              <a:rPr lang="en-US" dirty="0" smtClean="0"/>
              <a:t>regulatory asset base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7" y="2286000"/>
            <a:ext cx="7290053" cy="4383360"/>
          </a:xfrm>
        </p:spPr>
        <p:txBody>
          <a:bodyPr>
            <a:normAutofit fontScale="92500"/>
          </a:bodyPr>
          <a:lstStyle/>
          <a:p>
            <a:r>
              <a:rPr lang="en-GB" b="1" u="sng" dirty="0"/>
              <a:t>R</a:t>
            </a:r>
            <a:r>
              <a:rPr lang="en-GB" b="1" u="sng" dirty="0" smtClean="0"/>
              <a:t>egulatory </a:t>
            </a:r>
            <a:r>
              <a:rPr lang="en-GB" b="1" u="sng" dirty="0"/>
              <a:t>asset base </a:t>
            </a:r>
            <a:r>
              <a:rPr lang="en-GB" dirty="0"/>
              <a:t>(RAB) </a:t>
            </a:r>
            <a:r>
              <a:rPr lang="en-GB" dirty="0" smtClean="0"/>
              <a:t>is the regulatory value of investments made in long term assets necessary to operate a regulated business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Usually based on the book value of tangible fixed assets </a:t>
            </a:r>
          </a:p>
          <a:p>
            <a:r>
              <a:rPr lang="en-GB" dirty="0" smtClean="0"/>
              <a:t>It drives </a:t>
            </a:r>
            <a:r>
              <a:rPr lang="en-GB" dirty="0"/>
              <a:t>two of the </a:t>
            </a:r>
            <a:r>
              <a:rPr lang="en-GB" dirty="0" smtClean="0"/>
              <a:t>building </a:t>
            </a:r>
            <a:r>
              <a:rPr lang="en-GB" dirty="0"/>
              <a:t>blocks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think of it as a </a:t>
            </a:r>
            <a:r>
              <a:rPr lang="en-GB" b="1" dirty="0">
                <a:sym typeface="Wingdings" panose="05000000000000000000" pitchFamily="2" charset="2"/>
              </a:rPr>
              <a:t>principal</a:t>
            </a:r>
            <a:r>
              <a:rPr lang="en-GB" dirty="0">
                <a:sym typeface="Wingdings" panose="05000000000000000000" pitchFamily="2" charset="2"/>
              </a:rPr>
              <a:t> on which the company </a:t>
            </a:r>
            <a:r>
              <a:rPr lang="en-GB" dirty="0" smtClean="0">
                <a:sym typeface="Wingdings" panose="05000000000000000000" pitchFamily="2" charset="2"/>
              </a:rPr>
              <a:t>earns interest (</a:t>
            </a:r>
            <a:r>
              <a:rPr lang="en-GB" b="1" dirty="0" smtClean="0">
                <a:sym typeface="Wingdings" panose="05000000000000000000" pitchFamily="2" charset="2"/>
              </a:rPr>
              <a:t>return on investment</a:t>
            </a:r>
            <a:r>
              <a:rPr lang="en-GB" dirty="0" smtClean="0">
                <a:sym typeface="Wingdings" panose="05000000000000000000" pitchFamily="2" charset="2"/>
              </a:rPr>
              <a:t>) and which it is repaid in yearly instalments (</a:t>
            </a:r>
            <a:r>
              <a:rPr lang="en-GB" b="1" dirty="0" smtClean="0">
                <a:sym typeface="Wingdings" panose="05000000000000000000" pitchFamily="2" charset="2"/>
              </a:rPr>
              <a:t>depreciation allowance</a:t>
            </a:r>
            <a:r>
              <a:rPr lang="en-GB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dirty="0"/>
              <a:t>Regulation </a:t>
            </a:r>
            <a:r>
              <a:rPr lang="en-US" dirty="0" smtClean="0"/>
              <a:t>is many ways </a:t>
            </a:r>
            <a:r>
              <a:rPr lang="en-US" b="1" dirty="0"/>
              <a:t>reverse engineering </a:t>
            </a:r>
            <a:r>
              <a:rPr lang="en-US" b="1" dirty="0" smtClean="0"/>
              <a:t>finance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Finance </a:t>
            </a:r>
            <a:r>
              <a:rPr lang="en-US" dirty="0" smtClean="0">
                <a:sym typeface="Wingdings" panose="05000000000000000000" pitchFamily="2" charset="2"/>
              </a:rPr>
              <a:t> estimating future cash-flows in order to determine if an investment is profitable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Regulation  establishing future cash-flows in order to ensure that an investment is profitable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 regulators should make a judgement on the usefulness and efficiency of investment projects (mostly transmission)  CBA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091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– </a:t>
            </a:r>
            <a:r>
              <a:rPr lang="en-US" dirty="0" smtClean="0"/>
              <a:t>depreciation allowance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Depreciation allowance = RAB / depreciation rate</a:t>
            </a:r>
          </a:p>
          <a:p>
            <a:r>
              <a:rPr lang="en-GB" dirty="0" smtClean="0"/>
              <a:t>There are some important regulatory decisions to be made:</a:t>
            </a:r>
          </a:p>
          <a:p>
            <a:pPr marL="444500" indent="-90488"/>
            <a:r>
              <a:rPr lang="en-GB" dirty="0" smtClean="0"/>
              <a:t>In terms of </a:t>
            </a:r>
            <a:r>
              <a:rPr lang="en-GB" b="1" dirty="0">
                <a:sym typeface="Wingdings" panose="05000000000000000000" pitchFamily="2" charset="2"/>
              </a:rPr>
              <a:t>ATC vs. LRMC </a:t>
            </a:r>
            <a:r>
              <a:rPr lang="en-GB" b="1" dirty="0" smtClean="0">
                <a:sym typeface="Wingdings" panose="05000000000000000000" pitchFamily="2" charset="2"/>
              </a:rPr>
              <a:t>approach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b="1" dirty="0" smtClean="0">
              <a:sym typeface="Wingdings" panose="05000000000000000000" pitchFamily="2" charset="2"/>
            </a:endParaRPr>
          </a:p>
          <a:p>
            <a:pPr marL="627063" lvl="1" indent="-90488">
              <a:buFont typeface="Arial" panose="020B0604020202020204" pitchFamily="34" charset="0"/>
              <a:buChar char="•"/>
              <a:tabLst>
                <a:tab pos="633413" algn="l"/>
              </a:tabLst>
            </a:pPr>
            <a:r>
              <a:rPr lang="en-GB" dirty="0" smtClean="0"/>
              <a:t>Historic value</a:t>
            </a:r>
          </a:p>
          <a:p>
            <a:pPr marL="627063" lvl="1" indent="-90488">
              <a:buFont typeface="Arial" panose="020B0604020202020204" pitchFamily="34" charset="0"/>
              <a:buChar char="•"/>
              <a:tabLst>
                <a:tab pos="633413" algn="l"/>
              </a:tabLst>
            </a:pPr>
            <a:r>
              <a:rPr lang="en-GB" dirty="0" smtClean="0"/>
              <a:t>Indexation</a:t>
            </a:r>
          </a:p>
          <a:p>
            <a:pPr marL="627063" lvl="1" indent="-90488">
              <a:buFont typeface="Arial" panose="020B0604020202020204" pitchFamily="34" charset="0"/>
              <a:buChar char="•"/>
              <a:tabLst>
                <a:tab pos="633413" algn="l"/>
              </a:tabLst>
            </a:pPr>
            <a:r>
              <a:rPr lang="en-GB" dirty="0" smtClean="0"/>
              <a:t>replacement value</a:t>
            </a:r>
          </a:p>
          <a:p>
            <a:pPr marL="450850" indent="0">
              <a:buNone/>
            </a:pPr>
            <a:r>
              <a:rPr lang="en-GB" dirty="0" smtClean="0"/>
              <a:t>In terms of </a:t>
            </a:r>
            <a:r>
              <a:rPr lang="en-GB" b="1" dirty="0" smtClean="0"/>
              <a:t>inter-generational fairness </a:t>
            </a:r>
            <a:r>
              <a:rPr lang="en-GB" dirty="0" smtClean="0">
                <a:sym typeface="Wingdings" panose="05000000000000000000" pitchFamily="2" charset="2"/>
              </a:rPr>
              <a:t> assets with long useful life which are expected to serve both current and future customers. Who should bear the costs? </a:t>
            </a:r>
          </a:p>
          <a:p>
            <a:pPr marL="631825" lvl="1" indent="-136525">
              <a:buFont typeface="Arial" panose="020B0604020202020204" pitchFamily="34" charset="0"/>
              <a:buChar char="•"/>
            </a:pPr>
            <a:r>
              <a:rPr lang="en-GB" dirty="0" smtClean="0"/>
              <a:t>Speed of depreciation </a:t>
            </a:r>
            <a:r>
              <a:rPr lang="en-GB" dirty="0" smtClean="0">
                <a:sym typeface="Wingdings" panose="05000000000000000000" pitchFamily="2" charset="2"/>
              </a:rPr>
              <a:t> straight line vs. front-loaded</a:t>
            </a:r>
          </a:p>
          <a:p>
            <a:pPr marL="631825" lvl="1" indent="-136525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implications for risk profiles of infrastructure projects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7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– </a:t>
            </a:r>
            <a:r>
              <a:rPr lang="en-US" dirty="0" smtClean="0"/>
              <a:t>return on investment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Return on investment is meant to cover a regulated company’s cost of capital and is basis of its profit in accounting terms</a:t>
            </a:r>
          </a:p>
          <a:p>
            <a:r>
              <a:rPr lang="en-GB" dirty="0" smtClean="0"/>
              <a:t>It provides funds to compensate shareholders for equity and for debt servicing </a:t>
            </a:r>
            <a:r>
              <a:rPr lang="en-GB" dirty="0" smtClean="0">
                <a:sym typeface="Wingdings" panose="05000000000000000000" pitchFamily="2" charset="2"/>
              </a:rPr>
              <a:t> it is composed of </a:t>
            </a:r>
            <a:r>
              <a:rPr lang="en-GB" dirty="0" smtClean="0"/>
              <a:t>a </a:t>
            </a:r>
            <a:r>
              <a:rPr lang="en-GB" dirty="0"/>
              <a:t>return on equity and a return on debt. </a:t>
            </a:r>
            <a:endParaRPr lang="en-GB" dirty="0" smtClean="0"/>
          </a:p>
          <a:p>
            <a:r>
              <a:rPr lang="en-GB" dirty="0" smtClean="0"/>
              <a:t>The most common method is to calculate Weighted </a:t>
            </a:r>
            <a:r>
              <a:rPr lang="en-GB" dirty="0"/>
              <a:t>Average Cost of Capital (WACC</a:t>
            </a:r>
            <a:r>
              <a:rPr lang="en-GB" dirty="0" smtClean="0"/>
              <a:t>).</a:t>
            </a:r>
          </a:p>
          <a:p>
            <a:r>
              <a:rPr lang="en-GB" dirty="0" smtClean="0"/>
              <a:t>As part of finding the right cost function, the regulator also has to find the right WACC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Competitive interest rates on debt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Capital asset pricing model (CAMP) </a:t>
            </a:r>
            <a:r>
              <a:rPr lang="en-GB" dirty="0" smtClean="0">
                <a:sym typeface="Wingdings" panose="05000000000000000000" pitchFamily="2" charset="2"/>
              </a:rPr>
              <a:t> cost of equity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The right capital structure 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cost of capital minimizing debt to equity ratio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8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Regulatory regimes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6" y="1772816"/>
            <a:ext cx="7290053" cy="864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a great variety of regulatory regimes which differ in terms of how they approach the different building blocks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5823749"/>
              </p:ext>
            </p:extLst>
          </p:nvPr>
        </p:nvGraphicFramePr>
        <p:xfrm>
          <a:off x="251520" y="2492896"/>
          <a:ext cx="8568952" cy="376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ástupný symbol pro obsah 4"/>
          <p:cNvSpPr txBox="1">
            <a:spLocks/>
          </p:cNvSpPr>
          <p:nvPr/>
        </p:nvSpPr>
        <p:spPr>
          <a:xfrm>
            <a:off x="251520" y="5373216"/>
            <a:ext cx="6912768" cy="1484784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u="sng" dirty="0" smtClean="0"/>
              <a:t>Rate of return vs. cost of service </a:t>
            </a:r>
            <a:r>
              <a:rPr lang="en-US" sz="1900" dirty="0" smtClean="0">
                <a:sym typeface="Wingdings" panose="05000000000000000000" pitchFamily="2" charset="2"/>
              </a:rPr>
              <a:t> ex-post vs. ex-ante adjustment of rates</a:t>
            </a:r>
            <a:endParaRPr lang="en-US" sz="1900" dirty="0" smtClean="0"/>
          </a:p>
          <a:p>
            <a:r>
              <a:rPr lang="en-US" sz="1900" u="sng" dirty="0" smtClean="0"/>
              <a:t>Price cap vs. revenue cap</a:t>
            </a:r>
            <a:r>
              <a:rPr lang="en-US" sz="1900" dirty="0" smtClean="0"/>
              <a:t> </a:t>
            </a:r>
            <a:r>
              <a:rPr lang="en-US" sz="1900" dirty="0" smtClean="0">
                <a:sym typeface="Wingdings" panose="05000000000000000000" pitchFamily="2" charset="2"/>
              </a:rPr>
              <a:t> treatment of volume risk</a:t>
            </a:r>
          </a:p>
          <a:p>
            <a:r>
              <a:rPr lang="en-US" sz="1900" u="sng" dirty="0" smtClean="0">
                <a:sym typeface="Wingdings" panose="05000000000000000000" pitchFamily="2" charset="2"/>
              </a:rPr>
              <a:t>Caps vs. yardstick </a:t>
            </a:r>
            <a:r>
              <a:rPr lang="en-US" sz="1900" dirty="0" smtClean="0">
                <a:sym typeface="Wingdings" panose="05000000000000000000" pitchFamily="2" charset="2"/>
              </a:rPr>
              <a:t> actual or benchmarked costs</a:t>
            </a:r>
          </a:p>
          <a:p>
            <a:r>
              <a:rPr lang="en-US" sz="1900" u="sng" dirty="0" smtClean="0"/>
              <a:t>Profit sharing vs. the rest </a:t>
            </a:r>
            <a:r>
              <a:rPr lang="en-US" sz="1900" dirty="0" smtClean="0">
                <a:sym typeface="Wingdings" panose="05000000000000000000" pitchFamily="2" charset="2"/>
              </a:rPr>
              <a:t> sharing of risk of under/over spent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6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incentive-based regulation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Averch</a:t>
            </a:r>
            <a:r>
              <a:rPr lang="en-US" dirty="0"/>
              <a:t>-</a:t>
            </a:r>
            <a:r>
              <a:rPr lang="cs-CZ" dirty="0" smtClean="0"/>
              <a:t>Johnson  </a:t>
            </a:r>
            <a:r>
              <a:rPr lang="en-US" dirty="0" smtClean="0"/>
              <a:t>effect (aka ‘</a:t>
            </a:r>
            <a:r>
              <a:rPr lang="en-US" b="1" dirty="0" smtClean="0"/>
              <a:t>gold-plating</a:t>
            </a:r>
            <a:r>
              <a:rPr lang="en-US" dirty="0" smtClean="0"/>
              <a:t>’) </a:t>
            </a:r>
            <a:r>
              <a:rPr lang="en-US" dirty="0" smtClean="0">
                <a:sym typeface="Wingdings" panose="05000000000000000000" pitchFamily="2" charset="2"/>
              </a:rPr>
              <a:t> the </a:t>
            </a:r>
            <a:r>
              <a:rPr lang="en-US" dirty="0">
                <a:sym typeface="Wingdings" panose="05000000000000000000" pitchFamily="2" charset="2"/>
              </a:rPr>
              <a:t>tendency of regulated companies to engage in excessive amounts of capital accumulation in order to expand </a:t>
            </a:r>
            <a:r>
              <a:rPr lang="en-US" dirty="0" smtClean="0">
                <a:sym typeface="Wingdings" panose="05000000000000000000" pitchFamily="2" charset="2"/>
              </a:rPr>
              <a:t>the total </a:t>
            </a:r>
            <a:r>
              <a:rPr lang="en-US" dirty="0">
                <a:sym typeface="Wingdings" panose="05000000000000000000" pitchFamily="2" charset="2"/>
              </a:rPr>
              <a:t>volume of their profits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Without the discipline of competition, regulated companies are generally likely to become </a:t>
            </a:r>
            <a:r>
              <a:rPr lang="en-US" b="1" dirty="0" smtClean="0">
                <a:sym typeface="Wingdings" panose="05000000000000000000" pitchFamily="2" charset="2"/>
              </a:rPr>
              <a:t>inefficient</a:t>
            </a:r>
            <a:r>
              <a:rPr lang="en-US" dirty="0" smtClean="0">
                <a:sym typeface="Wingdings" panose="05000000000000000000" pitchFamily="2" charset="2"/>
              </a:rPr>
              <a:t>, increase both their OPEX and CAPEX to make their life easier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Traditional regulatory approaches (</a:t>
            </a:r>
            <a:r>
              <a:rPr lang="en-US" dirty="0" err="1" smtClean="0"/>
              <a:t>ie</a:t>
            </a:r>
            <a:r>
              <a:rPr lang="en-US" dirty="0" smtClean="0"/>
              <a:t>. rate of return and cost of service) rely on detailed cost auditing to discover and prevent inefficiencies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information asymmetry</a:t>
            </a:r>
          </a:p>
          <a:p>
            <a:pPr marL="0" indent="0">
              <a:buNone/>
            </a:pPr>
            <a:r>
              <a:rPr lang="en-US" u="sng" dirty="0">
                <a:sym typeface="Wingdings" panose="05000000000000000000" pitchFamily="2" charset="2"/>
              </a:rPr>
              <a:t>I</a:t>
            </a:r>
            <a:r>
              <a:rPr lang="en-US" u="sng" dirty="0" smtClean="0">
                <a:sym typeface="Wingdings" panose="05000000000000000000" pitchFamily="2" charset="2"/>
              </a:rPr>
              <a:t>ncentive-based regulation</a:t>
            </a:r>
            <a:r>
              <a:rPr lang="en-US" dirty="0" smtClean="0">
                <a:sym typeface="Wingdings" panose="05000000000000000000" pitchFamily="2" charset="2"/>
              </a:rPr>
              <a:t> has been the answer to this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first introduced in the UK (British Telecom) in 1980’s and known as </a:t>
            </a:r>
            <a:r>
              <a:rPr lang="en-US" b="1" dirty="0" smtClean="0">
                <a:sym typeface="Wingdings" panose="05000000000000000000" pitchFamily="2" charset="2"/>
              </a:rPr>
              <a:t>RPI-X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incentive-based regulation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The idea is to partially decouple the regulated company’s actual costs from its allowed revenue </a:t>
            </a:r>
            <a:r>
              <a:rPr lang="en-US" dirty="0" smtClean="0">
                <a:sym typeface="Wingdings" panose="05000000000000000000" pitchFamily="2" charset="2"/>
              </a:rPr>
              <a:t> it can retain all or part (sliding-scale/profit sharing) of the extra profit resulting from increased efficiency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The company knows its cost </a:t>
            </a:r>
            <a:r>
              <a:rPr lang="en-US" dirty="0">
                <a:sym typeface="Wingdings" panose="05000000000000000000" pitchFamily="2" charset="2"/>
              </a:rPr>
              <a:t>function </a:t>
            </a:r>
            <a:r>
              <a:rPr lang="en-US" dirty="0" smtClean="0">
                <a:sym typeface="Wingdings" panose="05000000000000000000" pitchFamily="2" charset="2"/>
              </a:rPr>
              <a:t>best  removing information asymmetry 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This regime is generally applied for a number of years (</a:t>
            </a:r>
            <a:r>
              <a:rPr lang="en-US" b="1" dirty="0" smtClean="0">
                <a:sym typeface="Wingdings" panose="05000000000000000000" pitchFamily="2" charset="2"/>
              </a:rPr>
              <a:t>regulatory period</a:t>
            </a:r>
            <a:r>
              <a:rPr lang="en-US" dirty="0" smtClean="0">
                <a:sym typeface="Wingdings" panose="05000000000000000000" pitchFamily="2" charset="2"/>
              </a:rPr>
              <a:t>) and the allowed revenue is re-set at the beginning of the next regulatory period according to actual costs  transfer of efficiency gains to the customer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allowed revenue is set at the beginning of a regulatory period based on actual costs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 allowed revenue is adjusted for inflation and efficiency targets (RPI-X) and other elements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Should </a:t>
            </a:r>
            <a:r>
              <a:rPr lang="en-US" dirty="0">
                <a:sym typeface="Wingdings" panose="05000000000000000000" pitchFamily="2" charset="2"/>
              </a:rPr>
              <a:t>be applied only </a:t>
            </a:r>
            <a:r>
              <a:rPr lang="en-US" dirty="0" smtClean="0">
                <a:sym typeface="Wingdings" panose="05000000000000000000" pitchFamily="2" charset="2"/>
              </a:rPr>
              <a:t>to controllable costs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Often complemented with cost benchmarking and efficiently targets (X factor)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ChangeArrowheads="1"/>
          </p:cNvSpPr>
          <p:nvPr/>
        </p:nvSpPr>
        <p:spPr bwMode="auto">
          <a:xfrm>
            <a:off x="353156" y="2528455"/>
            <a:ext cx="4148503" cy="411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algn="l" defTabSz="900113">
              <a:spcBef>
                <a:spcPts val="1500"/>
              </a:spcBef>
              <a:buClr>
                <a:schemeClr val="tx1"/>
              </a:buClr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 algn="l" defTabSz="900113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2pPr>
            <a:lvl3pPr marL="358775" indent="-174625" algn="l" defTabSz="900113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541338" indent="-180975" algn="l" defTabSz="900113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algn="l" defTabSz="900113">
              <a:spcBef>
                <a:spcPts val="500"/>
              </a:spcBef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5pPr>
            <a:lvl6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6pPr>
            <a:lvl7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7pPr>
            <a:lvl8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8pPr>
            <a:lvl9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701443" name="Rectangle 3"/>
          <p:cNvSpPr>
            <a:spLocks noChangeArrowheads="1"/>
          </p:cNvSpPr>
          <p:nvPr/>
        </p:nvSpPr>
        <p:spPr bwMode="auto">
          <a:xfrm>
            <a:off x="4642337" y="2528455"/>
            <a:ext cx="4149969" cy="4114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algn="l" defTabSz="900113">
              <a:spcBef>
                <a:spcPts val="1500"/>
              </a:spcBef>
              <a:buClr>
                <a:schemeClr val="tx1"/>
              </a:buClr>
              <a:buFont typeface="Wingdings" pitchFamily="2" charset="2"/>
              <a:defRPr sz="1200">
                <a:solidFill>
                  <a:schemeClr val="tx1"/>
                </a:solidFill>
                <a:latin typeface="Arial" charset="0"/>
              </a:defRPr>
            </a:lvl1pPr>
            <a:lvl2pPr marL="182563" indent="-180975" algn="l" defTabSz="900113"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n"/>
              <a:defRPr sz="1200">
                <a:solidFill>
                  <a:schemeClr val="tx1"/>
                </a:solidFill>
                <a:latin typeface="Arial" charset="0"/>
              </a:defRPr>
            </a:lvl2pPr>
            <a:lvl3pPr marL="358775" indent="-174625" algn="l" defTabSz="900113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541338" indent="-180975" algn="l" defTabSz="900113">
              <a:spcBef>
                <a:spcPts val="500"/>
              </a:spcBef>
              <a:buClr>
                <a:schemeClr val="tx1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4pPr>
            <a:lvl5pPr algn="l" defTabSz="900113">
              <a:spcBef>
                <a:spcPts val="500"/>
              </a:spcBef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5pPr>
            <a:lvl6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6pPr>
            <a:lvl7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7pPr>
            <a:lvl8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8pPr>
            <a:lvl9pPr defTabSz="900113" fontAlgn="base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graphicFrame>
        <p:nvGraphicFramePr>
          <p:cNvPr id="701451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556842"/>
              </p:ext>
            </p:extLst>
          </p:nvPr>
        </p:nvGraphicFramePr>
        <p:xfrm>
          <a:off x="633044" y="3290455"/>
          <a:ext cx="3499338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Chart" r:id="rId4" imgW="3791046" imgH="2895480" progId="MSGraph.Chart.8">
                  <p:embed followColorScheme="full"/>
                </p:oleObj>
              </mc:Choice>
              <mc:Fallback>
                <p:oleObj name="Chart" r:id="rId4" imgW="3791046" imgH="28954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44" y="3290455"/>
                        <a:ext cx="3499338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1445" name="Rectangle 5"/>
          <p:cNvSpPr>
            <a:spLocks noChangeArrowheads="1"/>
          </p:cNvSpPr>
          <p:nvPr/>
        </p:nvSpPr>
        <p:spPr bwMode="auto">
          <a:xfrm>
            <a:off x="353157" y="1995055"/>
            <a:ext cx="4147038" cy="5334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altLang="cs-CZ" sz="1600" b="1" dirty="0" err="1">
                <a:solidFill>
                  <a:schemeClr val="bg1"/>
                </a:solidFill>
              </a:rPr>
              <a:t>Cost</a:t>
            </a:r>
            <a:r>
              <a:rPr lang="cs-CZ" altLang="cs-CZ" sz="1600" b="1" dirty="0">
                <a:solidFill>
                  <a:schemeClr val="bg1"/>
                </a:solidFill>
              </a:rPr>
              <a:t>-plus </a:t>
            </a:r>
            <a:r>
              <a:rPr lang="en-US" altLang="cs-CZ" sz="1600" b="1" dirty="0" smtClean="0">
                <a:solidFill>
                  <a:schemeClr val="bg1"/>
                </a:solidFill>
              </a:rPr>
              <a:t>regulation</a:t>
            </a:r>
            <a:endParaRPr lang="cs-CZ" altLang="cs-CZ" sz="1600" b="1" dirty="0">
              <a:solidFill>
                <a:schemeClr val="bg1"/>
              </a:solidFill>
            </a:endParaRPr>
          </a:p>
        </p:txBody>
      </p:sp>
      <p:sp>
        <p:nvSpPr>
          <p:cNvPr id="701446" name="Rectangle 6"/>
          <p:cNvSpPr>
            <a:spLocks noChangeArrowheads="1"/>
          </p:cNvSpPr>
          <p:nvPr/>
        </p:nvSpPr>
        <p:spPr bwMode="auto">
          <a:xfrm>
            <a:off x="4642337" y="1995055"/>
            <a:ext cx="4149969" cy="533400"/>
          </a:xfrm>
          <a:prstGeom prst="rect">
            <a:avLst/>
          </a:prstGeom>
          <a:solidFill>
            <a:schemeClr val="tx2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cs-CZ" altLang="cs-CZ" sz="1600" b="1">
                <a:solidFill>
                  <a:schemeClr val="bg1"/>
                </a:solidFill>
              </a:rPr>
              <a:t>Revenue cap</a:t>
            </a:r>
          </a:p>
        </p:txBody>
      </p:sp>
      <p:sp>
        <p:nvSpPr>
          <p:cNvPr id="701452" name="Rectangle 12"/>
          <p:cNvSpPr>
            <a:spLocks noChangeArrowheads="1"/>
          </p:cNvSpPr>
          <p:nvPr/>
        </p:nvSpPr>
        <p:spPr bwMode="auto">
          <a:xfrm>
            <a:off x="633044" y="6186055"/>
            <a:ext cx="3587262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53" name="Rectangle 13"/>
          <p:cNvSpPr>
            <a:spLocks noChangeArrowheads="1"/>
          </p:cNvSpPr>
          <p:nvPr/>
        </p:nvSpPr>
        <p:spPr bwMode="auto">
          <a:xfrm>
            <a:off x="1547444" y="6268605"/>
            <a:ext cx="211015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54" name="Rectangle 14"/>
          <p:cNvSpPr>
            <a:spLocks noChangeArrowheads="1"/>
          </p:cNvSpPr>
          <p:nvPr/>
        </p:nvSpPr>
        <p:spPr bwMode="auto">
          <a:xfrm>
            <a:off x="1828798" y="6262255"/>
            <a:ext cx="633046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cs-CZ" sz="1200" dirty="0" smtClean="0"/>
              <a:t>costs</a:t>
            </a:r>
            <a:endParaRPr lang="cs-CZ" altLang="cs-CZ" sz="1200" dirty="0"/>
          </a:p>
        </p:txBody>
      </p:sp>
      <p:sp>
        <p:nvSpPr>
          <p:cNvPr id="701455" name="Rectangle 15"/>
          <p:cNvSpPr>
            <a:spLocks noChangeArrowheads="1"/>
          </p:cNvSpPr>
          <p:nvPr/>
        </p:nvSpPr>
        <p:spPr bwMode="auto">
          <a:xfrm>
            <a:off x="2602521" y="6268605"/>
            <a:ext cx="211015" cy="152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56" name="Rectangle 16"/>
          <p:cNvSpPr>
            <a:spLocks noChangeArrowheads="1"/>
          </p:cNvSpPr>
          <p:nvPr/>
        </p:nvSpPr>
        <p:spPr bwMode="auto">
          <a:xfrm>
            <a:off x="2883875" y="6262255"/>
            <a:ext cx="633046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cs-CZ" sz="1200" dirty="0" smtClean="0"/>
              <a:t>profit</a:t>
            </a:r>
            <a:endParaRPr lang="cs-CZ" altLang="cs-CZ" sz="1200" dirty="0"/>
          </a:p>
        </p:txBody>
      </p:sp>
      <p:graphicFrame>
        <p:nvGraphicFramePr>
          <p:cNvPr id="7014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23840"/>
              </p:ext>
            </p:extLst>
          </p:nvPr>
        </p:nvGraphicFramePr>
        <p:xfrm>
          <a:off x="4994029" y="3290455"/>
          <a:ext cx="3516923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Chart" r:id="rId6" imgW="3791046" imgH="2895480" progId="MSGraph.Chart.8">
                  <p:embed followColorScheme="full"/>
                </p:oleObj>
              </mc:Choice>
              <mc:Fallback>
                <p:oleObj name="Chart" r:id="rId6" imgW="3791046" imgH="28954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029" y="3290455"/>
                        <a:ext cx="3516923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1458" name="Rectangle 18"/>
          <p:cNvSpPr>
            <a:spLocks noChangeArrowheads="1"/>
          </p:cNvSpPr>
          <p:nvPr/>
        </p:nvSpPr>
        <p:spPr bwMode="auto">
          <a:xfrm>
            <a:off x="4923690" y="6184468"/>
            <a:ext cx="3587262" cy="30480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59" name="Rectangle 19"/>
          <p:cNvSpPr>
            <a:spLocks noChangeArrowheads="1"/>
          </p:cNvSpPr>
          <p:nvPr/>
        </p:nvSpPr>
        <p:spPr bwMode="auto">
          <a:xfrm>
            <a:off x="5205044" y="6267018"/>
            <a:ext cx="211015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60" name="Rectangle 20"/>
          <p:cNvSpPr>
            <a:spLocks noChangeArrowheads="1"/>
          </p:cNvSpPr>
          <p:nvPr/>
        </p:nvSpPr>
        <p:spPr bwMode="auto">
          <a:xfrm>
            <a:off x="5486398" y="6260668"/>
            <a:ext cx="633046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cs-CZ" sz="1200" dirty="0" smtClean="0"/>
              <a:t>costs</a:t>
            </a:r>
            <a:endParaRPr lang="cs-CZ" altLang="cs-CZ" sz="1200" dirty="0"/>
          </a:p>
        </p:txBody>
      </p:sp>
      <p:sp>
        <p:nvSpPr>
          <p:cNvPr id="701461" name="Rectangle 21"/>
          <p:cNvSpPr>
            <a:spLocks noChangeArrowheads="1"/>
          </p:cNvSpPr>
          <p:nvPr/>
        </p:nvSpPr>
        <p:spPr bwMode="auto">
          <a:xfrm>
            <a:off x="6260121" y="6267018"/>
            <a:ext cx="211015" cy="1524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62" name="Rectangle 22"/>
          <p:cNvSpPr>
            <a:spLocks noChangeArrowheads="1"/>
          </p:cNvSpPr>
          <p:nvPr/>
        </p:nvSpPr>
        <p:spPr bwMode="auto">
          <a:xfrm>
            <a:off x="6541475" y="6260668"/>
            <a:ext cx="633046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cs-CZ" sz="1200" dirty="0" smtClean="0"/>
              <a:t>profit</a:t>
            </a:r>
            <a:endParaRPr lang="cs-CZ" altLang="cs-CZ" sz="1200" dirty="0"/>
          </a:p>
        </p:txBody>
      </p:sp>
      <p:sp>
        <p:nvSpPr>
          <p:cNvPr id="701463" name="Rectangle 23" descr="Wide upward diagonal"/>
          <p:cNvSpPr>
            <a:spLocks noChangeArrowheads="1"/>
          </p:cNvSpPr>
          <p:nvPr/>
        </p:nvSpPr>
        <p:spPr bwMode="auto">
          <a:xfrm>
            <a:off x="7315198" y="6267018"/>
            <a:ext cx="211015" cy="152400"/>
          </a:xfrm>
          <a:prstGeom prst="rect">
            <a:avLst/>
          </a:prstGeom>
          <a:pattFill prst="wdUpDiag">
            <a:fgClr>
              <a:schemeClr val="hlink"/>
            </a:fgClr>
            <a:bgClr>
              <a:srgbClr val="FFFFFF"/>
            </a:bgClr>
          </a:patt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64" name="Rectangle 24"/>
          <p:cNvSpPr>
            <a:spLocks noChangeArrowheads="1"/>
          </p:cNvSpPr>
          <p:nvPr/>
        </p:nvSpPr>
        <p:spPr bwMode="auto">
          <a:xfrm>
            <a:off x="7596552" y="6260668"/>
            <a:ext cx="633046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762000">
              <a:defRPr>
                <a:solidFill>
                  <a:schemeClr val="tx1"/>
                </a:solidFill>
                <a:latin typeface="Arial" charset="0"/>
              </a:defRPr>
            </a:lvl1pPr>
            <a:lvl2pPr marL="571500" algn="l" defTabSz="762000">
              <a:defRPr>
                <a:solidFill>
                  <a:schemeClr val="tx1"/>
                </a:solidFill>
                <a:latin typeface="Arial" charset="0"/>
              </a:defRPr>
            </a:lvl2pPr>
            <a:lvl3pPr marL="1143000" algn="l" defTabSz="762000">
              <a:defRPr>
                <a:solidFill>
                  <a:schemeClr val="tx1"/>
                </a:solidFill>
                <a:latin typeface="Arial" charset="0"/>
              </a:defRPr>
            </a:lvl3pPr>
            <a:lvl4pPr marL="1714500" algn="l" defTabSz="762000">
              <a:defRPr>
                <a:solidFill>
                  <a:schemeClr val="tx1"/>
                </a:solidFill>
                <a:latin typeface="Arial" charset="0"/>
              </a:defRPr>
            </a:lvl4pPr>
            <a:lvl5pPr marL="2286000" algn="l" defTabSz="762000">
              <a:defRPr>
                <a:solidFill>
                  <a:schemeClr val="tx1"/>
                </a:solidFill>
                <a:latin typeface="Arial" charset="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</a:pPr>
            <a:r>
              <a:rPr lang="en-US" altLang="cs-CZ" sz="1200" dirty="0" smtClean="0"/>
              <a:t>loss</a:t>
            </a:r>
            <a:endParaRPr lang="cs-CZ" altLang="cs-CZ" sz="1200" dirty="0"/>
          </a:p>
        </p:txBody>
      </p:sp>
      <p:sp>
        <p:nvSpPr>
          <p:cNvPr id="701465" name="Rectangle 25" descr="Wide upward diagonal"/>
          <p:cNvSpPr>
            <a:spLocks noChangeArrowheads="1"/>
          </p:cNvSpPr>
          <p:nvPr/>
        </p:nvSpPr>
        <p:spPr bwMode="auto">
          <a:xfrm>
            <a:off x="6541475" y="3519055"/>
            <a:ext cx="422031" cy="381000"/>
          </a:xfrm>
          <a:prstGeom prst="rect">
            <a:avLst/>
          </a:prstGeom>
          <a:pattFill prst="wdUpDiag">
            <a:fgClr>
              <a:schemeClr val="hlink"/>
            </a:fgClr>
            <a:bgClr>
              <a:srgbClr val="FFFFFF"/>
            </a:bgClr>
          </a:pattFill>
          <a:ln w="127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cs-CZ" altLang="cs-CZ"/>
          </a:p>
        </p:txBody>
      </p:sp>
      <p:sp>
        <p:nvSpPr>
          <p:cNvPr id="701466" name="Line 26"/>
          <p:cNvSpPr>
            <a:spLocks noChangeShapeType="1"/>
          </p:cNvSpPr>
          <p:nvPr/>
        </p:nvSpPr>
        <p:spPr bwMode="auto">
          <a:xfrm>
            <a:off x="5134706" y="3671455"/>
            <a:ext cx="3305908" cy="609600"/>
          </a:xfrm>
          <a:prstGeom prst="lin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cs-CZ"/>
          </a:p>
        </p:txBody>
      </p:sp>
      <p:sp>
        <p:nvSpPr>
          <p:cNvPr id="701467" name="Text Box 27"/>
          <p:cNvSpPr txBox="1">
            <a:spLocks noChangeArrowheads="1"/>
          </p:cNvSpPr>
          <p:nvPr/>
        </p:nvSpPr>
        <p:spPr bwMode="auto">
          <a:xfrm>
            <a:off x="5016010" y="3290456"/>
            <a:ext cx="6078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>
            <a:spAutoFit/>
          </a:bodyPr>
          <a:lstStyle/>
          <a:p>
            <a:r>
              <a:rPr lang="cs-CZ" altLang="cs-CZ">
                <a:solidFill>
                  <a:schemeClr val="tx2"/>
                </a:solidFill>
              </a:rPr>
              <a:t>Cap</a:t>
            </a:r>
          </a:p>
        </p:txBody>
      </p:sp>
      <p:sp>
        <p:nvSpPr>
          <p:cNvPr id="28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vs. incentive-based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caveats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924944"/>
            <a:ext cx="7290053" cy="33124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My background is public policy and law</a:t>
            </a:r>
          </a:p>
          <a:p>
            <a:pPr marL="0" indent="0">
              <a:buNone/>
            </a:pPr>
            <a:r>
              <a:rPr lang="en-US" dirty="0" smtClean="0"/>
              <a:t>Most of what I am going to talk about is based on the EU experience</a:t>
            </a:r>
          </a:p>
          <a:p>
            <a:pPr marL="0" indent="0">
              <a:buNone/>
            </a:pPr>
            <a:r>
              <a:rPr lang="en-US" dirty="0" smtClean="0"/>
              <a:t>I specialize in energy regulation and especially in the power sector as opposed to gas</a:t>
            </a:r>
          </a:p>
        </p:txBody>
      </p:sp>
    </p:spTree>
    <p:extLst>
      <p:ext uri="{BB962C8B-B14F-4D97-AF65-F5344CB8AC3E}">
        <p14:creationId xmlns:p14="http://schemas.microsoft.com/office/powerpoint/2010/main" val="10334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proscribing how allowed revenue is earned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second part of the regulatory job</a:t>
            </a:r>
          </a:p>
          <a:p>
            <a:r>
              <a:rPr lang="en-US" b="1" dirty="0" smtClean="0"/>
              <a:t>Traditional approach </a:t>
            </a:r>
            <a:r>
              <a:rPr lang="en-US" dirty="0" smtClean="0">
                <a:sym typeface="Wingdings" panose="05000000000000000000" pitchFamily="2" charset="2"/>
              </a:rPr>
              <a:t> tariffs charged by vertically integrated utilities have included both the cost of operating the network and the cost of producing/purchasing energy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Deregulation</a:t>
            </a:r>
            <a:r>
              <a:rPr lang="en-US" dirty="0" smtClean="0">
                <a:sym typeface="Wingdings" panose="05000000000000000000" pitchFamily="2" charset="2"/>
              </a:rPr>
              <a:t>  on</a:t>
            </a:r>
            <a:r>
              <a:rPr lang="en-US" dirty="0" smtClean="0"/>
              <a:t>ly </a:t>
            </a:r>
            <a:r>
              <a:rPr lang="en-US" b="1" dirty="0"/>
              <a:t>access tariffs </a:t>
            </a:r>
            <a:r>
              <a:rPr lang="en-US" dirty="0" smtClean="0"/>
              <a:t>covering </a:t>
            </a:r>
            <a:r>
              <a:rPr lang="en-US" dirty="0"/>
              <a:t>network costs plus any other regulated </a:t>
            </a:r>
            <a:r>
              <a:rPr lang="en-US" dirty="0" smtClean="0"/>
              <a:t>charges</a:t>
            </a:r>
            <a:endParaRPr lang="en-US" dirty="0"/>
          </a:p>
          <a:p>
            <a:r>
              <a:rPr lang="en-US" dirty="0" smtClean="0"/>
              <a:t>Tariffs should be </a:t>
            </a:r>
            <a:r>
              <a:rPr lang="en-US" dirty="0"/>
              <a:t>based on </a:t>
            </a:r>
            <a:r>
              <a:rPr lang="en-US" dirty="0" smtClean="0"/>
              <a:t>the </a:t>
            </a:r>
            <a:r>
              <a:rPr lang="en-US" u="sng" dirty="0" smtClean="0"/>
              <a:t>cost-causality principle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cost </a:t>
            </a:r>
            <a:r>
              <a:rPr lang="en-US" dirty="0"/>
              <a:t>of </a:t>
            </a:r>
            <a:r>
              <a:rPr lang="en-US" dirty="0" smtClean="0"/>
              <a:t>infrastructure investments charged </a:t>
            </a:r>
            <a:r>
              <a:rPr lang="en-US" dirty="0"/>
              <a:t>to those network users who benefit </a:t>
            </a:r>
            <a:r>
              <a:rPr lang="en-US" dirty="0" smtClean="0"/>
              <a:t>from </a:t>
            </a:r>
            <a:r>
              <a:rPr lang="en-US" dirty="0"/>
              <a:t>them </a:t>
            </a:r>
            <a:r>
              <a:rPr lang="en-US" dirty="0" smtClean="0"/>
              <a:t>or have </a:t>
            </a:r>
            <a:r>
              <a:rPr lang="en-US" dirty="0"/>
              <a:t>been responsible for incurring </a:t>
            </a:r>
            <a:r>
              <a:rPr lang="en-US" dirty="0" smtClean="0"/>
              <a:t>the </a:t>
            </a:r>
            <a:r>
              <a:rPr lang="en-US" dirty="0"/>
              <a:t>network investment costs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practice </a:t>
            </a:r>
            <a:r>
              <a:rPr lang="en-US" dirty="0" smtClean="0"/>
              <a:t>some </a:t>
            </a:r>
            <a:r>
              <a:rPr lang="en-US" dirty="0"/>
              <a:t>proxy – such as network utilization – may have to be used </a:t>
            </a:r>
            <a:r>
              <a:rPr lang="en-US" dirty="0" smtClean="0"/>
              <a:t>to determine causality</a:t>
            </a:r>
            <a:endParaRPr lang="cs-CZ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4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proscribing how allowed revenue is earned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2132856"/>
            <a:ext cx="7704855" cy="43289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cost-causality principle dictates that there should be no cross-subsidization between the various customer groups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emphasis on cost-causality stems from concerns about allocative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is well illustrated in the case of DER (e.g. rooftop PV) </a:t>
            </a:r>
            <a:r>
              <a:rPr lang="en-US" dirty="0" smtClean="0">
                <a:sym typeface="Wingdings" panose="05000000000000000000" pitchFamily="2" charset="2"/>
              </a:rPr>
              <a:t> total volume consumed may decrease significantly but the demanded peak capacity is likely to remain unchanged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Tariffs usually comprise multiple (most typically three) prices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 kWh (volumetric) </a:t>
            </a:r>
            <a:r>
              <a:rPr lang="en-US" dirty="0" smtClean="0">
                <a:sym typeface="Wingdings" panose="05000000000000000000" pitchFamily="2" charset="2"/>
              </a:rPr>
              <a:t> to cover variable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Per kW (capacity based)  to cover the capital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Per connection point  to cover direct costs incurred in servicing a customer (e.g. metering or billing)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even tough the biggest share of costs is capacity-related, tariffs (especially for LV customers) tend to be mostly volumetric  </a:t>
            </a:r>
            <a:r>
              <a:rPr lang="en-US" dirty="0" smtClean="0"/>
              <a:t>   </a:t>
            </a:r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724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proscribing how allowed revenue is earned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85945"/>
            <a:ext cx="4004229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83569" y="2132856"/>
            <a:ext cx="4032448" cy="460851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Networks have been traditionally designed in a </a:t>
            </a:r>
            <a:r>
              <a:rPr lang="en-US" b="1" dirty="0" smtClean="0"/>
              <a:t>fit-and-forget </a:t>
            </a:r>
            <a:r>
              <a:rPr lang="en-US" dirty="0" smtClean="0"/>
              <a:t>fashion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Ability to meet the peak load which occur only in a limited number of hours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lot of redundancy</a:t>
            </a:r>
          </a:p>
          <a:p>
            <a:r>
              <a:rPr lang="en-US" dirty="0" smtClean="0"/>
              <a:t>Tariffs may provide incentives for efficient network use </a:t>
            </a:r>
            <a:r>
              <a:rPr lang="en-US" dirty="0" smtClean="0">
                <a:sym typeface="Wingdings" panose="05000000000000000000" pitchFamily="2" charset="2"/>
              </a:rPr>
              <a:t> according to economics theory, fixed costs should be recovered during congestion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Politically not acceptable, but some approximation: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Time-of-use tariffs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Critical peak pricing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cs-CZ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99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/>
              <a:t>Q&amp;A</a:t>
            </a:r>
            <a:endParaRPr lang="cs-CZ" sz="8800" b="1" dirty="0"/>
          </a:p>
        </p:txBody>
      </p:sp>
      <p:pic>
        <p:nvPicPr>
          <p:cNvPr id="6146" name="Picture 2" descr="C:\Users\sik\AppData\Local\Microsoft\Windows\Temporary Internet Files\Content.IE5\DCNDXFGN\Question_mark_alternat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22" y="2286000"/>
            <a:ext cx="310805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Block III: Reforming  an industry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MEB443 - Introduction to fundamentals of energy regulation</a:t>
            </a:r>
          </a:p>
          <a:p>
            <a:r>
              <a:rPr lang="en-US" dirty="0" smtClean="0"/>
              <a:t>-------------------------------</a:t>
            </a:r>
          </a:p>
          <a:p>
            <a:r>
              <a:rPr lang="en-US" dirty="0" smtClean="0"/>
              <a:t>Martin </a:t>
            </a:r>
            <a:r>
              <a:rPr lang="cs-CZ" dirty="0" smtClean="0"/>
              <a:t>Šik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organization of the power industry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7" y="2564904"/>
            <a:ext cx="4740007" cy="3744456"/>
          </a:xfrm>
        </p:spPr>
        <p:txBody>
          <a:bodyPr/>
          <a:lstStyle/>
          <a:p>
            <a:r>
              <a:rPr lang="en-US" dirty="0" smtClean="0"/>
              <a:t>Ever since the electricity industry reached maturity and until recently, regulation around the world was uniformly of the sort applied to a public service provided under monopoly arrangements: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guaranteed franchise (legal monopoly) for the – typically vertically integrated – electricity utility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price regulation based on the costs incurred to provide the service. </a:t>
            </a:r>
            <a:endParaRPr lang="en-US" dirty="0"/>
          </a:p>
        </p:txBody>
      </p:sp>
      <p:pic>
        <p:nvPicPr>
          <p:cNvPr id="6146" name="Picture 2" descr="C:\Users\sik\AppData\Local\Microsoft\Windows\Temporary Internet Files\Content.IE5\7W37888J\It's_a_tradition_with_us,_mister^_-_NARA_-_5354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169359" cy="413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79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industry value chain</a:t>
            </a:r>
            <a:endParaRPr lang="cs-CZ" dirty="0"/>
          </a:p>
        </p:txBody>
      </p:sp>
      <p:pic>
        <p:nvPicPr>
          <p:cNvPr id="4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397" y="2708920"/>
            <a:ext cx="838984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26974" y="5949280"/>
            <a:ext cx="7290053" cy="57606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Similar patterns are present also in other network industries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discipline vs. monopoly regulation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7" y="2286000"/>
            <a:ext cx="7290053" cy="438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neoliberal economics argues that state intervention in price formation and quality determination is only a second-best solution</a:t>
            </a:r>
          </a:p>
          <a:p>
            <a:r>
              <a:rPr lang="en-US" dirty="0" smtClean="0"/>
              <a:t>Competition and market discipline should be the main regulator wherever possible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wave </a:t>
            </a:r>
            <a:r>
              <a:rPr lang="en-US" dirty="0"/>
              <a:t>of economic </a:t>
            </a:r>
            <a:r>
              <a:rPr lang="en-US" dirty="0" smtClean="0"/>
              <a:t>liberalization </a:t>
            </a:r>
            <a:r>
              <a:rPr lang="en-US" dirty="0"/>
              <a:t>affecting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/>
              <a:t>air </a:t>
            </a:r>
            <a:r>
              <a:rPr lang="en-US" dirty="0" smtClean="0"/>
              <a:t>travel, </a:t>
            </a:r>
            <a:r>
              <a:rPr lang="en-US" dirty="0"/>
              <a:t>telecommunications, banking services, gas supply </a:t>
            </a:r>
            <a:r>
              <a:rPr lang="en-US" dirty="0" smtClean="0"/>
              <a:t>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Economic efficiency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Innovation</a:t>
            </a:r>
          </a:p>
          <a:p>
            <a:r>
              <a:rPr lang="en-US" dirty="0" smtClean="0"/>
              <a:t>Network industries have been traditionally vertically integrated along the value chain </a:t>
            </a:r>
            <a:r>
              <a:rPr lang="en-US" dirty="0" smtClean="0">
                <a:sym typeface="Wingdings" panose="05000000000000000000" pitchFamily="2" charset="2"/>
              </a:rPr>
              <a:t> but what if some parts actually are not natural monopolies and competition may exist and be beneficial?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A mixture of </a:t>
            </a:r>
            <a:r>
              <a:rPr lang="en-US" b="1" dirty="0" smtClean="0">
                <a:sym typeface="Wingdings" panose="05000000000000000000" pitchFamily="2" charset="2"/>
              </a:rPr>
              <a:t>technological </a:t>
            </a:r>
            <a:r>
              <a:rPr lang="en-US" dirty="0" smtClean="0">
                <a:sym typeface="Wingdings" panose="05000000000000000000" pitchFamily="2" charset="2"/>
              </a:rPr>
              <a:t> increased interconnection capacity, new generating technologies, </a:t>
            </a:r>
            <a:r>
              <a:rPr lang="en-US" dirty="0"/>
              <a:t>metering, communications and information processing </a:t>
            </a: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ym typeface="Wingdings" panose="05000000000000000000" pitchFamily="2" charset="2"/>
              </a:rPr>
              <a:t>And political</a:t>
            </a:r>
            <a:r>
              <a:rPr lang="en-US" dirty="0" smtClean="0">
                <a:sym typeface="Wingdings" panose="05000000000000000000" pitchFamily="2" charset="2"/>
              </a:rPr>
              <a:t> reasons  </a:t>
            </a:r>
            <a:r>
              <a:rPr lang="en-US" dirty="0">
                <a:sym typeface="Wingdings" panose="05000000000000000000" pitchFamily="2" charset="2"/>
              </a:rPr>
              <a:t>excess of governmental intervention, confusion over the State’s dual role as owner and regulator, financial and technical management inefficiencies due to the lack of competition, or lack of investment capacity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These competitive segments could become more efficient if de-monopolized  removal of legal monopoly = </a:t>
            </a:r>
            <a:r>
              <a:rPr lang="en-US" b="1" dirty="0" smtClean="0">
                <a:sym typeface="Wingdings" panose="05000000000000000000" pitchFamily="2" charset="2"/>
              </a:rPr>
              <a:t>liberalization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54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discipline vs. monopoly regulation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industry reform first introduced in Chile in 1982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Separation of </a:t>
            </a:r>
            <a:r>
              <a:rPr lang="en-US" dirty="0"/>
              <a:t>the basic activities involved in the provision of electric </a:t>
            </a:r>
            <a:r>
              <a:rPr lang="en-US" dirty="0" smtClean="0"/>
              <a:t>power.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</a:t>
            </a:r>
            <a:r>
              <a:rPr lang="en-US" dirty="0"/>
              <a:t>of the industry was </a:t>
            </a:r>
            <a:r>
              <a:rPr lang="en-US" dirty="0" smtClean="0"/>
              <a:t>privatized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 organized, </a:t>
            </a:r>
            <a:r>
              <a:rPr lang="en-US" dirty="0"/>
              <a:t>competitive </a:t>
            </a:r>
            <a:r>
              <a:rPr lang="en-US" dirty="0" smtClean="0"/>
              <a:t>wholesale </a:t>
            </a:r>
            <a:r>
              <a:rPr lang="en-US" dirty="0"/>
              <a:t>market was created, with </a:t>
            </a:r>
            <a:r>
              <a:rPr lang="en-US" dirty="0" smtClean="0"/>
              <a:t>centralized </a:t>
            </a:r>
            <a:r>
              <a:rPr lang="en-US" dirty="0"/>
              <a:t>dispatching based on declared variable costs. All generators were paid a “system marginal price”, and long-term contracts were instituted to offset price volatility. </a:t>
            </a:r>
            <a:endParaRPr lang="en-US" dirty="0" smtClean="0"/>
          </a:p>
          <a:p>
            <a:r>
              <a:rPr lang="en-US" dirty="0" smtClean="0"/>
              <a:t>More similar </a:t>
            </a:r>
            <a:r>
              <a:rPr lang="en-US" dirty="0"/>
              <a:t>reforms were not introduced </a:t>
            </a:r>
            <a:r>
              <a:rPr lang="en-US" dirty="0" smtClean="0"/>
              <a:t>until </a:t>
            </a:r>
            <a:r>
              <a:rPr lang="en-US" dirty="0"/>
              <a:t>1990 when the </a:t>
            </a:r>
            <a:r>
              <a:rPr lang="en-US" dirty="0" smtClean="0"/>
              <a:t>power industry was transformed </a:t>
            </a:r>
            <a:r>
              <a:rPr lang="en-US" dirty="0"/>
              <a:t>in England and Wales, and shortly thereafter in Argentina (1991) and Norway (1991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Than came EU liberalization packages and FERC standard market design orders</a:t>
            </a:r>
            <a:endParaRPr lang="cs-CZ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78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cs-CZ" dirty="0" smtClean="0"/>
              <a:t>The development of a market</a:t>
            </a:r>
            <a:endParaRPr lang="en-GB" altLang="cs-CZ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305800" cy="4464496"/>
          </a:xfrm>
        </p:spPr>
        <p:txBody>
          <a:bodyPr>
            <a:normAutofit fontScale="70000" lnSpcReduction="20000"/>
          </a:bodyPr>
          <a:lstStyle/>
          <a:p>
            <a:r>
              <a:rPr lang="sv-SE" altLang="cs-CZ" sz="2800" b="1" dirty="0" smtClean="0"/>
              <a:t>Markets are institutuons </a:t>
            </a:r>
            <a:r>
              <a:rPr lang="sv-SE" altLang="cs-CZ" sz="2800" dirty="0" smtClean="0">
                <a:sym typeface="Wingdings" panose="05000000000000000000" pitchFamily="2" charset="2"/>
              </a:rPr>
              <a:t> they are one of several means of allocating scarce resources and arguably the most efficient</a:t>
            </a:r>
            <a:endParaRPr lang="sv-SE" altLang="cs-CZ" sz="2800" dirty="0" smtClean="0"/>
          </a:p>
          <a:p>
            <a:r>
              <a:rPr lang="sv-SE" altLang="cs-CZ" sz="2800" dirty="0" smtClean="0"/>
              <a:t>As an organic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cs-CZ" sz="2300" dirty="0" smtClean="0"/>
              <a:t>Agents realise that there are potential gains from trade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cs-CZ" sz="2300" dirty="0" smtClean="0"/>
              <a:t>Market institutions (trading rules, meeting places etc.) that reduce transaction costs are established</a:t>
            </a:r>
          </a:p>
          <a:p>
            <a:pPr lvl="1"/>
            <a:r>
              <a:rPr lang="en-GB" altLang="cs-CZ" sz="2300" dirty="0"/>
              <a:t>Thus market institutions survive only until better alternatives become available (Example: trading floors vs. computers</a:t>
            </a:r>
            <a:r>
              <a:rPr lang="en-GB" altLang="cs-CZ" sz="23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GB" altLang="cs-CZ" sz="2800" dirty="0" smtClean="0"/>
              <a:t>By discretionary decision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cs-CZ" sz="2300" dirty="0" smtClean="0"/>
              <a:t>Barriers to trade are reduced or abolished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cs-CZ" sz="2300" dirty="0" smtClean="0"/>
              <a:t>Market institutions are created through legislation, decision by regulator etc.</a:t>
            </a:r>
          </a:p>
          <a:p>
            <a:pPr lvl="1"/>
            <a:r>
              <a:rPr lang="en-GB" altLang="cs-CZ" sz="2300" dirty="0"/>
              <a:t>Thus market institutions may survive even if better alternatives become </a:t>
            </a:r>
            <a:r>
              <a:rPr lang="en-GB" altLang="cs-CZ" sz="2300" dirty="0" smtClean="0"/>
              <a:t>available</a:t>
            </a:r>
          </a:p>
          <a:p>
            <a:r>
              <a:rPr lang="sv-SE" altLang="cs-CZ" sz="2800" dirty="0" smtClean="0"/>
              <a:t>A number of </a:t>
            </a:r>
            <a:r>
              <a:rPr lang="sv-SE" altLang="cs-CZ" sz="2800" dirty="0"/>
              <a:t>markets in Europe have been created by discretionary decision</a:t>
            </a:r>
          </a:p>
          <a:p>
            <a:pPr lvl="1"/>
            <a:r>
              <a:rPr lang="en-GB" altLang="cs-CZ" sz="2300" dirty="0"/>
              <a:t>Markets for allocation </a:t>
            </a:r>
            <a:r>
              <a:rPr lang="en-GB" altLang="cs-CZ" sz="2300" dirty="0" smtClean="0"/>
              <a:t>of </a:t>
            </a:r>
            <a:r>
              <a:rPr lang="en-GB" altLang="cs-CZ" sz="2300" dirty="0" err="1" smtClean="0"/>
              <a:t>radion</a:t>
            </a:r>
            <a:r>
              <a:rPr lang="en-GB" altLang="cs-CZ" sz="2300" dirty="0" smtClean="0"/>
              <a:t> </a:t>
            </a:r>
            <a:r>
              <a:rPr lang="en-GB" altLang="cs-CZ" sz="2300" dirty="0"/>
              <a:t>spectrum, 3G licenses, emission permits, green certificates, etc.</a:t>
            </a:r>
          </a:p>
          <a:p>
            <a:pPr lvl="1"/>
            <a:r>
              <a:rPr lang="en-GB" altLang="cs-CZ" sz="2300" dirty="0"/>
              <a:t>“New” markets for electricity, railway services etc</a:t>
            </a:r>
            <a:r>
              <a:rPr lang="en-GB" altLang="cs-CZ" sz="2300" dirty="0" smtClean="0"/>
              <a:t>.</a:t>
            </a:r>
          </a:p>
          <a:p>
            <a:r>
              <a:rPr lang="en-GB" altLang="cs-CZ" sz="2900" dirty="0" smtClean="0"/>
              <a:t>Competition in a market vs. competition for a market</a:t>
            </a:r>
            <a:endParaRPr lang="en-GB" altLang="cs-CZ" sz="2900" dirty="0"/>
          </a:p>
          <a:p>
            <a:pPr marL="128016" lvl="1" indent="0">
              <a:buNone/>
            </a:pP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27382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regulate energy and network industries in general?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86000"/>
            <a:ext cx="7848871" cy="4455368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Economic regulation</a:t>
            </a:r>
            <a:r>
              <a:rPr lang="en-US" b="1" dirty="0" smtClean="0"/>
              <a:t>:</a:t>
            </a:r>
          </a:p>
          <a:p>
            <a:pPr marL="354013" indent="0">
              <a:buNone/>
            </a:pPr>
            <a:r>
              <a:rPr lang="en-US" sz="2000" i="1" dirty="0" smtClean="0"/>
              <a:t>‘Economic </a:t>
            </a:r>
            <a:r>
              <a:rPr lang="en-US" sz="2000" i="1" dirty="0"/>
              <a:t>regulation, a form of government intervention designed to influence the </a:t>
            </a:r>
            <a:r>
              <a:rPr lang="en-US" sz="2000" i="1" dirty="0" err="1" smtClean="0"/>
              <a:t>behaviour</a:t>
            </a:r>
            <a:r>
              <a:rPr lang="en-US" sz="2000" i="1" dirty="0" smtClean="0"/>
              <a:t> </a:t>
            </a:r>
            <a:r>
              <a:rPr lang="en-US" sz="2000" i="1" dirty="0"/>
              <a:t>of firms and individuals in the </a:t>
            </a:r>
            <a:r>
              <a:rPr lang="en-US" sz="2000" b="1" i="1" dirty="0"/>
              <a:t>private sector</a:t>
            </a:r>
            <a:r>
              <a:rPr lang="en-US" sz="2000" i="1" dirty="0" smtClean="0"/>
              <a:t>.’</a:t>
            </a:r>
          </a:p>
          <a:p>
            <a:pPr marL="0" indent="0">
              <a:buNone/>
            </a:pPr>
            <a:r>
              <a:rPr lang="en-US" sz="2000" dirty="0" smtClean="0"/>
              <a:t>Specialized term best defined in terms of its main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Market entry (licensing)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/>
              <a:t>Price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Quality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Fostering markets in liberalized segments</a:t>
            </a:r>
          </a:p>
          <a:p>
            <a:pPr marL="0" indent="0">
              <a:buNone/>
            </a:pPr>
            <a:r>
              <a:rPr lang="en-US" sz="2100" dirty="0" smtClean="0"/>
              <a:t>Economic regulation is distinct form other forms of state intervention/regulation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Fiscal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Command and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Public ownership</a:t>
            </a:r>
          </a:p>
          <a:p>
            <a:pPr marL="3175" lvl="1" indent="0">
              <a:buNone/>
            </a:pPr>
            <a:r>
              <a:rPr lang="en-US" sz="2100" dirty="0" smtClean="0"/>
              <a:t>It’s closely linked with the concepts of </a:t>
            </a:r>
            <a:r>
              <a:rPr lang="en-US" sz="2100" b="1" dirty="0" smtClean="0"/>
              <a:t>natural monopoly and network industries</a:t>
            </a:r>
          </a:p>
          <a:p>
            <a:pPr marL="3175" lvl="1" indent="0">
              <a:buNone/>
            </a:pPr>
            <a:r>
              <a:rPr lang="en-US" sz="2100" dirty="0" smtClean="0"/>
              <a:t>Also defined as </a:t>
            </a:r>
            <a:r>
              <a:rPr lang="en-US" sz="2100" b="1" dirty="0" smtClean="0"/>
              <a:t>ex-ante regulation </a:t>
            </a:r>
            <a:r>
              <a:rPr lang="en-US" sz="2100" dirty="0" smtClean="0"/>
              <a:t>as opposed to ex-post regulation </a:t>
            </a:r>
            <a:r>
              <a:rPr lang="en-US" sz="2100" dirty="0" smtClean="0">
                <a:sym typeface="Wingdings" panose="05000000000000000000" pitchFamily="2" charset="2"/>
              </a:rPr>
              <a:t> competition rules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21697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discipline vs. monopoly 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80919" cy="24607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Industry liberalization has gone </a:t>
            </a:r>
            <a:r>
              <a:rPr lang="en-US" dirty="0"/>
              <a:t>hand-in-hand with dramatic </a:t>
            </a:r>
            <a:r>
              <a:rPr lang="en-US" dirty="0" smtClean="0"/>
              <a:t>decentralization </a:t>
            </a:r>
            <a:r>
              <a:rPr lang="en-US" dirty="0"/>
              <a:t>of planning and operating </a:t>
            </a:r>
            <a:r>
              <a:rPr lang="en-US" dirty="0" smtClean="0"/>
              <a:t>functions: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/>
              <a:t>expansion – now focused on investment – and operation are the result </a:t>
            </a:r>
            <a:r>
              <a:rPr lang="en-US" dirty="0" smtClean="0"/>
              <a:t>of individual </a:t>
            </a:r>
            <a:r>
              <a:rPr lang="en-US" dirty="0"/>
              <a:t>company decisions based on the </a:t>
            </a:r>
            <a:r>
              <a:rPr lang="en-US" dirty="0" smtClean="0"/>
              <a:t>maximization </a:t>
            </a:r>
            <a:r>
              <a:rPr lang="en-US" dirty="0"/>
              <a:t>of business </a:t>
            </a:r>
            <a:r>
              <a:rPr lang="en-US" dirty="0" smtClean="0"/>
              <a:t>earnings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Economic </a:t>
            </a:r>
            <a:r>
              <a:rPr lang="en-US" dirty="0"/>
              <a:t>and financial risk and anticipated returns on investment, instead of </a:t>
            </a:r>
            <a:r>
              <a:rPr lang="en-US" dirty="0" smtClean="0"/>
              <a:t>the traditional </a:t>
            </a:r>
            <a:r>
              <a:rPr lang="en-US" dirty="0"/>
              <a:t>cost </a:t>
            </a:r>
            <a:r>
              <a:rPr lang="en-US" dirty="0" smtClean="0"/>
              <a:t>minimization </a:t>
            </a:r>
            <a:r>
              <a:rPr lang="en-US" dirty="0"/>
              <a:t>criteria, drive decision-making.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challenge </a:t>
            </a:r>
            <a:r>
              <a:rPr lang="en-US" dirty="0" smtClean="0"/>
              <a:t>for administrative </a:t>
            </a:r>
            <a:r>
              <a:rPr lang="en-US" dirty="0"/>
              <a:t>and regulatory authorities is to design </a:t>
            </a:r>
            <a:r>
              <a:rPr lang="en-US" dirty="0" smtClean="0"/>
              <a:t>liberalized </a:t>
            </a:r>
            <a:r>
              <a:rPr lang="en-US" dirty="0"/>
              <a:t>market rules </a:t>
            </a:r>
            <a:r>
              <a:rPr lang="en-US" dirty="0" smtClean="0"/>
              <a:t>that ensure </a:t>
            </a:r>
            <a:r>
              <a:rPr lang="en-US" dirty="0"/>
              <a:t>that the strictly entrepreneurial </a:t>
            </a:r>
            <a:r>
              <a:rPr lang="en-US" dirty="0" smtClean="0"/>
              <a:t>behavior </a:t>
            </a:r>
            <a:r>
              <a:rPr lang="en-US" dirty="0"/>
              <a:t>of each market player leads </a:t>
            </a:r>
            <a:r>
              <a:rPr lang="en-US" dirty="0" smtClean="0"/>
              <a:t>to overall minimization </a:t>
            </a:r>
            <a:r>
              <a:rPr lang="en-US" dirty="0"/>
              <a:t>of system costs, reflected in the </a:t>
            </a:r>
            <a:r>
              <a:rPr lang="en-US" dirty="0" smtClean="0"/>
              <a:t>tariff charged </a:t>
            </a:r>
            <a:r>
              <a:rPr lang="en-US" dirty="0"/>
              <a:t>to final consumers.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1"/>
            <a:ext cx="457123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52" y="4157497"/>
            <a:ext cx="4369348" cy="260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of energy industry liberalization and</a:t>
            </a:r>
            <a:br>
              <a:rPr lang="en-US" dirty="0" smtClean="0"/>
            </a:br>
            <a:r>
              <a:rPr lang="en-US" dirty="0" smtClean="0"/>
              <a:t>deregulation – the enablers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492896"/>
            <a:ext cx="7290053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Liberalization as such and the enablers are mostly the result of </a:t>
            </a:r>
            <a:r>
              <a:rPr lang="en-US" b="1" dirty="0" smtClean="0"/>
              <a:t>EU policies </a:t>
            </a:r>
            <a:r>
              <a:rPr lang="en-US" dirty="0" smtClean="0">
                <a:sym typeface="Wingdings" panose="05000000000000000000" pitchFamily="2" charset="2"/>
              </a:rPr>
              <a:t> three liberalization packages (1996/8-2003-2009)</a:t>
            </a:r>
            <a:endParaRPr lang="en-US" dirty="0" smtClean="0"/>
          </a:p>
          <a:p>
            <a:r>
              <a:rPr lang="en-US" dirty="0" smtClean="0"/>
              <a:t>Liberalization could in theory work under competition rules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ym typeface="Wingdings" panose="05000000000000000000" pitchFamily="2" charset="2"/>
              </a:rPr>
              <a:t>ex-post regulation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Former monopolists (incumbents) as well as network operators will by definition have a </a:t>
            </a:r>
            <a:r>
              <a:rPr lang="en-US" b="1" dirty="0" smtClean="0">
                <a:sym typeface="Wingdings" panose="05000000000000000000" pitchFamily="2" charset="2"/>
              </a:rPr>
              <a:t>dominant position </a:t>
            </a:r>
            <a:r>
              <a:rPr lang="en-US" dirty="0" smtClean="0">
                <a:sym typeface="Wingdings" panose="05000000000000000000" pitchFamily="2" charset="2"/>
              </a:rPr>
              <a:t> prohibition of certain anti-competitive practices such as refusal </a:t>
            </a:r>
            <a:r>
              <a:rPr lang="en-US" dirty="0">
                <a:sym typeface="Wingdings" panose="05000000000000000000" pitchFamily="2" charset="2"/>
              </a:rPr>
              <a:t>to </a:t>
            </a:r>
            <a:r>
              <a:rPr lang="en-US" dirty="0" smtClean="0">
                <a:sym typeface="Wingdings" panose="05000000000000000000" pitchFamily="2" charset="2"/>
              </a:rPr>
              <a:t>deal, essential facilities doctrine, margin squeeze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In practice however, enforcement is rather difficult and the implementation of a liberalization policy uncertain  </a:t>
            </a:r>
          </a:p>
          <a:p>
            <a:r>
              <a:rPr lang="en-US" dirty="0" smtClean="0"/>
              <a:t>To enable liberalization, three dedicated polices have been developed and implemented: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third party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unbundling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independent energy regulators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24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party access (TPA)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TPA constitutes a statutory obligation on network operators to allow any interested party access to its infrastructures</a:t>
            </a:r>
          </a:p>
          <a:p>
            <a:r>
              <a:rPr lang="en-US" dirty="0" smtClean="0"/>
              <a:t>Two types have emerged</a:t>
            </a:r>
          </a:p>
          <a:p>
            <a:pPr marL="630936" lvl="1" indent="-457200">
              <a:buFont typeface="+mj-lt"/>
              <a:buAutoNum type="arabicPeriod"/>
            </a:pPr>
            <a:r>
              <a:rPr lang="en-US" u="sng" dirty="0" smtClean="0"/>
              <a:t>Negotiated TPA </a:t>
            </a:r>
            <a:r>
              <a:rPr lang="en-US" dirty="0" smtClean="0">
                <a:sym typeface="Wingdings" panose="05000000000000000000" pitchFamily="2" charset="2"/>
              </a:rPr>
              <a:t> network operator is mandated to allow access on non-discriminatory terms at a price which is NOT set by the regulator but is subject to ex-post regulation ; it should charge the same price it would charge to its own downstream branch</a:t>
            </a:r>
            <a:endParaRPr lang="en-US" dirty="0" smtClean="0"/>
          </a:p>
          <a:p>
            <a:pPr marL="630936" lvl="1" indent="-457200">
              <a:buFont typeface="+mj-lt"/>
              <a:buAutoNum type="arabicPeriod"/>
            </a:pPr>
            <a:r>
              <a:rPr lang="en-US" u="sng" dirty="0" smtClean="0"/>
              <a:t>Regulated TPA  </a:t>
            </a:r>
            <a:r>
              <a:rPr lang="en-US" dirty="0" smtClean="0">
                <a:sym typeface="Wingdings" panose="05000000000000000000" pitchFamily="2" charset="2"/>
              </a:rPr>
              <a:t> access on terms and at a price determined by the regulator; ex-ante regulation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Access (incl. connection) can be refused only</a:t>
            </a:r>
            <a:r>
              <a:rPr lang="en-US" dirty="0" smtClean="0"/>
              <a:t> based on objective and non-discriminatory criteria </a:t>
            </a:r>
            <a:r>
              <a:rPr lang="en-US" dirty="0" smtClean="0">
                <a:sym typeface="Wingdings" panose="05000000000000000000" pitchFamily="2" charset="2"/>
              </a:rPr>
              <a:t> typically lack of capacity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48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unbundling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11560" y="1916831"/>
            <a:ext cx="7848872" cy="245621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TPA is conceptually possible with a vertically integrated company, it is however deemed inefficient </a:t>
            </a:r>
            <a:r>
              <a:rPr lang="en-US" dirty="0" smtClean="0">
                <a:sym typeface="Wingdings" panose="05000000000000000000" pitchFamily="2" charset="2"/>
              </a:rPr>
              <a:t> those branches controlling essential facilities (</a:t>
            </a:r>
            <a:r>
              <a:rPr lang="en-US" dirty="0" err="1" smtClean="0">
                <a:sym typeface="Wingdings" panose="05000000000000000000" pitchFamily="2" charset="2"/>
              </a:rPr>
              <a:t>ie</a:t>
            </a:r>
            <a:r>
              <a:rPr lang="en-US" dirty="0" smtClean="0">
                <a:sym typeface="Wingdings" panose="05000000000000000000" pitchFamily="2" charset="2"/>
              </a:rPr>
              <a:t>. networks) are likely to favor their affiliates, thus hampering competition in the liberalized segments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Unbundling is the separation of natural monopoly businesses from the rest of the value chain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Non/discriminatory treatment of all network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Prevention of cross-subsidization between monopoly and competitive branches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 can take different forms:</a:t>
            </a: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83" y="4373051"/>
            <a:ext cx="6592835" cy="23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9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3" y="2060848"/>
            <a:ext cx="8280920" cy="4464496"/>
          </a:xfrm>
        </p:spPr>
        <p:txBody>
          <a:bodyPr>
            <a:noAutofit/>
          </a:bodyPr>
          <a:lstStyle/>
          <a:p>
            <a:r>
              <a:rPr lang="en-US" sz="2000" dirty="0"/>
              <a:t>Protecting the interests of energy </a:t>
            </a:r>
            <a:r>
              <a:rPr lang="en-US" sz="2000" dirty="0" smtClean="0"/>
              <a:t>consumers </a:t>
            </a:r>
            <a:r>
              <a:rPr lang="en-US" sz="2000" dirty="0" smtClean="0">
                <a:sym typeface="Wingdings" panose="05000000000000000000" pitchFamily="2" charset="2"/>
              </a:rPr>
              <a:t> what about regulatory capture?</a:t>
            </a:r>
            <a:endParaRPr lang="en-US" sz="2000" dirty="0" smtClean="0"/>
          </a:p>
          <a:p>
            <a:r>
              <a:rPr lang="en-US" sz="2000" b="1" dirty="0" smtClean="0"/>
              <a:t>Fostering </a:t>
            </a:r>
            <a:r>
              <a:rPr lang="en-US" sz="2000" b="1" dirty="0"/>
              <a:t>markets </a:t>
            </a:r>
            <a:r>
              <a:rPr lang="en-US" sz="2000" dirty="0"/>
              <a:t>in liberalized </a:t>
            </a:r>
            <a:r>
              <a:rPr lang="en-US" sz="2000" dirty="0" smtClean="0"/>
              <a:t>segments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regulation </a:t>
            </a:r>
            <a:r>
              <a:rPr lang="en-US" sz="2000" dirty="0"/>
              <a:t>of competitive </a:t>
            </a:r>
            <a:r>
              <a:rPr lang="en-US" sz="2000" b="1" dirty="0"/>
              <a:t>wholesale markets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Deciding on </a:t>
            </a:r>
            <a:r>
              <a:rPr lang="en-US" sz="1600" dirty="0" smtClean="0"/>
              <a:t>‘the </a:t>
            </a:r>
            <a:r>
              <a:rPr lang="en-US" sz="1600" dirty="0"/>
              <a:t>detailed </a:t>
            </a:r>
            <a:r>
              <a:rPr lang="en-US" sz="1600" dirty="0" smtClean="0"/>
              <a:t>rules’ </a:t>
            </a:r>
            <a:r>
              <a:rPr lang="en-US" sz="1600" dirty="0" smtClean="0">
                <a:sym typeface="Wingdings" panose="05000000000000000000" pitchFamily="2" charset="2"/>
              </a:rPr>
              <a:t> network access, market organization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Market monitoring and market manipulation prevention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EU </a:t>
            </a:r>
            <a:r>
              <a:rPr lang="en-US" sz="1600" dirty="0"/>
              <a:t>integration a major </a:t>
            </a:r>
            <a:r>
              <a:rPr lang="en-US" sz="1600" dirty="0" smtClean="0"/>
              <a:t>focus </a:t>
            </a:r>
            <a:r>
              <a:rPr lang="en-US" sz="1600" dirty="0" smtClean="0">
                <a:sym typeface="Wingdings" panose="05000000000000000000" pitchFamily="2" charset="2"/>
              </a:rPr>
              <a:t> cross-border issues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Renewables </a:t>
            </a:r>
            <a:r>
              <a:rPr lang="en-US" sz="1600" dirty="0" smtClean="0"/>
              <a:t>and energy transition now </a:t>
            </a:r>
            <a:r>
              <a:rPr lang="en-US" sz="1600" dirty="0"/>
              <a:t>central to many </a:t>
            </a:r>
            <a:r>
              <a:rPr lang="en-US" sz="1600" dirty="0" smtClean="0"/>
              <a:t>markets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Many of the detailed rules are now enacted at the EU level (network codes) </a:t>
            </a:r>
            <a:r>
              <a:rPr lang="en-US" sz="1600" dirty="0" smtClean="0">
                <a:sym typeface="Wingdings" panose="05000000000000000000" pitchFamily="2" charset="2"/>
              </a:rPr>
              <a:t> generally following </a:t>
            </a:r>
            <a:r>
              <a:rPr lang="en-US" sz="1600" dirty="0">
                <a:sym typeface="Wingdings" panose="05000000000000000000" pitchFamily="2" charset="2"/>
              </a:rPr>
              <a:t>the </a:t>
            </a:r>
            <a:r>
              <a:rPr lang="en-US" sz="1600" dirty="0" err="1">
                <a:sym typeface="Wingdings" panose="05000000000000000000" pitchFamily="2" charset="2"/>
              </a:rPr>
              <a:t>Lamfalussy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process</a:t>
            </a:r>
            <a:endParaRPr lang="en-US" sz="1600" dirty="0" smtClean="0"/>
          </a:p>
          <a:p>
            <a:r>
              <a:rPr lang="en-US" sz="2000" b="1" dirty="0"/>
              <a:t>Fostering markets </a:t>
            </a:r>
            <a:r>
              <a:rPr lang="en-US" sz="2000" dirty="0"/>
              <a:t>in liberalized segments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regulation of competitive </a:t>
            </a:r>
            <a:r>
              <a:rPr lang="en-US" sz="2000" b="1" dirty="0"/>
              <a:t>retail markets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Opening-up of retail </a:t>
            </a:r>
            <a:r>
              <a:rPr lang="en-US" sz="1600" dirty="0"/>
              <a:t>markets </a:t>
            </a:r>
            <a:r>
              <a:rPr lang="en-US" sz="1600" dirty="0" smtClean="0"/>
              <a:t>to competition </a:t>
            </a:r>
            <a:r>
              <a:rPr lang="en-US" sz="1600" dirty="0" smtClean="0">
                <a:sym typeface="Wingdings" panose="05000000000000000000" pitchFamily="2" charset="2"/>
              </a:rPr>
              <a:t> every customer is free to chose their supplier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Emphasis on easy supplier switching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Active customers and customer protection an increasing </a:t>
            </a:r>
            <a:r>
              <a:rPr lang="en-US" sz="1600" dirty="0" smtClean="0"/>
              <a:t>focus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5576" y="836712"/>
            <a:ext cx="7704856" cy="971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fr-FR" sz="4000" smtClean="0"/>
              <a:t>Independent Energy Regulator – roles and responsibilities</a:t>
            </a:r>
            <a:endParaRPr lang="en-GB" altLang="fr-FR" sz="4000" dirty="0"/>
          </a:p>
        </p:txBody>
      </p:sp>
    </p:spTree>
    <p:extLst>
      <p:ext uri="{BB962C8B-B14F-4D97-AF65-F5344CB8AC3E}">
        <p14:creationId xmlns:p14="http://schemas.microsoft.com/office/powerpoint/2010/main" val="41448756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9715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fr-FR" sz="4000" dirty="0" smtClean="0"/>
              <a:t>Independent </a:t>
            </a:r>
            <a:r>
              <a:rPr lang="en-US" altLang="fr-FR" sz="4000" dirty="0"/>
              <a:t>Energy </a:t>
            </a:r>
            <a:r>
              <a:rPr lang="en-US" altLang="fr-FR" sz="4000" dirty="0" smtClean="0"/>
              <a:t>Regulator – roles and responsibilities</a:t>
            </a:r>
            <a:endParaRPr lang="en-GB" altLang="fr-FR" sz="40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68097" y="2286000"/>
            <a:ext cx="7290053" cy="4167336"/>
          </a:xfrm>
        </p:spPr>
        <p:txBody>
          <a:bodyPr>
            <a:normAutofit fontScale="92500"/>
          </a:bodyPr>
          <a:lstStyle/>
          <a:p>
            <a:r>
              <a:rPr lang="en-US" dirty="0"/>
              <a:t>Economic </a:t>
            </a:r>
            <a:r>
              <a:rPr lang="en-US" b="1" dirty="0"/>
              <a:t>regulation of monopoly </a:t>
            </a:r>
            <a:r>
              <a:rPr lang="en-US" dirty="0"/>
              <a:t>energy </a:t>
            </a:r>
            <a:r>
              <a:rPr lang="en-US" dirty="0" smtClean="0"/>
              <a:t>networks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Ex-ante </a:t>
            </a:r>
            <a:r>
              <a:rPr lang="en-US" dirty="0" smtClean="0"/>
              <a:t>price and quality regulation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Sets </a:t>
            </a:r>
            <a:r>
              <a:rPr lang="en-US" dirty="0"/>
              <a:t>network revenues and </a:t>
            </a:r>
            <a:r>
              <a:rPr lang="en-US" dirty="0" smtClean="0"/>
              <a:t>tariffs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Regulated TPA </a:t>
            </a:r>
            <a:r>
              <a:rPr lang="en-US" dirty="0" smtClean="0"/>
              <a:t>and price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Setting quality of supply requirements and their integration into the regulatory formula </a:t>
            </a:r>
            <a:r>
              <a:rPr lang="en-US" dirty="0" smtClean="0">
                <a:sym typeface="Wingdings" panose="05000000000000000000" pitchFamily="2" charset="2"/>
              </a:rPr>
              <a:t> both technical and commercial quality</a:t>
            </a:r>
            <a:endParaRPr lang="en-US" dirty="0" smtClean="0"/>
          </a:p>
          <a:p>
            <a:r>
              <a:rPr lang="en-US" dirty="0" smtClean="0"/>
              <a:t>License/certify </a:t>
            </a:r>
            <a:r>
              <a:rPr lang="en-US" dirty="0"/>
              <a:t>and monitor market </a:t>
            </a:r>
            <a:r>
              <a:rPr lang="en-US" dirty="0" smtClean="0"/>
              <a:t>players </a:t>
            </a:r>
            <a:r>
              <a:rPr lang="en-US" dirty="0" smtClean="0">
                <a:sym typeface="Wingdings" panose="05000000000000000000" pitchFamily="2" charset="2"/>
              </a:rPr>
              <a:t> control of </a:t>
            </a:r>
            <a:r>
              <a:rPr lang="en-US" b="1" dirty="0" smtClean="0">
                <a:sym typeface="Wingdings" panose="05000000000000000000" pitchFamily="2" charset="2"/>
              </a:rPr>
              <a:t>market entry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Licensing generators, suppliers, network companies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Network </a:t>
            </a:r>
            <a:r>
              <a:rPr lang="en-US" dirty="0" smtClean="0"/>
              <a:t>unbundling, certification of unbundled companies</a:t>
            </a:r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ex-post role too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Dispute resolution between market participants with special focus on consumer protection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Some competition policy responsibilities </a:t>
            </a:r>
            <a:r>
              <a:rPr lang="en-US" dirty="0" smtClean="0">
                <a:sym typeface="Wingdings" panose="05000000000000000000" pitchFamily="2" charset="2"/>
              </a:rPr>
              <a:t> usually in cooperation with competition authorities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2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1844824"/>
            <a:ext cx="7560840" cy="47525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</a:t>
            </a:r>
            <a:r>
              <a:rPr lang="en-US" dirty="0"/>
              <a:t>provide a </a:t>
            </a:r>
            <a:r>
              <a:rPr lang="en-US" b="1" dirty="0"/>
              <a:t>predictable and stable climate for </a:t>
            </a:r>
            <a:r>
              <a:rPr lang="en-US" b="1" dirty="0" smtClean="0"/>
              <a:t>investors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shield them from interference by politicians eager to reduce energy prices as part of their campaign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 prevent discrimination and ensure a level playing field in an environment with a lot of public ownership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Investor confidence and long-term stability leads to </a:t>
            </a:r>
            <a:r>
              <a:rPr lang="en-US" b="1" dirty="0" smtClean="0"/>
              <a:t>low cost of capital </a:t>
            </a:r>
            <a:r>
              <a:rPr lang="en-US" dirty="0" smtClean="0"/>
              <a:t>which, in a capital-intensive industry, benefits the end customers more than short-term price reductions</a:t>
            </a:r>
          </a:p>
          <a:p>
            <a:r>
              <a:rPr lang="en-US" dirty="0" smtClean="0"/>
              <a:t>The introduction of independent regulators in the EU member states has been the result of </a:t>
            </a:r>
            <a:r>
              <a:rPr lang="en-US" b="1" dirty="0" smtClean="0"/>
              <a:t>EU legislation </a:t>
            </a:r>
            <a:r>
              <a:rPr lang="en-US" dirty="0" smtClean="0">
                <a:sym typeface="Wingdings" panose="05000000000000000000" pitchFamily="2" charset="2"/>
              </a:rPr>
              <a:t> it </a:t>
            </a:r>
            <a:r>
              <a:rPr lang="en-US" dirty="0">
                <a:sym typeface="Wingdings" panose="05000000000000000000" pitchFamily="2" charset="2"/>
              </a:rPr>
              <a:t>proves the growing EU-level involvement in regulatory activities 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In line with the general trend of rise of </a:t>
            </a:r>
            <a:r>
              <a:rPr lang="en-US" b="1" dirty="0" smtClean="0">
                <a:sym typeface="Wingdings" panose="05000000000000000000" pitchFamily="2" charset="2"/>
              </a:rPr>
              <a:t>EU agencies</a:t>
            </a:r>
            <a:r>
              <a:rPr lang="en-US" dirty="0" smtClean="0">
                <a:sym typeface="Wingdings" panose="05000000000000000000" pitchFamily="2" charset="2"/>
              </a:rPr>
              <a:t>, a new agency (Agency for the Cooperation of Energy Regulators) has been established to assist and help the coordination of national regulators on cross-border, regional and pan-European issues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It has rather limited powers but is , in accordance with </a:t>
            </a:r>
            <a:r>
              <a:rPr lang="en-US" dirty="0" err="1" smtClean="0">
                <a:sym typeface="Wingdings" panose="05000000000000000000" pitchFamily="2" charset="2"/>
              </a:rPr>
              <a:t>Majone’s</a:t>
            </a:r>
            <a:r>
              <a:rPr lang="en-US" dirty="0" smtClean="0">
                <a:sym typeface="Wingdings" panose="05000000000000000000" pitchFamily="2" charset="2"/>
              </a:rPr>
              <a:t> assumption, mainly responsible for monitoring the internal market, drafting reports and providing opinions</a:t>
            </a:r>
            <a:endParaRPr lang="cs-CZ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548320" cy="13316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fr-FR" sz="4000" dirty="0" smtClean="0"/>
              <a:t>Independent </a:t>
            </a:r>
            <a:r>
              <a:rPr lang="en-US" altLang="fr-FR" sz="4000" dirty="0"/>
              <a:t>Energy </a:t>
            </a:r>
            <a:r>
              <a:rPr lang="en-US" altLang="fr-FR" sz="4000" dirty="0" smtClean="0"/>
              <a:t>regulator – why independence?</a:t>
            </a:r>
            <a:endParaRPr lang="en-GB" altLang="fr-FR" sz="4000" dirty="0"/>
          </a:p>
        </p:txBody>
      </p:sp>
    </p:spTree>
    <p:extLst>
      <p:ext uri="{BB962C8B-B14F-4D97-AF65-F5344CB8AC3E}">
        <p14:creationId xmlns:p14="http://schemas.microsoft.com/office/powerpoint/2010/main" val="2784762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and gas challenges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286000"/>
            <a:ext cx="7992887" cy="4311352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/>
              <a:t>Gas</a:t>
            </a:r>
            <a:r>
              <a:rPr lang="en-US" sz="2400" dirty="0" smtClean="0"/>
              <a:t> – uncertainty about future demand – risk of asset stranding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Global LNG market?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Is unbundling and liberalization (de-monopolization) inhibiting investment in large cross-border project due to lack of coordination and uncertainty about future revenue streams?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/>
              <a:t>Large pipeline project typically have a large carrying capacity</a:t>
            </a:r>
            <a:r>
              <a:rPr lang="en-US" sz="1900" dirty="0" smtClean="0">
                <a:sym typeface="Wingdings" panose="05000000000000000000" pitchFamily="2" charset="2"/>
              </a:rPr>
              <a:t> more often than not used for transit  the transit courtiers want to have their slice of the cake, too  lack of coordination b/w 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900" dirty="0" smtClean="0">
                <a:sym typeface="Wingdings" panose="05000000000000000000" pitchFamily="2" charset="2"/>
              </a:rPr>
              <a:t>Renewable gas</a:t>
            </a:r>
            <a:endParaRPr lang="en-US" sz="1900" dirty="0" smtClean="0"/>
          </a:p>
          <a:p>
            <a:r>
              <a:rPr lang="en-US" sz="2400" b="1" dirty="0" smtClean="0"/>
              <a:t>Power</a:t>
            </a:r>
            <a:r>
              <a:rPr lang="en-US" sz="2400" dirty="0" smtClean="0"/>
              <a:t> – uncertainty about what the industry as such will look like a few years from</a:t>
            </a:r>
          </a:p>
          <a:p>
            <a:pPr lvl="1"/>
            <a:r>
              <a:rPr lang="en-US" sz="1900" dirty="0" smtClean="0"/>
              <a:t>DER </a:t>
            </a:r>
            <a:r>
              <a:rPr lang="en-US" sz="1900" dirty="0" smtClean="0">
                <a:sym typeface="Wingdings" panose="05000000000000000000" pitchFamily="2" charset="2"/>
              </a:rPr>
              <a:t> decentralization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RES  intermittency </a:t>
            </a:r>
            <a:endParaRPr lang="en-US" sz="1900" dirty="0" smtClean="0"/>
          </a:p>
          <a:p>
            <a:pPr lvl="1"/>
            <a:r>
              <a:rPr lang="en-US" sz="1900" dirty="0" smtClean="0"/>
              <a:t>The role of network companies</a:t>
            </a:r>
          </a:p>
          <a:p>
            <a:pPr lvl="1"/>
            <a:r>
              <a:rPr lang="en-US" sz="1900" dirty="0" smtClean="0"/>
              <a:t>Demand </a:t>
            </a:r>
            <a:r>
              <a:rPr lang="en-US" sz="1900" dirty="0" smtClean="0">
                <a:sym typeface="Wingdings" panose="05000000000000000000" pitchFamily="2" charset="2"/>
              </a:rPr>
              <a:t> impact of e-mobility vs. energy efficiency</a:t>
            </a:r>
          </a:p>
          <a:p>
            <a:pPr lvl="1"/>
            <a:r>
              <a:rPr lang="en-US" sz="1900" dirty="0" smtClean="0">
                <a:sym typeface="Wingdings" panose="05000000000000000000" pitchFamily="2" charset="2"/>
              </a:rPr>
              <a:t>Storage</a:t>
            </a:r>
          </a:p>
          <a:p>
            <a:r>
              <a:rPr lang="en-US" sz="2400" dirty="0" smtClean="0"/>
              <a:t>Rise </a:t>
            </a:r>
            <a:r>
              <a:rPr lang="en-US" sz="2400" dirty="0"/>
              <a:t>of uncertainty and complexity</a:t>
            </a:r>
            <a:endParaRPr lang="en-US" sz="2400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1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we have electricity markets?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31384017"/>
              </p:ext>
            </p:extLst>
          </p:nvPr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59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57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an EOM ensure adequate generation capacity to ensure security of supply?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Security of supply is a public good </a:t>
            </a:r>
            <a:r>
              <a:rPr lang="en-US" sz="2400" dirty="0" smtClean="0">
                <a:sym typeface="Wingdings" panose="05000000000000000000" pitchFamily="2" charset="2"/>
              </a:rPr>
              <a:t> underinvestment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Investment cycles  installed capacity oscillates around a the long-term equilibrium </a:t>
            </a:r>
            <a:endParaRPr lang="en-US" sz="2400" dirty="0" smtClean="0"/>
          </a:p>
          <a:p>
            <a:r>
              <a:rPr lang="en-US" sz="2400" dirty="0" smtClean="0"/>
              <a:t>The right level of prices </a:t>
            </a:r>
            <a:r>
              <a:rPr lang="en-US" sz="2400" dirty="0" smtClean="0">
                <a:sym typeface="Wingdings" panose="05000000000000000000" pitchFamily="2" charset="2"/>
              </a:rPr>
              <a:t></a:t>
            </a:r>
            <a:r>
              <a:rPr lang="en-US" sz="2400" dirty="0" smtClean="0"/>
              <a:t> missing money problem and VOLL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24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regulate energy and network industries in general?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Network industries vs. natural monopolies </a:t>
            </a:r>
            <a:r>
              <a:rPr lang="en-US" sz="2000" dirty="0" smtClean="0">
                <a:sym typeface="Wingdings" panose="05000000000000000000" pitchFamily="2" charset="2"/>
              </a:rPr>
              <a:t> the two concepts largely overlap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Natural monopoly  mostly an economics 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Network industry  mostly a technical concept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In the past, the network industry category was a sub-set of natural monopolies: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Network industries are dependent on </a:t>
            </a:r>
            <a:r>
              <a:rPr lang="en-US" sz="1600" b="1" dirty="0" smtClean="0">
                <a:sym typeface="Wingdings" panose="05000000000000000000" pitchFamily="2" charset="2"/>
              </a:rPr>
              <a:t>physical infrastructure </a:t>
            </a:r>
            <a:r>
              <a:rPr lang="en-US" sz="1600" dirty="0" smtClean="0">
                <a:sym typeface="Wingdings" panose="05000000000000000000" pitchFamily="2" charset="2"/>
              </a:rPr>
              <a:t>(networks)  high CAPEX and lock-in effect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Not to be confused with network effect (externality)  related concept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Many of the technical features of network industries result in properties which qualify them as (natural) monopolies  high cost of entry, low variable costs relative to fixed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Network industries very often provide </a:t>
            </a:r>
            <a:r>
              <a:rPr lang="en-US" sz="1600" b="1" dirty="0" smtClean="0">
                <a:sym typeface="Wingdings" panose="05000000000000000000" pitchFamily="2" charset="2"/>
              </a:rPr>
              <a:t>essential services </a:t>
            </a:r>
            <a:r>
              <a:rPr lang="en-US" sz="1600" dirty="0" smtClean="0">
                <a:sym typeface="Wingdings" panose="05000000000000000000" pitchFamily="2" charset="2"/>
              </a:rPr>
              <a:t> public utilities</a:t>
            </a:r>
            <a:endParaRPr lang="en-US" sz="1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Currently, some industries traditionally depending on networks are not considered </a:t>
            </a:r>
            <a:r>
              <a:rPr lang="en-US" sz="2000" dirty="0">
                <a:sym typeface="Wingdings" panose="05000000000000000000" pitchFamily="2" charset="2"/>
              </a:rPr>
              <a:t>monopolies </a:t>
            </a:r>
            <a:r>
              <a:rPr lang="en-US" sz="2000" dirty="0" smtClean="0">
                <a:sym typeface="Wingdings" panose="05000000000000000000" pitchFamily="2" charset="2"/>
              </a:rPr>
              <a:t> case </a:t>
            </a:r>
            <a:r>
              <a:rPr lang="en-US" sz="2000" dirty="0">
                <a:sym typeface="Wingdings" panose="05000000000000000000" pitchFamily="2" charset="2"/>
              </a:rPr>
              <a:t>for liberalization</a:t>
            </a:r>
          </a:p>
          <a:p>
            <a:pPr marL="0" indent="0">
              <a:buNone/>
            </a:pPr>
            <a:endParaRPr lang="en-US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219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922114"/>
          </a:xfrm>
        </p:spPr>
        <p:txBody>
          <a:bodyPr/>
          <a:lstStyle/>
          <a:p>
            <a:r>
              <a:rPr lang="en-US" dirty="0" smtClean="0"/>
              <a:t>Investment signals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204864"/>
            <a:ext cx="7416824" cy="4653136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Generation capacity is „chunky“ </a:t>
            </a:r>
            <a:r>
              <a:rPr lang="en-US" sz="2000" dirty="0" smtClean="0">
                <a:sym typeface="Wingdings" panose="05000000000000000000" pitchFamily="2" charset="2"/>
              </a:rPr>
              <a:t> impossible to add in small increments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Long lead times (investment decision to commissioning)  lack of reliable investment signals</a:t>
            </a:r>
            <a:endParaRPr lang="en-US" sz="2000" dirty="0" smtClean="0"/>
          </a:p>
          <a:p>
            <a:r>
              <a:rPr lang="en-US" sz="2000" dirty="0" smtClean="0"/>
              <a:t>A mismatch between project useful life (&gt; 30 </a:t>
            </a:r>
            <a:r>
              <a:rPr lang="en-US" sz="2000" dirty="0" err="1" smtClean="0"/>
              <a:t>yrs</a:t>
            </a:r>
            <a:r>
              <a:rPr lang="en-US" sz="2000" dirty="0" smtClean="0"/>
              <a:t>)  and forward curve liquidity (&lt; 3 </a:t>
            </a:r>
            <a:r>
              <a:rPr lang="en-US" sz="2000" dirty="0" err="1" smtClean="0"/>
              <a:t>yrs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7896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0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922114"/>
          </a:xfrm>
        </p:spPr>
        <p:txBody>
          <a:bodyPr/>
          <a:lstStyle/>
          <a:p>
            <a:r>
              <a:rPr lang="en-US" dirty="0" smtClean="0"/>
              <a:t>Investment signals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276872"/>
            <a:ext cx="7704856" cy="3888432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A wide selection of available technology options with varying OPEX/CAPEX ration </a:t>
            </a:r>
            <a:r>
              <a:rPr lang="en-US" sz="2000" dirty="0" smtClean="0">
                <a:sym typeface="Wingdings" panose="05000000000000000000" pitchFamily="2" charset="2"/>
              </a:rPr>
              <a:t> e.g. OCGT vs. Nuclear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Risk averse investors more likely to opt for the least risky options  low CAPEX and short lead times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May or may not coincide with the option which minimizes total system costs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63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US" dirty="0" smtClean="0"/>
              <a:t>The role of politics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72118"/>
            <a:ext cx="7983848" cy="4485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Power generation shares some features with other industries </a:t>
            </a:r>
            <a:r>
              <a:rPr lang="en-US" sz="2400" dirty="0" smtClean="0">
                <a:sym typeface="Wingdings" panose="05000000000000000000" pitchFamily="2" charset="2"/>
              </a:rPr>
              <a:t> high capital intensity, long lead times 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E.g. aluminum, oil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„Boom and bust“ phenomenon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… But there are important peculiarities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Limited storage possibilities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Essential for modern society  high political sensitivity</a:t>
            </a:r>
          </a:p>
        </p:txBody>
      </p:sp>
      <p:grpSp>
        <p:nvGrpSpPr>
          <p:cNvPr id="4103" name="Skupina 4102"/>
          <p:cNvGrpSpPr/>
          <p:nvPr/>
        </p:nvGrpSpPr>
        <p:grpSpPr>
          <a:xfrm>
            <a:off x="2973064" y="5229200"/>
            <a:ext cx="3099204" cy="1296144"/>
            <a:chOff x="6044796" y="3720455"/>
            <a:chExt cx="3099204" cy="1296144"/>
          </a:xfrm>
        </p:grpSpPr>
        <p:grpSp>
          <p:nvGrpSpPr>
            <p:cNvPr id="30" name="Skupina 29"/>
            <p:cNvGrpSpPr/>
            <p:nvPr/>
          </p:nvGrpSpPr>
          <p:grpSpPr>
            <a:xfrm>
              <a:off x="6044796" y="3720455"/>
              <a:ext cx="2736304" cy="1296144"/>
              <a:chOff x="899592" y="4149080"/>
              <a:chExt cx="2736304" cy="1296144"/>
            </a:xfrm>
          </p:grpSpPr>
          <p:cxnSp>
            <p:nvCxnSpPr>
              <p:cNvPr id="9" name="Přímá spojnice 8"/>
              <p:cNvCxnSpPr/>
              <p:nvPr/>
            </p:nvCxnSpPr>
            <p:spPr>
              <a:xfrm>
                <a:off x="899592" y="4797152"/>
                <a:ext cx="2304256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Zakřivená spojnice 10"/>
              <p:cNvCxnSpPr/>
              <p:nvPr/>
            </p:nvCxnSpPr>
            <p:spPr>
              <a:xfrm>
                <a:off x="899592" y="4437112"/>
                <a:ext cx="1152128" cy="648072"/>
              </a:xfrm>
              <a:prstGeom prst="curvedConnector3">
                <a:avLst>
                  <a:gd name="adj1" fmla="val 49173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Zakřivená spojnice 22"/>
              <p:cNvCxnSpPr/>
              <p:nvPr/>
            </p:nvCxnSpPr>
            <p:spPr>
              <a:xfrm rot="10800000" flipV="1">
                <a:off x="2051720" y="4425069"/>
                <a:ext cx="928167" cy="658763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se šipkou 24"/>
              <p:cNvCxnSpPr/>
              <p:nvPr/>
            </p:nvCxnSpPr>
            <p:spPr>
              <a:xfrm>
                <a:off x="899592" y="5445224"/>
                <a:ext cx="273630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28"/>
              <p:cNvCxnSpPr/>
              <p:nvPr/>
            </p:nvCxnSpPr>
            <p:spPr>
              <a:xfrm flipV="1">
                <a:off x="899592" y="4149080"/>
                <a:ext cx="0" cy="12961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97" name="Přímá spojnice se šipkou 4096"/>
            <p:cNvCxnSpPr/>
            <p:nvPr/>
          </p:nvCxnSpPr>
          <p:spPr>
            <a:xfrm flipH="1" flipV="1">
              <a:off x="7196923" y="4652901"/>
              <a:ext cx="928167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2" name="TextovéPole 4101"/>
            <p:cNvSpPr txBox="1"/>
            <p:nvPr/>
          </p:nvSpPr>
          <p:spPr>
            <a:xfrm>
              <a:off x="8095315" y="4565838"/>
              <a:ext cx="104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Black out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19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792088"/>
          </a:xfrm>
        </p:spPr>
        <p:txBody>
          <a:bodyPr/>
          <a:lstStyle/>
          <a:p>
            <a:r>
              <a:rPr lang="en-US" dirty="0" smtClean="0"/>
              <a:t>The role of politics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48082"/>
            <a:ext cx="7848872" cy="4809918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Will politicians let go and let the market find an equilibrium?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What are their risk acceptance levels?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It contrary to the concept of politics to “sit down and kick back”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Influencing the policy-making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Olson theory  concentrated groups, who stand to benefit significantly from a policy have a better chance of influencing the policy than disperse groups (e.g. customers) who are to bear the costs even if benefits overall outweigh costs for the society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Information asymmetry  those who would benefit from a CRM supply information necessary for a policy analysis </a:t>
            </a:r>
          </a:p>
          <a:p>
            <a:r>
              <a:rPr lang="en-US" sz="2000" dirty="0" smtClean="0">
                <a:sym typeface="Wingdings" panose="05000000000000000000" pitchFamily="2" charset="2"/>
              </a:rPr>
              <a:t>The case of capacity mechanisms and the security of supply debate is an example of tension between expertise and politics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the current developments make perfect sense form an expert point of view but are unacceptable politically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Which should prevail?  expert knowledge or democratic legitimacy?</a:t>
            </a:r>
          </a:p>
          <a:p>
            <a:endParaRPr lang="en-US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72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b="1" dirty="0" smtClean="0"/>
              <a:t>Q&amp;A</a:t>
            </a:r>
            <a:endParaRPr lang="cs-CZ" sz="8800" b="1" dirty="0"/>
          </a:p>
        </p:txBody>
      </p:sp>
      <p:pic>
        <p:nvPicPr>
          <p:cNvPr id="6146" name="Picture 2" descr="C:\Users\sik\AppData\Local\Microsoft\Windows\Temporary Internet Files\Content.IE5\DCNDXFGN\Question_mark_alternate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22" y="2286000"/>
            <a:ext cx="310805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2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outreach - come work for us!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5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kupina 13"/>
          <p:cNvGrpSpPr/>
          <p:nvPr/>
        </p:nvGrpSpPr>
        <p:grpSpPr>
          <a:xfrm>
            <a:off x="3851920" y="3588308"/>
            <a:ext cx="5231433" cy="3281912"/>
            <a:chOff x="2700997" y="3158576"/>
            <a:chExt cx="5231433" cy="3281912"/>
          </a:xfrm>
        </p:grpSpPr>
        <p:pic>
          <p:nvPicPr>
            <p:cNvPr id="10" name="Picture 2" descr="http://wiki.rvp.cz/@api/deki/files/18563/=Obrysov%25c3%2583%25c2%25a1_mapa_%25c3%2584%25c2%258cR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997" y="3158576"/>
              <a:ext cx="5231433" cy="328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http://www.coi.cz/images/public/fotky/ostrava_co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4653136"/>
              <a:ext cx="906471" cy="78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Foto - sídlo úřadu v Jihlavě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322" y="4659732"/>
              <a:ext cx="846782" cy="85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6" descr="http://www.eru.cz/user_data/images/img/erudp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61" r="20354"/>
            <a:stretch>
              <a:fillRect/>
            </a:stretch>
          </p:blipFill>
          <p:spPr bwMode="auto">
            <a:xfrm>
              <a:off x="3995936" y="3930030"/>
              <a:ext cx="631293" cy="88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6995120" cy="864096"/>
          </a:xfrm>
        </p:spPr>
        <p:txBody>
          <a:bodyPr>
            <a:normAutofit/>
          </a:bodyPr>
          <a:lstStyle/>
          <a:p>
            <a:r>
              <a:rPr lang="en-US" dirty="0"/>
              <a:t>About ERO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1944216"/>
          </a:xfrm>
        </p:spPr>
        <p:txBody>
          <a:bodyPr>
            <a:normAutofit/>
          </a:bodyPr>
          <a:lstStyle/>
          <a:p>
            <a:r>
              <a:rPr lang="en-US" dirty="0" smtClean="0"/>
              <a:t>Established in 2001</a:t>
            </a:r>
          </a:p>
          <a:p>
            <a:r>
              <a:rPr lang="en-US" dirty="0" smtClean="0"/>
              <a:t>Independent regulatory body tasked with a wide range of responsibilities</a:t>
            </a:r>
          </a:p>
          <a:p>
            <a:r>
              <a:rPr lang="en-US" dirty="0" smtClean="0"/>
              <a:t>Headed by a </a:t>
            </a:r>
            <a:r>
              <a:rPr lang="cs-CZ" dirty="0"/>
              <a:t>5</a:t>
            </a:r>
            <a:r>
              <a:rPr lang="en-US" dirty="0" smtClean="0"/>
              <a:t>-member </a:t>
            </a:r>
            <a:r>
              <a:rPr lang="en-US" dirty="0" smtClean="0"/>
              <a:t>Board appointed by the </a:t>
            </a:r>
            <a:r>
              <a:rPr lang="en-US" dirty="0" err="1" smtClean="0"/>
              <a:t>Govermnebt</a:t>
            </a:r>
            <a:r>
              <a:rPr lang="en-US" dirty="0" smtClean="0"/>
              <a:t> of the Republic for a term of 5 years (staggering)</a:t>
            </a:r>
          </a:p>
        </p:txBody>
      </p:sp>
      <p:sp>
        <p:nvSpPr>
          <p:cNvPr id="15" name="Zástupný symbol pro obsah 5"/>
          <p:cNvSpPr txBox="1">
            <a:spLocks/>
          </p:cNvSpPr>
          <p:nvPr/>
        </p:nvSpPr>
        <p:spPr bwMode="auto">
          <a:xfrm>
            <a:off x="251520" y="3717032"/>
            <a:ext cx="36004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/>
              <a:t>Almost 250 staff (including several MUNI alumni) </a:t>
            </a:r>
          </a:p>
          <a:p>
            <a:r>
              <a:rPr lang="en-US" sz="2200" kern="0" dirty="0" smtClean="0"/>
              <a:t>A budget of over € 11M</a:t>
            </a:r>
          </a:p>
          <a:p>
            <a:r>
              <a:rPr lang="en-US" sz="2200" kern="0" dirty="0" smtClean="0"/>
              <a:t>Headquartered in </a:t>
            </a:r>
            <a:r>
              <a:rPr lang="en-US" sz="2200" kern="0" dirty="0" err="1" smtClean="0"/>
              <a:t>Jihlava</a:t>
            </a:r>
            <a:r>
              <a:rPr lang="en-US" sz="2200" kern="0" dirty="0" smtClean="0"/>
              <a:t> with subsidiary offices in Prague and Ostrava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404826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8229600" cy="7395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Regulatory mandate</a:t>
            </a:r>
            <a:endParaRPr lang="en-US" alt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83392"/>
            <a:ext cx="3970784" cy="4752528"/>
          </a:xfrm>
        </p:spPr>
        <p:txBody>
          <a:bodyPr/>
          <a:lstStyle/>
          <a:p>
            <a:r>
              <a:rPr lang="en-US" altLang="cs-CZ" dirty="0" smtClean="0"/>
              <a:t>Power</a:t>
            </a:r>
          </a:p>
          <a:p>
            <a:r>
              <a:rPr lang="en-US" altLang="cs-CZ" dirty="0" smtClean="0"/>
              <a:t>Natural Gas</a:t>
            </a:r>
          </a:p>
          <a:p>
            <a:r>
              <a:rPr lang="en-US" altLang="cs-CZ" dirty="0" smtClean="0"/>
              <a:t>District heating</a:t>
            </a:r>
          </a:p>
          <a:p>
            <a:r>
              <a:rPr lang="en-US" altLang="cs-CZ" dirty="0" smtClean="0"/>
              <a:t>Renewables</a:t>
            </a:r>
          </a:p>
          <a:p>
            <a:r>
              <a:rPr lang="en-US" altLang="cs-CZ" dirty="0" smtClean="0"/>
              <a:t>… more industries to come?</a:t>
            </a:r>
          </a:p>
          <a:p>
            <a:endParaRPr lang="en-US" altLang="cs-CZ" dirty="0" smtClean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11960" y="2132856"/>
            <a:ext cx="4532685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chemeClr val="accent2"/>
              </a:buClr>
              <a:buSzPct val="80000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SzPct val="65000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chemeClr val="accent2"/>
              </a:buClr>
              <a:buSzPct val="70000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SzPct val="130000"/>
            </a:pPr>
            <a:r>
              <a:rPr lang="en-US" altLang="cs-CZ" sz="2000" b="1" dirty="0" smtClean="0"/>
              <a:t>ERO‘s main ta</a:t>
            </a:r>
            <a:r>
              <a:rPr lang="cs-CZ" altLang="cs-CZ" sz="2000" b="1" dirty="0" smtClean="0"/>
              <a:t>s</a:t>
            </a:r>
            <a:r>
              <a:rPr lang="en-US" altLang="cs-CZ" sz="2000" b="1" dirty="0" err="1" smtClean="0"/>
              <a:t>ks</a:t>
            </a:r>
            <a:endParaRPr lang="en-US" altLang="cs-CZ" sz="2000" b="1" dirty="0" smtClean="0"/>
          </a:p>
          <a:p>
            <a:pPr eaLnBrk="1" hangingPunct="1">
              <a:buSzPct val="130000"/>
              <a:buFont typeface="Wingdings" pitchFamily="2" charset="2"/>
              <a:buChar char="§"/>
            </a:pPr>
            <a:r>
              <a:rPr lang="en-US" altLang="cs-CZ" sz="2000" b="1" dirty="0" smtClean="0"/>
              <a:t>Consumer protection</a:t>
            </a:r>
          </a:p>
          <a:p>
            <a:pPr eaLnBrk="1" hangingPunct="1">
              <a:buSzPct val="130000"/>
              <a:buFont typeface="Wingdings" pitchFamily="2" charset="2"/>
              <a:buChar char="§"/>
            </a:pPr>
            <a:r>
              <a:rPr lang="en-US" altLang="cs-CZ" sz="2000" b="1" dirty="0" smtClean="0"/>
              <a:t>Price </a:t>
            </a:r>
            <a:r>
              <a:rPr lang="cs-CZ" altLang="cs-CZ" sz="2000" b="1" dirty="0" err="1" smtClean="0"/>
              <a:t>regualation</a:t>
            </a:r>
            <a:r>
              <a:rPr lang="cs-CZ" altLang="cs-CZ" sz="2000" b="1" dirty="0" smtClean="0"/>
              <a:t> </a:t>
            </a:r>
            <a:r>
              <a:rPr lang="en-US" altLang="cs-CZ" sz="2000" dirty="0" smtClean="0"/>
              <a:t>with a view to ensuring effective operation of natural monopolies</a:t>
            </a:r>
          </a:p>
          <a:p>
            <a:pPr eaLnBrk="1" hangingPunct="1">
              <a:buSzPct val="130000"/>
              <a:buFont typeface="Wingdings" pitchFamily="2" charset="2"/>
              <a:buChar char="§"/>
            </a:pPr>
            <a:r>
              <a:rPr lang="en-US" altLang="cs-CZ" sz="2000" dirty="0" smtClean="0"/>
              <a:t>Promotion of </a:t>
            </a:r>
            <a:r>
              <a:rPr lang="en-US" altLang="cs-CZ" sz="2000" b="1" dirty="0" smtClean="0"/>
              <a:t>high-quality and reliable  </a:t>
            </a:r>
            <a:r>
              <a:rPr lang="en-US" altLang="cs-CZ" sz="2000" dirty="0" smtClean="0"/>
              <a:t>energy supplies</a:t>
            </a:r>
          </a:p>
          <a:p>
            <a:pPr eaLnBrk="1" hangingPunct="1">
              <a:buSzPct val="130000"/>
              <a:buFont typeface="Wingdings" pitchFamily="2" charset="2"/>
              <a:buChar char="§"/>
            </a:pPr>
            <a:r>
              <a:rPr lang="en-US" altLang="cs-CZ" sz="2000" dirty="0" smtClean="0"/>
              <a:t>Promotion of </a:t>
            </a:r>
            <a:r>
              <a:rPr lang="en-US" altLang="cs-CZ" sz="2000" b="1" dirty="0" smtClean="0"/>
              <a:t>competition</a:t>
            </a:r>
            <a:r>
              <a:rPr lang="en-US" altLang="cs-CZ" sz="2000" dirty="0" smtClean="0"/>
              <a:t> and anti-trust oversight (in cooperation with the competition office)</a:t>
            </a:r>
          </a:p>
          <a:p>
            <a:pPr eaLnBrk="1" hangingPunct="1">
              <a:buSzPct val="130000"/>
              <a:buFont typeface="Wingdings" pitchFamily="2" charset="2"/>
              <a:buChar char="§"/>
            </a:pPr>
            <a:r>
              <a:rPr lang="en-US" altLang="cs-CZ" sz="2000" dirty="0" smtClean="0"/>
              <a:t>Promotion of </a:t>
            </a:r>
            <a:r>
              <a:rPr lang="en-US" altLang="cs-CZ" sz="2000" b="1" dirty="0" smtClean="0"/>
              <a:t>renewables and CHP</a:t>
            </a:r>
          </a:p>
          <a:p>
            <a:pPr eaLnBrk="1" hangingPunct="1">
              <a:buSzPct val="130000"/>
              <a:buFont typeface="Wingdings" pitchFamily="2" charset="2"/>
              <a:buChar char="§"/>
            </a:pPr>
            <a:endParaRPr lang="en-US" altLang="cs-CZ" sz="2400" b="1" dirty="0" smtClean="0"/>
          </a:p>
          <a:p>
            <a:pPr eaLnBrk="1" hangingPunct="1">
              <a:buSzPct val="130000"/>
              <a:buFont typeface="Wingdings" pitchFamily="2" charset="2"/>
              <a:buNone/>
            </a:pPr>
            <a:endParaRPr lang="en-US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2357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035" y="4529437"/>
            <a:ext cx="57023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bdélník 34"/>
          <p:cNvSpPr/>
          <p:nvPr/>
        </p:nvSpPr>
        <p:spPr bwMode="auto">
          <a:xfrm>
            <a:off x="1672035" y="4529437"/>
            <a:ext cx="2683941" cy="1944216"/>
          </a:xfrm>
          <a:prstGeom prst="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6398" y="908720"/>
            <a:ext cx="6995120" cy="7920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</a:rPr>
              <a:t>Main areas of competence in the power sector</a:t>
            </a:r>
            <a:endParaRPr lang="en-US" sz="3600" dirty="0"/>
          </a:p>
        </p:txBody>
      </p:sp>
      <p:sp>
        <p:nvSpPr>
          <p:cNvPr id="8" name="Obdélník 7"/>
          <p:cNvSpPr/>
          <p:nvPr/>
        </p:nvSpPr>
        <p:spPr bwMode="auto">
          <a:xfrm>
            <a:off x="179512" y="2009182"/>
            <a:ext cx="2088232" cy="576039"/>
          </a:xfrm>
          <a:prstGeom prst="rect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Licensing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(all)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2434953" y="1999733"/>
            <a:ext cx="2088232" cy="585488"/>
          </a:xfrm>
          <a:prstGeom prst="rect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Price </a:t>
            </a:r>
            <a:r>
              <a:rPr lang="cs-CZ" sz="1400" b="1" dirty="0" err="1" smtClean="0">
                <a:solidFill>
                  <a:schemeClr val="tx1"/>
                </a:solidFill>
                <a:latin typeface="Arial" pitchFamily="34" charset="0"/>
              </a:rPr>
              <a:t>regulation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(2 and 3)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4716016" y="2009183"/>
            <a:ext cx="2088232" cy="576038"/>
          </a:xfrm>
          <a:prstGeom prst="rect">
            <a:avLst/>
          </a:prstGeom>
          <a:ln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Competition oversight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(1 and 4)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6948264" y="2009182"/>
            <a:ext cx="2088232" cy="792064"/>
          </a:xfrm>
          <a:prstGeom prst="rect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Market integrity and transparency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(1 and 2)</a:t>
            </a:r>
          </a:p>
        </p:txBody>
      </p:sp>
      <p:cxnSp>
        <p:nvCxnSpPr>
          <p:cNvPr id="13" name="Přímá spojnice se šipkou 12"/>
          <p:cNvCxnSpPr>
            <a:stCxn id="8" idx="2"/>
          </p:cNvCxnSpPr>
          <p:nvPr/>
        </p:nvCxnSpPr>
        <p:spPr bwMode="auto">
          <a:xfrm>
            <a:off x="1223628" y="2585221"/>
            <a:ext cx="1116124" cy="2520281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/>
          <p:cNvCxnSpPr>
            <a:stCxn id="8" idx="2"/>
          </p:cNvCxnSpPr>
          <p:nvPr/>
        </p:nvCxnSpPr>
        <p:spPr bwMode="auto">
          <a:xfrm>
            <a:off x="1223628" y="2585221"/>
            <a:ext cx="2412268" cy="2304257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se šipkou 16"/>
          <p:cNvCxnSpPr>
            <a:stCxn id="8" idx="2"/>
          </p:cNvCxnSpPr>
          <p:nvPr/>
        </p:nvCxnSpPr>
        <p:spPr bwMode="auto">
          <a:xfrm>
            <a:off x="1223628" y="2585221"/>
            <a:ext cx="3564396" cy="2520281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Přímá spojnice se šipkou 19"/>
          <p:cNvCxnSpPr>
            <a:stCxn id="8" idx="2"/>
          </p:cNvCxnSpPr>
          <p:nvPr/>
        </p:nvCxnSpPr>
        <p:spPr bwMode="auto">
          <a:xfrm>
            <a:off x="1223628" y="2585221"/>
            <a:ext cx="5004556" cy="2520281"/>
          </a:xfrm>
          <a:prstGeom prst="straightConnector1">
            <a:avLst/>
          </a:prstGeom>
          <a:solidFill>
            <a:schemeClr val="accent1"/>
          </a:solidFill>
          <a:ln w="38100" cap="rnd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se šipkou 23"/>
          <p:cNvCxnSpPr>
            <a:stCxn id="9" idx="2"/>
          </p:cNvCxnSpPr>
          <p:nvPr/>
        </p:nvCxnSpPr>
        <p:spPr bwMode="auto">
          <a:xfrm>
            <a:off x="3479069" y="2585221"/>
            <a:ext cx="246837" cy="2376265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9" idx="2"/>
          </p:cNvCxnSpPr>
          <p:nvPr/>
        </p:nvCxnSpPr>
        <p:spPr bwMode="auto">
          <a:xfrm>
            <a:off x="3479069" y="2585221"/>
            <a:ext cx="1380963" cy="2520281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0" idx="2"/>
          </p:cNvCxnSpPr>
          <p:nvPr/>
        </p:nvCxnSpPr>
        <p:spPr bwMode="auto">
          <a:xfrm flipH="1">
            <a:off x="2627784" y="2585221"/>
            <a:ext cx="3132348" cy="237626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10" idx="2"/>
          </p:cNvCxnSpPr>
          <p:nvPr/>
        </p:nvCxnSpPr>
        <p:spPr bwMode="auto">
          <a:xfrm>
            <a:off x="5760132" y="2585221"/>
            <a:ext cx="540060" cy="2520281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TextovéPole 35"/>
          <p:cNvSpPr txBox="1"/>
          <p:nvPr/>
        </p:nvSpPr>
        <p:spPr>
          <a:xfrm>
            <a:off x="1990163" y="6482657"/>
            <a:ext cx="1886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Wholesale market</a:t>
            </a:r>
            <a:endParaRPr lang="en-US" dirty="0"/>
          </a:p>
        </p:txBody>
      </p:sp>
      <p:cxnSp>
        <p:nvCxnSpPr>
          <p:cNvPr id="38" name="Přímá spojnice se šipkou 37"/>
          <p:cNvCxnSpPr>
            <a:stCxn id="11" idx="2"/>
            <a:endCxn id="36" idx="0"/>
          </p:cNvCxnSpPr>
          <p:nvPr/>
        </p:nvCxnSpPr>
        <p:spPr bwMode="auto">
          <a:xfrm flipH="1">
            <a:off x="2933370" y="2801246"/>
            <a:ext cx="5059010" cy="3681411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regulate energy and network industries in general?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Justification for economic regulation of network industries </a:t>
            </a:r>
            <a:r>
              <a:rPr lang="en-US" sz="2000" dirty="0" smtClean="0">
                <a:sym typeface="Wingdings" panose="05000000000000000000" pitchFamily="2" charset="2"/>
              </a:rPr>
              <a:t> remedying the shortcomings of monopoly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The vices of ‘</a:t>
            </a:r>
            <a:r>
              <a:rPr lang="en-US" sz="1600" b="1" dirty="0"/>
              <a:t>non-natural</a:t>
            </a:r>
            <a:r>
              <a:rPr lang="en-US" sz="1600" dirty="0"/>
              <a:t>’ monopolies are best prevented by not allowing monopolization </a:t>
            </a:r>
            <a:r>
              <a:rPr lang="en-US" sz="1600" dirty="0">
                <a:sym typeface="Wingdings" panose="05000000000000000000" pitchFamily="2" charset="2"/>
              </a:rPr>
              <a:t> competition/anti-trust law, merger </a:t>
            </a:r>
            <a:r>
              <a:rPr lang="en-US" sz="1600" dirty="0" smtClean="0">
                <a:sym typeface="Wingdings" panose="05000000000000000000" pitchFamily="2" charset="2"/>
              </a:rPr>
              <a:t>control and forced divestment, </a:t>
            </a:r>
            <a:r>
              <a:rPr lang="en-US" sz="1600" dirty="0">
                <a:sym typeface="Wingdings" panose="05000000000000000000" pitchFamily="2" charset="2"/>
              </a:rPr>
              <a:t>prohibition of exploitative abusive,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sym typeface="Wingdings" panose="05000000000000000000" pitchFamily="2" charset="2"/>
              </a:rPr>
              <a:t>Natural</a:t>
            </a:r>
            <a:r>
              <a:rPr lang="en-US" sz="1600" dirty="0">
                <a:sym typeface="Wingdings" panose="05000000000000000000" pitchFamily="2" charset="2"/>
              </a:rPr>
              <a:t> monopolies are actually desirable from an economic point of </a:t>
            </a:r>
            <a:r>
              <a:rPr lang="en-US" sz="1600" dirty="0" smtClean="0">
                <a:sym typeface="Wingdings" panose="05000000000000000000" pitchFamily="2" charset="2"/>
              </a:rPr>
              <a:t>view  economic regulation aims at making sure that the society as a whole enjoys the ensuing economic benefits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By approximating allocative efficiency (</a:t>
            </a:r>
            <a:r>
              <a:rPr lang="en-US" sz="1600" b="1" dirty="0" smtClean="0">
                <a:sym typeface="Wingdings" panose="05000000000000000000" pitchFamily="2" charset="2"/>
              </a:rPr>
              <a:t>quantity argument</a:t>
            </a:r>
            <a:r>
              <a:rPr lang="en-US" sz="1600" dirty="0" smtClean="0">
                <a:sym typeface="Wingdings" panose="05000000000000000000" pitchFamily="2" charset="2"/>
              </a:rPr>
              <a:t>)  produced quantity</a:t>
            </a:r>
            <a:r>
              <a:rPr lang="en-US" sz="1600" dirty="0" smtClean="0"/>
              <a:t> </a:t>
            </a:r>
            <a:r>
              <a:rPr lang="en-US" sz="1600" dirty="0"/>
              <a:t>up to the point where the last unit provides a marginal benefit to consumers equal to the marginal </a:t>
            </a:r>
            <a:r>
              <a:rPr lang="en-US" sz="1600" dirty="0" smtClean="0"/>
              <a:t>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By preventing the extraction of monopoly rent (</a:t>
            </a:r>
            <a:r>
              <a:rPr lang="en-US" sz="1600" b="1" dirty="0" smtClean="0"/>
              <a:t>price argument</a:t>
            </a:r>
            <a:r>
              <a:rPr lang="en-US" sz="1600" dirty="0" smtClean="0"/>
              <a:t>)</a:t>
            </a:r>
          </a:p>
          <a:p>
            <a:pPr marL="0" indent="0">
              <a:buNone/>
            </a:pPr>
            <a:r>
              <a:rPr lang="en-US" sz="2000" dirty="0" smtClean="0"/>
              <a:t>I would argue that this justification may simply serve to provide a scientific augment (compatible with the neoliberal discourse) for a natural urge to subject essential services to public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Is this true in the if done by non-democratic institutions (independent regulators)?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918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Failure rationales, the</a:t>
            </a:r>
            <a:br>
              <a:rPr lang="en-US" dirty="0"/>
            </a:br>
            <a:r>
              <a:rPr lang="en-US" dirty="0"/>
              <a:t>rise, vices and virtues of natural monopolies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286000"/>
            <a:ext cx="3312367" cy="4499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u="sng" dirty="0" smtClean="0"/>
              <a:t>Microeconomics</a:t>
            </a:r>
          </a:p>
          <a:p>
            <a:pPr marL="0" indent="0">
              <a:buNone/>
            </a:pPr>
            <a:r>
              <a:rPr lang="en-US" sz="2000" dirty="0" smtClean="0"/>
              <a:t>Monopolies are generally considered </a:t>
            </a:r>
            <a:r>
              <a:rPr lang="en-US" sz="2000" b="1" dirty="0" smtClean="0"/>
              <a:t>a market failure </a:t>
            </a:r>
            <a:r>
              <a:rPr lang="en-US" sz="2000" dirty="0" smtClean="0">
                <a:sym typeface="Wingdings" panose="05000000000000000000" pitchFamily="2" charset="2"/>
              </a:rPr>
              <a:t> public policy intervention</a:t>
            </a:r>
            <a:r>
              <a:rPr lang="cs-CZ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Natural monopoly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 an </a:t>
            </a:r>
            <a:r>
              <a:rPr lang="en-US" sz="2000" dirty="0"/>
              <a:t>industry in which multi-firm production is more costly than production by a </a:t>
            </a:r>
            <a:r>
              <a:rPr lang="en-US" sz="2000" dirty="0" smtClean="0"/>
              <a:t>monopoly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/>
              <a:t>economies of scale</a:t>
            </a:r>
            <a:r>
              <a:rPr lang="en-US" sz="1600" dirty="0"/>
              <a:t> that are large in relation to the size of the </a:t>
            </a:r>
            <a:r>
              <a:rPr lang="en-US" sz="1600" dirty="0" smtClean="0"/>
              <a:t>market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ym typeface="Wingdings" panose="05000000000000000000" pitchFamily="2" charset="2"/>
              </a:rPr>
              <a:t>high fixed costs (</a:t>
            </a:r>
            <a:r>
              <a:rPr lang="en-US" sz="1600" dirty="0" err="1" smtClean="0">
                <a:sym typeface="Wingdings" panose="05000000000000000000" pitchFamily="2" charset="2"/>
              </a:rPr>
              <a:t>ie</a:t>
            </a:r>
            <a:r>
              <a:rPr lang="en-US" sz="1600" dirty="0" smtClean="0">
                <a:sym typeface="Wingdings" panose="05000000000000000000" pitchFamily="2" charset="2"/>
              </a:rPr>
              <a:t>. high capex) and constant or decreasing variable costs  </a:t>
            </a:r>
            <a:r>
              <a:rPr lang="en-US" sz="1600" b="1" dirty="0" smtClean="0">
                <a:sym typeface="Wingdings" panose="05000000000000000000" pitchFamily="2" charset="2"/>
              </a:rPr>
              <a:t>decreasing average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ym typeface="Wingdings" panose="05000000000000000000" pitchFamily="2" charset="2"/>
              </a:rPr>
              <a:t>Inelastic demand </a:t>
            </a:r>
            <a:r>
              <a:rPr lang="en-US" sz="1600" dirty="0" smtClean="0">
                <a:sym typeface="Wingdings" panose="05000000000000000000" pitchFamily="2" charset="2"/>
              </a:rPr>
              <a:t>is an important condition for monopoly  fulfilled in case of essential services </a:t>
            </a:r>
            <a:endParaRPr lang="en-US" sz="1600" dirty="0" smtClean="0"/>
          </a:p>
          <a:p>
            <a:pPr marL="128016" lvl="1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2000" b="1" u="sng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7" name="Obrázek 6" descr="http://www.harpercollege.edu/mhealy/ecogif/monopoly/fig11.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23" y="2393504"/>
            <a:ext cx="5508104" cy="446449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877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ik\Pictures\utilit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560840" cy="35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ik\AppData\Local\Microsoft\Windows\Temporary Internet Files\Content.IE5\7W37888J\tikigiki-misc-railroad-tracks-001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" y="3068960"/>
            <a:ext cx="9144000" cy="37684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network industry/natural monopoly?</a:t>
            </a:r>
            <a:endParaRPr lang="cs-CZ" dirty="0"/>
          </a:p>
        </p:txBody>
      </p:sp>
      <p:pic>
        <p:nvPicPr>
          <p:cNvPr id="3076" name="Picture 4" descr="C:\Users\sik\AppData\Local\Microsoft\Windows\Temporary Internet Files\Content.IE5\DCNDXFGN\Anonymous-Mailbox-2-icon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11" y="3068960"/>
            <a:ext cx="3809578" cy="380957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961" y="2158499"/>
            <a:ext cx="7290053" cy="78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Based on the foregoing description, what would you consider a network industry/natural monopoly? 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ym typeface="Wingdings" panose="05000000000000000000" pitchFamily="2" charset="2"/>
            </a:endParaRPr>
          </a:p>
        </p:txBody>
      </p:sp>
      <p:pic>
        <p:nvPicPr>
          <p:cNvPr id="3078" name="Picture 6" descr="C:\Users\sik\AppData\Local\Microsoft\Windows\Temporary Internet Files\Content.IE5\DCNDXFGN\port[1]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11" y="2941459"/>
            <a:ext cx="3912950" cy="37890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7" name="Picture 5" descr="C:\Users\sik\AppData\Local\Microsoft\Windows\Temporary Internet Files\Content.IE5\RABISIEM\Airport_symbol.svg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37" y="3048356"/>
            <a:ext cx="4684497" cy="37890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993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and gas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Gas</a:t>
            </a:r>
            <a:r>
              <a:rPr lang="en-US" dirty="0" smtClean="0"/>
              <a:t> – more interesting from a geopolitical point of view and </a:t>
            </a:r>
            <a:r>
              <a:rPr lang="en-US" u="sng" dirty="0" smtClean="0"/>
              <a:t>energy security</a:t>
            </a:r>
            <a:r>
              <a:rPr lang="en-US" dirty="0" smtClean="0"/>
              <a:t> in terms of international relations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Few sources – less variable mix of marginal and investment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International implications</a:t>
            </a:r>
          </a:p>
          <a:p>
            <a:r>
              <a:rPr lang="en-US" b="1" dirty="0" smtClean="0"/>
              <a:t>Power</a:t>
            </a:r>
            <a:r>
              <a:rPr lang="en-US" dirty="0" smtClean="0"/>
              <a:t> – more interesting in terms of regulatory policy and </a:t>
            </a:r>
            <a:r>
              <a:rPr lang="en-US" u="sng" dirty="0" smtClean="0"/>
              <a:t>security of supply</a:t>
            </a:r>
            <a:r>
              <a:rPr lang="en-US" dirty="0" smtClean="0"/>
              <a:t> in terms of technical aspects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great variety of sources – a very diverse mix of possible marginal and investment costs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Mostly domestically produced with limited cross-border trade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 smtClean="0"/>
              <a:t>‘Electric power systems are generally regarded to be the largest and most complex industrial systems ever built’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08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regulate</a:t>
            </a:r>
            <a:r>
              <a:rPr lang="en-US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terms of allocative efficiency price should be set at the level of marginal cost, however these are by definition below the average total cost </a:t>
            </a:r>
            <a:r>
              <a:rPr lang="en-US" dirty="0">
                <a:sym typeface="Wingdings" panose="05000000000000000000" pitchFamily="2" charset="2"/>
              </a:rPr>
              <a:t> loss </a:t>
            </a:r>
            <a:r>
              <a:rPr lang="en-US" dirty="0" smtClean="0">
                <a:sym typeface="Wingdings" panose="05000000000000000000" pitchFamily="2" charset="2"/>
              </a:rPr>
              <a:t>making and market exit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Price should be set at the level of </a:t>
            </a:r>
            <a:r>
              <a:rPr lang="en-US" b="1" dirty="0">
                <a:sym typeface="Wingdings" panose="05000000000000000000" pitchFamily="2" charset="2"/>
              </a:rPr>
              <a:t>average total cost </a:t>
            </a:r>
            <a:r>
              <a:rPr lang="en-US" dirty="0" smtClean="0">
                <a:sym typeface="Wingdings" panose="05000000000000000000" pitchFamily="2" charset="2"/>
              </a:rPr>
              <a:t>(retrospective approach)  </a:t>
            </a:r>
            <a:r>
              <a:rPr lang="en-US" dirty="0">
                <a:sym typeface="Wingdings" panose="05000000000000000000" pitchFamily="2" charset="2"/>
              </a:rPr>
              <a:t>the firm can recover both its fixed and variable costs without subsidization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Political control over price is believed to lead to prices below this level and chronic underfinancing of public utilities  argument for independent </a:t>
            </a:r>
            <a:r>
              <a:rPr lang="en-US" dirty="0" smtClean="0">
                <a:sym typeface="Wingdings" panose="05000000000000000000" pitchFamily="2" charset="2"/>
              </a:rPr>
              <a:t>regulation</a:t>
            </a:r>
            <a:endParaRPr lang="en-US" dirty="0">
              <a:sym typeface="Wingdings" panose="05000000000000000000" pitchFamily="2" charset="2"/>
            </a:endParaRPr>
          </a:p>
          <a:p>
            <a:pPr marL="8255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From </a:t>
            </a:r>
            <a:r>
              <a:rPr lang="en-US" dirty="0">
                <a:sym typeface="Wingdings" panose="05000000000000000000" pitchFamily="2" charset="2"/>
              </a:rPr>
              <a:t>a purely economics point of view it’s even better to set the price at the level of </a:t>
            </a:r>
            <a:r>
              <a:rPr lang="en-US" dirty="0" smtClean="0">
                <a:sym typeface="Wingdings" panose="05000000000000000000" pitchFamily="2" charset="2"/>
              </a:rPr>
              <a:t>long-</a:t>
            </a:r>
            <a:r>
              <a:rPr lang="cs-CZ" dirty="0" smtClean="0">
                <a:sym typeface="Wingdings" panose="05000000000000000000" pitchFamily="2" charset="2"/>
              </a:rPr>
              <a:t>run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marginal costs (LRMC</a:t>
            </a:r>
            <a:r>
              <a:rPr lang="en-US" dirty="0" smtClean="0">
                <a:sym typeface="Wingdings" panose="05000000000000000000" pitchFamily="2" charset="2"/>
              </a:rPr>
              <a:t>)  prospective approach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Better allocative efficiency  provides correct investment signals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But difficult in terms of regulatory accounting 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practice it is rather difficult to determine a regulated firm’s cost </a:t>
            </a:r>
            <a:r>
              <a:rPr lang="en-GB" dirty="0" smtClean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1445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4785"/>
      </a:dk1>
      <a:lt1>
        <a:srgbClr val="FFFFFF"/>
      </a:lt1>
      <a:dk2>
        <a:srgbClr val="004785"/>
      </a:dk2>
      <a:lt2>
        <a:srgbClr val="808080"/>
      </a:lt2>
      <a:accent1>
        <a:srgbClr val="3E7898"/>
      </a:accent1>
      <a:accent2>
        <a:srgbClr val="C0D8E6"/>
      </a:accent2>
      <a:accent3>
        <a:srgbClr val="FFFFFF"/>
      </a:accent3>
      <a:accent4>
        <a:srgbClr val="003B71"/>
      </a:accent4>
      <a:accent5>
        <a:srgbClr val="AFBECA"/>
      </a:accent5>
      <a:accent6>
        <a:srgbClr val="AEC4D0"/>
      </a:accent6>
      <a:hlink>
        <a:srgbClr val="6EA5C4"/>
      </a:hlink>
      <a:folHlink>
        <a:srgbClr val="C0C0C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4785"/>
        </a:dk1>
        <a:lt1>
          <a:srgbClr val="FFFFFF"/>
        </a:lt1>
        <a:dk2>
          <a:srgbClr val="004785"/>
        </a:dk2>
        <a:lt2>
          <a:srgbClr val="808080"/>
        </a:lt2>
        <a:accent1>
          <a:srgbClr val="3E7898"/>
        </a:accent1>
        <a:accent2>
          <a:srgbClr val="C0D8E6"/>
        </a:accent2>
        <a:accent3>
          <a:srgbClr val="FFFFFF"/>
        </a:accent3>
        <a:accent4>
          <a:srgbClr val="003B71"/>
        </a:accent4>
        <a:accent5>
          <a:srgbClr val="AFBECA"/>
        </a:accent5>
        <a:accent6>
          <a:srgbClr val="AEC4D0"/>
        </a:accent6>
        <a:hlink>
          <a:srgbClr val="6EA5C4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4132</Words>
  <Application>Microsoft Office PowerPoint</Application>
  <PresentationFormat>Předvádění na obrazovce (4:3)</PresentationFormat>
  <Paragraphs>379</Paragraphs>
  <Slides>48</Slides>
  <Notes>13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1" baseType="lpstr">
      <vt:lpstr>Blank</vt:lpstr>
      <vt:lpstr>Integrál</vt:lpstr>
      <vt:lpstr>Chart</vt:lpstr>
      <vt:lpstr>Block II: Why Regulate and How? </vt:lpstr>
      <vt:lpstr>Some caveats</vt:lpstr>
      <vt:lpstr>Why regulate energy and network industries in general?</vt:lpstr>
      <vt:lpstr>Why regulate energy and network industries in general?</vt:lpstr>
      <vt:lpstr>Why regulate energy and network industries in general?</vt:lpstr>
      <vt:lpstr>Market Failure rationales, the rise, vices and virtues of natural monopolies</vt:lpstr>
      <vt:lpstr>What is a network industry/natural monopoly?</vt:lpstr>
      <vt:lpstr>Power and gas</vt:lpstr>
      <vt:lpstr>How to regulate?</vt:lpstr>
      <vt:lpstr>How to regulate?</vt:lpstr>
      <vt:lpstr>finding the right cost function and translating it into allowed revenue</vt:lpstr>
      <vt:lpstr>financeability</vt:lpstr>
      <vt:lpstr>building blocks – regulatory asset base</vt:lpstr>
      <vt:lpstr>building blocks – depreciation allowance</vt:lpstr>
      <vt:lpstr>building blocks – return on investment</vt:lpstr>
      <vt:lpstr>Regulatory regimes</vt:lpstr>
      <vt:lpstr>incentive-based regulation</vt:lpstr>
      <vt:lpstr>incentive-based regulation</vt:lpstr>
      <vt:lpstr>Traditional vs. incentive-based regulation</vt:lpstr>
      <vt:lpstr>proscribing how allowed revenue is earned</vt:lpstr>
      <vt:lpstr>proscribing how allowed revenue is earned</vt:lpstr>
      <vt:lpstr>proscribing how allowed revenue is earned</vt:lpstr>
      <vt:lpstr>Q&amp;A</vt:lpstr>
      <vt:lpstr>Block III: Reforming  an industry </vt:lpstr>
      <vt:lpstr>Traditional organization of the power industry</vt:lpstr>
      <vt:lpstr>Power industry value chain</vt:lpstr>
      <vt:lpstr>Market discipline vs. monopoly regulation</vt:lpstr>
      <vt:lpstr>Market discipline vs. monopoly regulation</vt:lpstr>
      <vt:lpstr>The development of a market</vt:lpstr>
      <vt:lpstr>Market discipline vs. monopoly regulation</vt:lpstr>
      <vt:lpstr>Policies of energy industry liberalization and deregulation – the enablers </vt:lpstr>
      <vt:lpstr>Third party access (TPA)</vt:lpstr>
      <vt:lpstr>unbundling</vt:lpstr>
      <vt:lpstr>Prezentace aplikace PowerPoint</vt:lpstr>
      <vt:lpstr>Independent Energy Regulator – roles and responsibilities</vt:lpstr>
      <vt:lpstr>Independent Energy regulator – why independence?</vt:lpstr>
      <vt:lpstr>Electricity and gas challenges</vt:lpstr>
      <vt:lpstr>Why do we have electricity markets?</vt:lpstr>
      <vt:lpstr>Can an EOM ensure adequate generation capacity to ensure security of supply?</vt:lpstr>
      <vt:lpstr>Investment signals</vt:lpstr>
      <vt:lpstr>Investment signals</vt:lpstr>
      <vt:lpstr>The role of politics</vt:lpstr>
      <vt:lpstr>The role of politics</vt:lpstr>
      <vt:lpstr>Q&amp;A</vt:lpstr>
      <vt:lpstr>Student outreach - come work for us!</vt:lpstr>
      <vt:lpstr>About ERO</vt:lpstr>
      <vt:lpstr>Regulatory mandate</vt:lpstr>
      <vt:lpstr>Main areas of competence in the power sector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fundamentals of energy regulation</dc:title>
  <dc:creator>Martin Šik</dc:creator>
  <cp:lastModifiedBy>Martin Šik</cp:lastModifiedBy>
  <cp:revision>146</cp:revision>
  <dcterms:created xsi:type="dcterms:W3CDTF">2017-11-01T12:18:48Z</dcterms:created>
  <dcterms:modified xsi:type="dcterms:W3CDTF">2017-11-04T20:18:16Z</dcterms:modified>
</cp:coreProperties>
</file>