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70" r:id="rId3"/>
    <p:sldId id="264" r:id="rId4"/>
    <p:sldId id="265" r:id="rId5"/>
    <p:sldId id="267" r:id="rId6"/>
    <p:sldId id="268" r:id="rId7"/>
    <p:sldId id="271" r:id="rId8"/>
    <p:sldId id="272" r:id="rId9"/>
    <p:sldId id="257" r:id="rId10"/>
    <p:sldId id="258" r:id="rId11"/>
    <p:sldId id="259" r:id="rId12"/>
    <p:sldId id="260" r:id="rId13"/>
    <p:sldId id="274" r:id="rId14"/>
    <p:sldId id="275" r:id="rId15"/>
    <p:sldId id="261" r:id="rId16"/>
    <p:sldId id="262" r:id="rId17"/>
    <p:sldId id="263" r:id="rId18"/>
    <p:sldId id="290" r:id="rId19"/>
    <p:sldId id="291" r:id="rId20"/>
    <p:sldId id="292" r:id="rId21"/>
    <p:sldId id="293" r:id="rId22"/>
    <p:sldId id="294" r:id="rId23"/>
    <p:sldId id="269" r:id="rId24"/>
    <p:sldId id="276" r:id="rId25"/>
    <p:sldId id="277" r:id="rId26"/>
    <p:sldId id="278" r:id="rId27"/>
    <p:sldId id="279" r:id="rId28"/>
    <p:sldId id="280" r:id="rId29"/>
    <p:sldId id="281" r:id="rId30"/>
    <p:sldId id="284" r:id="rId31"/>
    <p:sldId id="285" r:id="rId32"/>
    <p:sldId id="286" r:id="rId33"/>
    <p:sldId id="287" r:id="rId34"/>
    <p:sldId id="282" r:id="rId35"/>
    <p:sldId id="288" r:id="rId36"/>
    <p:sldId id="289"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52"/>
  </p:normalViewPr>
  <p:slideViewPr>
    <p:cSldViewPr snapToGrid="0" snapToObjects="1">
      <p:cViewPr>
        <p:scale>
          <a:sx n="81" d="100"/>
          <a:sy n="81" d="100"/>
        </p:scale>
        <p:origin x="21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lenkahrbkova/Dropbox/Z&#780;eny%20v%20politice/Volby%202017/pr&#780;edna&#769;s&#780;ka%20pol1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smtClean="0"/>
              <a:t>Metodologické zaměření</a:t>
            </a:r>
            <a:endParaRPr lang="cs-CZ"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cat>
            <c:strRef>
              <c:f>List1!$B$67:$B$70</c:f>
              <c:strCache>
                <c:ptCount val="4"/>
                <c:pt idx="0">
                  <c:v>kvali </c:v>
                </c:pt>
                <c:pt idx="1">
                  <c:v>kvali i kvanti</c:v>
                </c:pt>
                <c:pt idx="2">
                  <c:v>kvanti</c:v>
                </c:pt>
                <c:pt idx="3">
                  <c:v>teorie</c:v>
                </c:pt>
              </c:strCache>
            </c:strRef>
          </c:cat>
          <c:val>
            <c:numRef>
              <c:f>List1!$C$67:$C$70</c:f>
              <c:numCache>
                <c:formatCode>General</c:formatCode>
                <c:ptCount val="4"/>
                <c:pt idx="0">
                  <c:v>17.0</c:v>
                </c:pt>
                <c:pt idx="1">
                  <c:v>1.0</c:v>
                </c:pt>
                <c:pt idx="2">
                  <c:v>33.0</c:v>
                </c:pt>
                <c:pt idx="3">
                  <c:v>10.0</c:v>
                </c:pt>
              </c:numCache>
            </c:numRef>
          </c:val>
        </c:ser>
        <c:dLbls>
          <c:showLegendKey val="0"/>
          <c:showVal val="0"/>
          <c:showCatName val="0"/>
          <c:showSerName val="0"/>
          <c:showPercent val="0"/>
          <c:showBubbleSize val="0"/>
        </c:dLbls>
        <c:gapWidth val="219"/>
        <c:overlap val="-27"/>
        <c:axId val="1804533600"/>
        <c:axId val="1804535648"/>
      </c:barChart>
      <c:catAx>
        <c:axId val="18045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804535648"/>
        <c:crosses val="autoZero"/>
        <c:auto val="1"/>
        <c:lblAlgn val="ctr"/>
        <c:lblOffset val="100"/>
        <c:noMultiLvlLbl val="0"/>
      </c:catAx>
      <c:valAx>
        <c:axId val="180453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80453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1C0A1-5876-9446-8FB3-84BBB3E88BA0}" type="datetimeFigureOut">
              <a:rPr lang="cs-CZ" smtClean="0"/>
              <a:t>08.12.17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209D3-D1E4-CB49-A1CB-8B67C573CBB6}" type="slidenum">
              <a:rPr lang="cs-CZ" smtClean="0"/>
              <a:t>‹#›</a:t>
            </a:fld>
            <a:endParaRPr lang="cs-CZ"/>
          </a:p>
        </p:txBody>
      </p:sp>
    </p:spTree>
    <p:extLst>
      <p:ext uri="{BB962C8B-B14F-4D97-AF65-F5344CB8AC3E}">
        <p14:creationId xmlns:p14="http://schemas.microsoft.com/office/powerpoint/2010/main" val="3382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0B7AED2-98F6-C848-9448-65861545AFAB}" type="datetimeFigureOut">
              <a:rPr lang="cs-CZ" smtClean="0"/>
              <a:t>08.12.17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81035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B7AED2-98F6-C848-9448-65861545AFAB}" type="datetimeFigureOut">
              <a:rPr lang="cs-CZ" smtClean="0"/>
              <a:t>08.12.17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59372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B7AED2-98F6-C848-9448-65861545AFAB}" type="datetimeFigureOut">
              <a:rPr lang="cs-CZ" smtClean="0"/>
              <a:t>08.12.17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149142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B7AED2-98F6-C848-9448-65861545AFAB}" type="datetimeFigureOut">
              <a:rPr lang="cs-CZ" smtClean="0"/>
              <a:t>08.12.17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29030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Po kliknutí můžete upravovat styly textu v předloze.</a:t>
            </a:r>
          </a:p>
        </p:txBody>
      </p:sp>
      <p:sp>
        <p:nvSpPr>
          <p:cNvPr id="4" name="Zástupný symbol pro datum 3"/>
          <p:cNvSpPr>
            <a:spLocks noGrp="1"/>
          </p:cNvSpPr>
          <p:nvPr>
            <p:ph type="dt" sz="half" idx="10"/>
          </p:nvPr>
        </p:nvSpPr>
        <p:spPr/>
        <p:txBody>
          <a:bodyPr/>
          <a:lstStyle/>
          <a:p>
            <a:fld id="{90B7AED2-98F6-C848-9448-65861545AFAB}" type="datetimeFigureOut">
              <a:rPr lang="cs-CZ" smtClean="0"/>
              <a:t>08.12.17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7142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0B7AED2-98F6-C848-9448-65861545AFAB}" type="datetimeFigureOut">
              <a:rPr lang="cs-CZ" smtClean="0"/>
              <a:t>08.12.17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211786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0B7AED2-98F6-C848-9448-65861545AFAB}" type="datetimeFigureOut">
              <a:rPr lang="cs-CZ" smtClean="0"/>
              <a:t>08.12.17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40295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0B7AED2-98F6-C848-9448-65861545AFAB}" type="datetimeFigureOut">
              <a:rPr lang="cs-CZ" smtClean="0"/>
              <a:t>08.12.17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136982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0B7AED2-98F6-C848-9448-65861545AFAB}" type="datetimeFigureOut">
              <a:rPr lang="cs-CZ" smtClean="0"/>
              <a:t>08.12.17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154570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Zástupný symbol pro datum 4"/>
          <p:cNvSpPr>
            <a:spLocks noGrp="1"/>
          </p:cNvSpPr>
          <p:nvPr>
            <p:ph type="dt" sz="half" idx="10"/>
          </p:nvPr>
        </p:nvSpPr>
        <p:spPr/>
        <p:txBody>
          <a:bodyPr/>
          <a:lstStyle/>
          <a:p>
            <a:fld id="{90B7AED2-98F6-C848-9448-65861545AFAB}" type="datetimeFigureOut">
              <a:rPr lang="cs-CZ" smtClean="0"/>
              <a:t>08.12.17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60667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Po kliknutí můžete upravovat styly textu v předloze.</a:t>
            </a:r>
          </a:p>
        </p:txBody>
      </p:sp>
      <p:sp>
        <p:nvSpPr>
          <p:cNvPr id="5" name="Zástupný symbol pro datum 4"/>
          <p:cNvSpPr>
            <a:spLocks noGrp="1"/>
          </p:cNvSpPr>
          <p:nvPr>
            <p:ph type="dt" sz="half" idx="10"/>
          </p:nvPr>
        </p:nvSpPr>
        <p:spPr/>
        <p:txBody>
          <a:bodyPr/>
          <a:lstStyle/>
          <a:p>
            <a:fld id="{90B7AED2-98F6-C848-9448-65861545AFAB}" type="datetimeFigureOut">
              <a:rPr lang="cs-CZ" smtClean="0"/>
              <a:t>08.12.17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2B4DE6-30A8-EA4B-B0CB-80D18229462C}" type="slidenum">
              <a:rPr lang="cs-CZ" smtClean="0"/>
              <a:t>‹#›</a:t>
            </a:fld>
            <a:endParaRPr lang="cs-CZ"/>
          </a:p>
        </p:txBody>
      </p:sp>
    </p:spTree>
    <p:extLst>
      <p:ext uri="{BB962C8B-B14F-4D97-AF65-F5344CB8AC3E}">
        <p14:creationId xmlns:p14="http://schemas.microsoft.com/office/powerpoint/2010/main" val="189395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7AED2-98F6-C848-9448-65861545AFAB}" type="datetimeFigureOut">
              <a:rPr lang="cs-CZ" smtClean="0"/>
              <a:t>08.12.17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B4DE6-30A8-EA4B-B0CB-80D18229462C}" type="slidenum">
              <a:rPr lang="cs-CZ" smtClean="0"/>
              <a:t>‹#›</a:t>
            </a:fld>
            <a:endParaRPr lang="cs-CZ"/>
          </a:p>
        </p:txBody>
      </p:sp>
    </p:spTree>
    <p:extLst>
      <p:ext uri="{BB962C8B-B14F-4D97-AF65-F5344CB8AC3E}">
        <p14:creationId xmlns:p14="http://schemas.microsoft.com/office/powerpoint/2010/main" val="48443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latin typeface="Helvetica" charset="0"/>
                <a:ea typeface="Helvetica" charset="0"/>
                <a:cs typeface="Helvetica" charset="0"/>
              </a:rPr>
              <a:t>Současná politologie</a:t>
            </a:r>
            <a:endParaRPr lang="cs-CZ" dirty="0">
              <a:latin typeface="Helvetica" charset="0"/>
              <a:ea typeface="Helvetica" charset="0"/>
              <a:cs typeface="Helvetica" charset="0"/>
            </a:endParaRPr>
          </a:p>
        </p:txBody>
      </p:sp>
      <p:sp>
        <p:nvSpPr>
          <p:cNvPr id="3" name="Podnadpis 2"/>
          <p:cNvSpPr>
            <a:spLocks noGrp="1"/>
          </p:cNvSpPr>
          <p:nvPr>
            <p:ph type="subTitle" idx="1"/>
          </p:nvPr>
        </p:nvSpPr>
        <p:spPr/>
        <p:txBody>
          <a:bodyPr/>
          <a:lstStyle/>
          <a:p>
            <a:r>
              <a:rPr lang="cs-CZ" dirty="0" smtClean="0">
                <a:latin typeface="Helvetica" charset="0"/>
                <a:ea typeface="Helvetica" charset="0"/>
                <a:cs typeface="Helvetica" charset="0"/>
              </a:rPr>
              <a:t>POL104 1.11. 2017</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870140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Politologie: žurnály podle IF 2016</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normAutofit fontScale="92500" lnSpcReduction="20000"/>
          </a:bodyPr>
          <a:lstStyle/>
          <a:p>
            <a:r>
              <a:rPr lang="cs-CZ" dirty="0" err="1" smtClean="0">
                <a:latin typeface="Helvetica" charset="0"/>
                <a:ea typeface="Helvetica" charset="0"/>
                <a:cs typeface="Helvetica" charset="0"/>
              </a:rPr>
              <a:t>American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Journal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(5.044)</a:t>
            </a:r>
          </a:p>
          <a:p>
            <a:r>
              <a:rPr lang="cs-CZ" dirty="0" err="1" smtClean="0">
                <a:latin typeface="Helvetica" charset="0"/>
                <a:ea typeface="Helvetica" charset="0"/>
                <a:cs typeface="Helvetica" charset="0"/>
              </a:rPr>
              <a:t>World</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Politics</a:t>
            </a:r>
            <a:r>
              <a:rPr lang="cs-CZ" dirty="0" smtClean="0">
                <a:latin typeface="Helvetica" charset="0"/>
                <a:ea typeface="Helvetica" charset="0"/>
                <a:cs typeface="Helvetica" charset="0"/>
              </a:rPr>
              <a:t> (4.025)</a:t>
            </a:r>
          </a:p>
          <a:p>
            <a:r>
              <a:rPr lang="cs-CZ" dirty="0" err="1" smtClean="0">
                <a:latin typeface="Helvetica" charset="0"/>
                <a:ea typeface="Helvetica" charset="0"/>
                <a:cs typeface="Helvetica" charset="0"/>
              </a:rPr>
              <a:t>Review</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International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Economy</a:t>
            </a:r>
            <a:r>
              <a:rPr lang="cs-CZ" dirty="0" smtClean="0">
                <a:latin typeface="Helvetica" charset="0"/>
                <a:ea typeface="Helvetica" charset="0"/>
                <a:cs typeface="Helvetica" charset="0"/>
              </a:rPr>
              <a:t> (3.452)</a:t>
            </a:r>
          </a:p>
          <a:p>
            <a:r>
              <a:rPr lang="cs-CZ" dirty="0" smtClean="0">
                <a:latin typeface="Helvetica" charset="0"/>
                <a:ea typeface="Helvetica" charset="0"/>
                <a:cs typeface="Helvetica" charset="0"/>
              </a:rPr>
              <a:t>International </a:t>
            </a:r>
            <a:r>
              <a:rPr lang="cs-CZ" dirty="0" err="1" smtClean="0">
                <a:latin typeface="Helvetica" charset="0"/>
                <a:ea typeface="Helvetica" charset="0"/>
                <a:cs typeface="Helvetica" charset="0"/>
              </a:rPr>
              <a:t>Organization</a:t>
            </a:r>
            <a:r>
              <a:rPr lang="cs-CZ" dirty="0" smtClean="0">
                <a:latin typeface="Helvetica" charset="0"/>
                <a:ea typeface="Helvetica" charset="0"/>
                <a:cs typeface="Helvetica" charset="0"/>
              </a:rPr>
              <a:t> (3.406)</a:t>
            </a:r>
          </a:p>
          <a:p>
            <a:r>
              <a:rPr lang="cs-CZ" dirty="0" err="1" smtClean="0">
                <a:latin typeface="Helvetica" charset="0"/>
                <a:ea typeface="Helvetica" charset="0"/>
                <a:cs typeface="Helvetica" charset="0"/>
              </a:rPr>
              <a:t>Politicyl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Analysis</a:t>
            </a:r>
            <a:r>
              <a:rPr lang="cs-CZ" dirty="0" smtClean="0">
                <a:latin typeface="Helvetica" charset="0"/>
                <a:ea typeface="Helvetica" charset="0"/>
                <a:cs typeface="Helvetica" charset="0"/>
              </a:rPr>
              <a:t> (3.361)</a:t>
            </a:r>
          </a:p>
          <a:p>
            <a:r>
              <a:rPr lang="cs-CZ" dirty="0" err="1" smtClean="0">
                <a:latin typeface="Helvetica" charset="0"/>
                <a:ea typeface="Helvetica" charset="0"/>
                <a:cs typeface="Helvetica" charset="0"/>
              </a:rPr>
              <a:t>American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a:t>
            </a:r>
            <a:r>
              <a:rPr lang="cs-CZ" dirty="0" err="1" smtClean="0">
                <a:latin typeface="Helvetica" charset="0"/>
                <a:ea typeface="Helvetica" charset="0"/>
                <a:cs typeface="Helvetica" charset="0"/>
              </a:rPr>
              <a:t>Review</a:t>
            </a:r>
            <a:r>
              <a:rPr lang="cs-CZ" dirty="0" smtClean="0">
                <a:latin typeface="Helvetica" charset="0"/>
                <a:ea typeface="Helvetica" charset="0"/>
                <a:cs typeface="Helvetica" charset="0"/>
              </a:rPr>
              <a:t> (3.316)</a:t>
            </a:r>
          </a:p>
          <a:p>
            <a:r>
              <a:rPr lang="cs-CZ" dirty="0" err="1" smtClean="0">
                <a:latin typeface="Helvetica" charset="0"/>
                <a:ea typeface="Helvetica" charset="0"/>
                <a:cs typeface="Helvetica" charset="0"/>
              </a:rPr>
              <a:t>BritishJournal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(2,962)</a:t>
            </a:r>
          </a:p>
          <a:p>
            <a:r>
              <a:rPr lang="cs-CZ" dirty="0" err="1" smtClean="0">
                <a:latin typeface="Helvetica" charset="0"/>
                <a:ea typeface="Helvetica" charset="0"/>
                <a:cs typeface="Helvetica" charset="0"/>
              </a:rPr>
              <a:t>Perspectives</a:t>
            </a:r>
            <a:r>
              <a:rPr lang="cs-CZ" dirty="0" smtClean="0">
                <a:latin typeface="Helvetica" charset="0"/>
                <a:ea typeface="Helvetica" charset="0"/>
                <a:cs typeface="Helvetica" charset="0"/>
              </a:rPr>
              <a:t> on </a:t>
            </a:r>
            <a:r>
              <a:rPr lang="cs-CZ" dirty="0" err="1" smtClean="0">
                <a:latin typeface="Helvetica" charset="0"/>
                <a:ea typeface="Helvetica" charset="0"/>
                <a:cs typeface="Helvetica" charset="0"/>
              </a:rPr>
              <a:t>Politics</a:t>
            </a:r>
            <a:r>
              <a:rPr lang="cs-CZ" dirty="0" smtClean="0">
                <a:latin typeface="Helvetica" charset="0"/>
                <a:ea typeface="Helvetica" charset="0"/>
                <a:cs typeface="Helvetica" charset="0"/>
              </a:rPr>
              <a:t> (3.234)</a:t>
            </a:r>
          </a:p>
          <a:p>
            <a:r>
              <a:rPr lang="cs-CZ" dirty="0" err="1" smtClean="0">
                <a:latin typeface="Helvetica" charset="0"/>
                <a:ea typeface="Helvetica" charset="0"/>
                <a:cs typeface="Helvetica" charset="0"/>
              </a:rPr>
              <a:t>Journal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European</a:t>
            </a:r>
            <a:r>
              <a:rPr lang="cs-CZ" dirty="0" smtClean="0">
                <a:latin typeface="Helvetica" charset="0"/>
                <a:ea typeface="Helvetica" charset="0"/>
                <a:cs typeface="Helvetica" charset="0"/>
              </a:rPr>
              <a:t> Public </a:t>
            </a:r>
            <a:r>
              <a:rPr lang="cs-CZ" dirty="0" err="1" smtClean="0">
                <a:latin typeface="Helvetica" charset="0"/>
                <a:ea typeface="Helvetica" charset="0"/>
                <a:cs typeface="Helvetica" charset="0"/>
              </a:rPr>
              <a:t>Policy</a:t>
            </a:r>
            <a:r>
              <a:rPr lang="cs-CZ" dirty="0" smtClean="0">
                <a:latin typeface="Helvetica" charset="0"/>
                <a:ea typeface="Helvetica" charset="0"/>
                <a:cs typeface="Helvetica" charset="0"/>
              </a:rPr>
              <a:t> (2.982)</a:t>
            </a:r>
          </a:p>
          <a:p>
            <a:r>
              <a:rPr lang="cs-CZ" dirty="0" smtClean="0">
                <a:latin typeface="Helvetica" charset="0"/>
                <a:ea typeface="Helvetica" charset="0"/>
                <a:cs typeface="Helvetica" charset="0"/>
              </a:rPr>
              <a:t>Public </a:t>
            </a:r>
            <a:r>
              <a:rPr lang="cs-CZ" dirty="0" err="1" smtClean="0">
                <a:latin typeface="Helvetica" charset="0"/>
                <a:ea typeface="Helvetica" charset="0"/>
                <a:cs typeface="Helvetica" charset="0"/>
              </a:rPr>
              <a:t>Administration</a:t>
            </a:r>
            <a:r>
              <a:rPr lang="cs-CZ" dirty="0" smtClean="0">
                <a:latin typeface="Helvetica" charset="0"/>
                <a:ea typeface="Helvetica" charset="0"/>
                <a:cs typeface="Helvetica" charset="0"/>
              </a:rPr>
              <a:t> (2.959)</a:t>
            </a: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82697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Metody</a:t>
            </a:r>
            <a:endParaRPr lang="cs-CZ" dirty="0">
              <a:latin typeface="Helvetica" charset="0"/>
              <a:ea typeface="Helvetica" charset="0"/>
              <a:cs typeface="Helvetica" charset="0"/>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70224471"/>
              </p:ext>
            </p:extLst>
          </p:nvPr>
        </p:nvGraphicFramePr>
        <p:xfrm>
          <a:off x="1072054" y="1825625"/>
          <a:ext cx="10281745" cy="34873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450427" y="5312979"/>
            <a:ext cx="7993118" cy="1200329"/>
          </a:xfrm>
          <a:prstGeom prst="rect">
            <a:avLst/>
          </a:prstGeom>
          <a:noFill/>
        </p:spPr>
        <p:txBody>
          <a:bodyPr wrap="square" rtlCol="0">
            <a:spAutoFit/>
          </a:bodyPr>
          <a:lstStyle/>
          <a:p>
            <a:r>
              <a:rPr lang="cs-CZ" dirty="0" smtClean="0"/>
              <a:t>Osm předních žurnálů v politologii, poslední čísla v roce 2017 (mimo speciálních čísel)</a:t>
            </a:r>
          </a:p>
          <a:p>
            <a:r>
              <a:rPr lang="cs-CZ" dirty="0" smtClean="0"/>
              <a:t>N=62</a:t>
            </a:r>
          </a:p>
          <a:p>
            <a:endParaRPr lang="cs-CZ" dirty="0"/>
          </a:p>
        </p:txBody>
      </p:sp>
    </p:spTree>
    <p:extLst>
      <p:ext uri="{BB962C8B-B14F-4D97-AF65-F5344CB8AC3E}">
        <p14:creationId xmlns:p14="http://schemas.microsoft.com/office/powerpoint/2010/main" val="209867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Zaměření současné politologie (aktuální články, n = 62)</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Jedna země, n = 46</a:t>
            </a:r>
          </a:p>
          <a:p>
            <a:r>
              <a:rPr lang="cs-CZ" dirty="0" smtClean="0">
                <a:latin typeface="Helvetica" charset="0"/>
                <a:ea typeface="Helvetica" charset="0"/>
                <a:cs typeface="Helvetica" charset="0"/>
              </a:rPr>
              <a:t>Dvě země, n = 1</a:t>
            </a:r>
          </a:p>
          <a:p>
            <a:r>
              <a:rPr lang="cs-CZ" dirty="0" smtClean="0">
                <a:latin typeface="Helvetica" charset="0"/>
                <a:ea typeface="Helvetica" charset="0"/>
                <a:cs typeface="Helvetica" charset="0"/>
              </a:rPr>
              <a:t>Více zemí, n = 7</a:t>
            </a:r>
          </a:p>
          <a:p>
            <a:r>
              <a:rPr lang="cs-CZ" dirty="0" smtClean="0">
                <a:latin typeface="Helvetica" charset="0"/>
                <a:ea typeface="Helvetica" charset="0"/>
                <a:cs typeface="Helvetica" charset="0"/>
              </a:rPr>
              <a:t>N/A, nestátní aktéři a kontext (vč. EU) = 15</a:t>
            </a:r>
          </a:p>
          <a:p>
            <a:r>
              <a:rPr lang="cs-CZ" dirty="0" smtClean="0">
                <a:latin typeface="Helvetica" charset="0"/>
                <a:ea typeface="Helvetica" charset="0"/>
                <a:cs typeface="Helvetica" charset="0"/>
              </a:rPr>
              <a:t>Experiment, n = 9</a:t>
            </a:r>
          </a:p>
          <a:p>
            <a:r>
              <a:rPr lang="cs-CZ" dirty="0" smtClean="0">
                <a:latin typeface="Helvetica" charset="0"/>
                <a:ea typeface="Helvetica" charset="0"/>
                <a:cs typeface="Helvetica" charset="0"/>
              </a:rPr>
              <a:t>Formální modelování = 5</a:t>
            </a:r>
          </a:p>
          <a:p>
            <a:r>
              <a:rPr lang="cs-CZ" dirty="0" err="1" smtClean="0">
                <a:latin typeface="Helvetica" charset="0"/>
                <a:ea typeface="Helvetica" charset="0"/>
                <a:cs typeface="Helvetica" charset="0"/>
              </a:rPr>
              <a:t>Interpretativní</a:t>
            </a:r>
            <a:r>
              <a:rPr lang="cs-CZ" dirty="0" smtClean="0">
                <a:latin typeface="Helvetica" charset="0"/>
                <a:ea typeface="Helvetica" charset="0"/>
                <a:cs typeface="Helvetica" charset="0"/>
              </a:rPr>
              <a:t> výzkum = 7</a:t>
            </a:r>
          </a:p>
          <a:p>
            <a:r>
              <a:rPr lang="cs-CZ" dirty="0" smtClean="0">
                <a:latin typeface="Helvetica" charset="0"/>
                <a:ea typeface="Helvetica" charset="0"/>
                <a:cs typeface="Helvetica" charset="0"/>
              </a:rPr>
              <a:t>Metodologický text = 6</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66184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Odborné organizace</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normAutofit fontScale="92500" lnSpcReduction="20000"/>
          </a:bodyPr>
          <a:lstStyle/>
          <a:p>
            <a:r>
              <a:rPr lang="cs-CZ" dirty="0" smtClean="0">
                <a:latin typeface="Helvetica" charset="0"/>
                <a:ea typeface="Helvetica" charset="0"/>
                <a:cs typeface="Helvetica" charset="0"/>
              </a:rPr>
              <a:t>Česká společnost pro politologické vědy (1990)</a:t>
            </a:r>
          </a:p>
          <a:p>
            <a:pPr lvl="1"/>
            <a:r>
              <a:rPr lang="cs-CZ" dirty="0" smtClean="0">
                <a:latin typeface="Helvetica" charset="0"/>
                <a:ea typeface="Helvetica" charset="0"/>
                <a:cs typeface="Helvetica" charset="0"/>
              </a:rPr>
              <a:t>Politologická Revue</a:t>
            </a:r>
          </a:p>
          <a:p>
            <a:r>
              <a:rPr lang="cs-CZ" dirty="0" smtClean="0">
                <a:latin typeface="Helvetica" charset="0"/>
                <a:ea typeface="Helvetica" charset="0"/>
                <a:cs typeface="Helvetica" charset="0"/>
              </a:rPr>
              <a:t>ECPR (1970)</a:t>
            </a:r>
          </a:p>
          <a:p>
            <a:pPr lvl="1"/>
            <a:r>
              <a:rPr lang="cs-CZ" dirty="0" err="1" smtClean="0">
                <a:latin typeface="Helvetica" charset="0"/>
                <a:ea typeface="Helvetica" charset="0"/>
                <a:cs typeface="Helvetica" charset="0"/>
              </a:rPr>
              <a:t>European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Journal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for</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Research</a:t>
            </a:r>
            <a:endParaRPr lang="cs-CZ" dirty="0" smtClean="0">
              <a:latin typeface="Helvetica" charset="0"/>
              <a:ea typeface="Helvetica" charset="0"/>
              <a:cs typeface="Helvetica" charset="0"/>
            </a:endParaRPr>
          </a:p>
          <a:p>
            <a:pPr lvl="1"/>
            <a:r>
              <a:rPr lang="cs-CZ" dirty="0" err="1" smtClean="0">
                <a:latin typeface="Helvetica" charset="0"/>
                <a:ea typeface="Helvetica" charset="0"/>
                <a:cs typeface="Helvetica" charset="0"/>
              </a:rPr>
              <a:t>European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a:t>
            </a:r>
            <a:r>
              <a:rPr lang="cs-CZ" dirty="0" err="1" smtClean="0">
                <a:latin typeface="Helvetica" charset="0"/>
                <a:ea typeface="Helvetica" charset="0"/>
                <a:cs typeface="Helvetica" charset="0"/>
              </a:rPr>
              <a:t>Review</a:t>
            </a:r>
            <a:endParaRPr lang="cs-CZ" dirty="0" smtClean="0">
              <a:latin typeface="Helvetica" charset="0"/>
              <a:ea typeface="Helvetica" charset="0"/>
              <a:cs typeface="Helvetica" charset="0"/>
            </a:endParaRPr>
          </a:p>
          <a:p>
            <a:pPr lvl="1"/>
            <a:r>
              <a:rPr lang="cs-CZ" dirty="0" err="1" smtClean="0">
                <a:latin typeface="Helvetica" charset="0"/>
                <a:ea typeface="Helvetica" charset="0"/>
                <a:cs typeface="Helvetica" charset="0"/>
              </a:rPr>
              <a:t>European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a:t>
            </a:r>
          </a:p>
          <a:p>
            <a:r>
              <a:rPr lang="cs-CZ" dirty="0" smtClean="0">
                <a:latin typeface="Helvetica" charset="0"/>
                <a:ea typeface="Helvetica" charset="0"/>
                <a:cs typeface="Helvetica" charset="0"/>
              </a:rPr>
              <a:t>IPSA (1964)</a:t>
            </a:r>
          </a:p>
          <a:p>
            <a:pPr lvl="1"/>
            <a:r>
              <a:rPr lang="cs-CZ" dirty="0" smtClean="0">
                <a:latin typeface="Helvetica" charset="0"/>
                <a:ea typeface="Helvetica" charset="0"/>
                <a:cs typeface="Helvetica" charset="0"/>
              </a:rPr>
              <a:t>International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a:t>
            </a:r>
            <a:r>
              <a:rPr lang="cs-CZ" dirty="0" err="1" smtClean="0">
                <a:latin typeface="Helvetica" charset="0"/>
                <a:ea typeface="Helvetica" charset="0"/>
                <a:cs typeface="Helvetica" charset="0"/>
              </a:rPr>
              <a:t>Review</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APSA (1903)</a:t>
            </a:r>
          </a:p>
          <a:p>
            <a:pPr lvl="1"/>
            <a:r>
              <a:rPr lang="cs-CZ" dirty="0" err="1" smtClean="0">
                <a:latin typeface="Helvetica" charset="0"/>
                <a:ea typeface="Helvetica" charset="0"/>
                <a:cs typeface="Helvetica" charset="0"/>
              </a:rPr>
              <a:t>American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a:t>
            </a:r>
            <a:r>
              <a:rPr lang="cs-CZ" dirty="0" err="1" smtClean="0">
                <a:latin typeface="Helvetica" charset="0"/>
                <a:ea typeface="Helvetica" charset="0"/>
                <a:cs typeface="Helvetica" charset="0"/>
              </a:rPr>
              <a:t>Review</a:t>
            </a:r>
            <a:endParaRPr lang="cs-CZ" dirty="0" smtClean="0">
              <a:latin typeface="Helvetica" charset="0"/>
              <a:ea typeface="Helvetica" charset="0"/>
              <a:cs typeface="Helvetica" charset="0"/>
            </a:endParaRPr>
          </a:p>
          <a:p>
            <a:pPr lvl="1"/>
            <a:r>
              <a:rPr lang="cs-CZ" dirty="0" err="1" smtClean="0">
                <a:latin typeface="Helvetica" charset="0"/>
                <a:ea typeface="Helvetica" charset="0"/>
                <a:cs typeface="Helvetica" charset="0"/>
              </a:rPr>
              <a:t>Perspectives</a:t>
            </a:r>
            <a:r>
              <a:rPr lang="cs-CZ" dirty="0" smtClean="0">
                <a:latin typeface="Helvetica" charset="0"/>
                <a:ea typeface="Helvetica" charset="0"/>
                <a:cs typeface="Helvetica" charset="0"/>
              </a:rPr>
              <a:t> on </a:t>
            </a:r>
            <a:r>
              <a:rPr lang="cs-CZ" dirty="0" err="1" smtClean="0">
                <a:latin typeface="Helvetica" charset="0"/>
                <a:ea typeface="Helvetica" charset="0"/>
                <a:cs typeface="Helvetica" charset="0"/>
              </a:rPr>
              <a:t>Politics</a:t>
            </a:r>
            <a:endParaRPr lang="cs-CZ" dirty="0" smtClean="0">
              <a:latin typeface="Helvetica" charset="0"/>
              <a:ea typeface="Helvetica" charset="0"/>
              <a:cs typeface="Helvetica" charset="0"/>
            </a:endParaRPr>
          </a:p>
          <a:p>
            <a:pPr lvl="1"/>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&amp; </a:t>
            </a:r>
            <a:r>
              <a:rPr lang="cs-CZ" dirty="0" err="1" smtClean="0">
                <a:latin typeface="Helvetica" charset="0"/>
                <a:ea typeface="Helvetica" charset="0"/>
                <a:cs typeface="Helvetica" charset="0"/>
              </a:rPr>
              <a:t>Politics</a:t>
            </a:r>
            <a:endParaRPr lang="cs-CZ" dirty="0" smtClean="0">
              <a:latin typeface="Helvetica" charset="0"/>
              <a:ea typeface="Helvetica" charset="0"/>
              <a:cs typeface="Helvetica" charset="0"/>
            </a:endParaRPr>
          </a:p>
          <a:p>
            <a:pPr lvl="1"/>
            <a:r>
              <a:rPr lang="cs-CZ" dirty="0" err="1" smtClean="0">
                <a:latin typeface="Helvetica" charset="0"/>
                <a:ea typeface="Helvetica" charset="0"/>
                <a:cs typeface="Helvetica" charset="0"/>
              </a:rPr>
              <a:t>Journal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 </a:t>
            </a:r>
            <a:r>
              <a:rPr lang="cs-CZ" dirty="0" err="1" smtClean="0">
                <a:latin typeface="Helvetica" charset="0"/>
                <a:ea typeface="Helvetica" charset="0"/>
                <a:cs typeface="Helvetica" charset="0"/>
              </a:rPr>
              <a:t>Education</a:t>
            </a:r>
            <a:endParaRPr lang="cs-CZ" dirty="0" smtClean="0">
              <a:latin typeface="Helvetica" charset="0"/>
              <a:ea typeface="Helvetica" charset="0"/>
              <a:cs typeface="Helvetica" charset="0"/>
            </a:endParaRPr>
          </a:p>
          <a:p>
            <a:pPr lvl="1"/>
            <a:endParaRPr lang="cs-CZ" dirty="0" smtClean="0">
              <a:latin typeface="Helvetica" charset="0"/>
              <a:ea typeface="Helvetica" charset="0"/>
              <a:cs typeface="Helvetica" charset="0"/>
            </a:endParaRP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71392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ECPR </a:t>
            </a:r>
            <a:r>
              <a:rPr lang="cs-CZ" dirty="0" err="1" smtClean="0">
                <a:latin typeface="Helvetica" charset="0"/>
                <a:ea typeface="Helvetica" charset="0"/>
                <a:cs typeface="Helvetica" charset="0"/>
              </a:rPr>
              <a:t>Standing</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Groups</a:t>
            </a:r>
            <a:r>
              <a:rPr lang="cs-CZ" dirty="0" smtClean="0">
                <a:latin typeface="Helvetica" charset="0"/>
                <a:ea typeface="Helvetica" charset="0"/>
                <a:cs typeface="Helvetica" charset="0"/>
              </a:rPr>
              <a:t> (výběr)</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normAutofit fontScale="77500" lnSpcReduction="20000"/>
          </a:bodyPr>
          <a:lstStyle/>
          <a:p>
            <a:r>
              <a:rPr lang="cs-CZ" dirty="0" err="1" smtClean="0">
                <a:latin typeface="Helvetica" charset="0"/>
                <a:ea typeface="Helvetica" charset="0"/>
                <a:cs typeface="Helvetica" charset="0"/>
              </a:rPr>
              <a:t>Analytical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politics</a:t>
            </a:r>
            <a:r>
              <a:rPr lang="cs-CZ" dirty="0" smtClean="0">
                <a:latin typeface="Helvetica" charset="0"/>
                <a:ea typeface="Helvetica" charset="0"/>
                <a:cs typeface="Helvetica" charset="0"/>
              </a:rPr>
              <a:t> and Public </a:t>
            </a:r>
            <a:r>
              <a:rPr lang="cs-CZ" dirty="0" err="1" smtClean="0">
                <a:latin typeface="Helvetica" charset="0"/>
                <a:ea typeface="Helvetica" charset="0"/>
                <a:cs typeface="Helvetica" charset="0"/>
              </a:rPr>
              <a:t>Choice</a:t>
            </a:r>
            <a:endParaRPr lang="cs-CZ" dirty="0" smtClean="0">
              <a:latin typeface="Helvetica" charset="0"/>
              <a:ea typeface="Helvetica" charset="0"/>
              <a:cs typeface="Helvetica" charset="0"/>
            </a:endParaRPr>
          </a:p>
          <a:p>
            <a:r>
              <a:rPr lang="cs-CZ" dirty="0" err="1" smtClean="0">
                <a:latin typeface="Helvetica" charset="0"/>
                <a:ea typeface="Helvetica" charset="0"/>
                <a:cs typeface="Helvetica" charset="0"/>
              </a:rPr>
              <a:t>Elites</a:t>
            </a:r>
            <a:r>
              <a:rPr lang="cs-CZ" dirty="0" smtClean="0">
                <a:latin typeface="Helvetica" charset="0"/>
                <a:ea typeface="Helvetica" charset="0"/>
                <a:cs typeface="Helvetica" charset="0"/>
              </a:rPr>
              <a:t> and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Leadership</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Gender and </a:t>
            </a:r>
            <a:r>
              <a:rPr lang="cs-CZ" dirty="0" err="1" smtClean="0">
                <a:latin typeface="Helvetica" charset="0"/>
                <a:ea typeface="Helvetica" charset="0"/>
                <a:cs typeface="Helvetica" charset="0"/>
              </a:rPr>
              <a:t>Politics</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Identity</a:t>
            </a:r>
          </a:p>
          <a:p>
            <a:r>
              <a:rPr lang="cs-CZ" dirty="0" err="1" smtClean="0">
                <a:latin typeface="Helvetica" charset="0"/>
                <a:ea typeface="Helvetica" charset="0"/>
                <a:cs typeface="Helvetica" charset="0"/>
              </a:rPr>
              <a:t>Kantian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Thought</a:t>
            </a:r>
            <a:endParaRPr lang="cs-CZ" dirty="0" smtClean="0">
              <a:latin typeface="Helvetica" charset="0"/>
              <a:ea typeface="Helvetica" charset="0"/>
              <a:cs typeface="Helvetica" charset="0"/>
            </a:endParaRPr>
          </a:p>
          <a:p>
            <a:r>
              <a:rPr lang="cs-CZ" dirty="0" err="1" smtClean="0">
                <a:latin typeface="Helvetica" charset="0"/>
                <a:ea typeface="Helvetica" charset="0"/>
                <a:cs typeface="Helvetica" charset="0"/>
              </a:rPr>
              <a:t>Local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Government</a:t>
            </a:r>
            <a:r>
              <a:rPr lang="cs-CZ" dirty="0" smtClean="0">
                <a:latin typeface="Helvetica" charset="0"/>
                <a:ea typeface="Helvetica" charset="0"/>
                <a:cs typeface="Helvetica" charset="0"/>
              </a:rPr>
              <a:t> and </a:t>
            </a:r>
            <a:r>
              <a:rPr lang="cs-CZ" dirty="0" err="1" smtClean="0">
                <a:latin typeface="Helvetica" charset="0"/>
                <a:ea typeface="Helvetica" charset="0"/>
                <a:cs typeface="Helvetica" charset="0"/>
              </a:rPr>
              <a:t>Politics</a:t>
            </a:r>
            <a:endParaRPr lang="cs-CZ" dirty="0" smtClean="0">
              <a:latin typeface="Helvetica" charset="0"/>
              <a:ea typeface="Helvetica" charset="0"/>
              <a:cs typeface="Helvetica" charset="0"/>
            </a:endParaRPr>
          </a:p>
          <a:p>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Representation</a:t>
            </a:r>
            <a:endParaRPr lang="cs-CZ" dirty="0" smtClean="0">
              <a:latin typeface="Helvetica" charset="0"/>
              <a:ea typeface="Helvetica" charset="0"/>
              <a:cs typeface="Helvetica" charset="0"/>
            </a:endParaRPr>
          </a:p>
          <a:p>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Sociology</a:t>
            </a:r>
          </a:p>
          <a:p>
            <a:r>
              <a:rPr lang="cs-CZ" dirty="0" err="1" smtClean="0">
                <a:latin typeface="Helvetica" charset="0"/>
                <a:ea typeface="Helvetica" charset="0"/>
                <a:cs typeface="Helvetica" charset="0"/>
              </a:rPr>
              <a:t>Politics</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Higher</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Education</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Reseach</a:t>
            </a:r>
            <a:r>
              <a:rPr lang="cs-CZ" dirty="0" smtClean="0">
                <a:latin typeface="Helvetica" charset="0"/>
                <a:ea typeface="Helvetica" charset="0"/>
                <a:cs typeface="Helvetica" charset="0"/>
              </a:rPr>
              <a:t>, and </a:t>
            </a:r>
            <a:r>
              <a:rPr lang="cs-CZ" dirty="0" err="1" smtClean="0">
                <a:latin typeface="Helvetica" charset="0"/>
                <a:ea typeface="Helvetica" charset="0"/>
                <a:cs typeface="Helvetica" charset="0"/>
              </a:rPr>
              <a:t>Innovaition</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Public </a:t>
            </a:r>
            <a:r>
              <a:rPr lang="cs-CZ" dirty="0" err="1" smtClean="0">
                <a:latin typeface="Helvetica" charset="0"/>
                <a:ea typeface="Helvetica" charset="0"/>
                <a:cs typeface="Helvetica" charset="0"/>
              </a:rPr>
              <a:t>Opinion</a:t>
            </a:r>
            <a:r>
              <a:rPr lang="cs-CZ" dirty="0" smtClean="0">
                <a:latin typeface="Helvetica" charset="0"/>
                <a:ea typeface="Helvetica" charset="0"/>
                <a:cs typeface="Helvetica" charset="0"/>
              </a:rPr>
              <a:t> and </a:t>
            </a:r>
            <a:r>
              <a:rPr lang="cs-CZ" dirty="0" err="1" smtClean="0">
                <a:latin typeface="Helvetica" charset="0"/>
                <a:ea typeface="Helvetica" charset="0"/>
                <a:cs typeface="Helvetica" charset="0"/>
              </a:rPr>
              <a:t>Voting</a:t>
            </a:r>
            <a:endParaRPr lang="cs-CZ" dirty="0" smtClean="0">
              <a:latin typeface="Helvetica" charset="0"/>
              <a:ea typeface="Helvetica" charset="0"/>
              <a:cs typeface="Helvetica" charset="0"/>
            </a:endParaRPr>
          </a:p>
          <a:p>
            <a:r>
              <a:rPr lang="cs-CZ" dirty="0" err="1" smtClean="0">
                <a:latin typeface="Helvetica" charset="0"/>
                <a:ea typeface="Helvetica" charset="0"/>
                <a:cs typeface="Helvetica" charset="0"/>
              </a:rPr>
              <a:t>Southe</a:t>
            </a:r>
            <a:r>
              <a:rPr lang="cs-CZ" dirty="0" smtClean="0">
                <a:latin typeface="Helvetica" charset="0"/>
                <a:ea typeface="Helvetica" charset="0"/>
                <a:cs typeface="Helvetica" charset="0"/>
              </a:rPr>
              <a:t> East </a:t>
            </a:r>
            <a:r>
              <a:rPr lang="cs-CZ" dirty="0" err="1" smtClean="0">
                <a:latin typeface="Helvetica" charset="0"/>
                <a:ea typeface="Helvetica" charset="0"/>
                <a:cs typeface="Helvetica" charset="0"/>
              </a:rPr>
              <a:t>Europe</a:t>
            </a:r>
            <a:endParaRPr lang="cs-CZ" dirty="0" smtClean="0">
              <a:latin typeface="Helvetica" charset="0"/>
              <a:ea typeface="Helvetica" charset="0"/>
              <a:cs typeface="Helvetica" charset="0"/>
            </a:endParaRPr>
          </a:p>
          <a:p>
            <a:r>
              <a:rPr lang="cs-CZ" dirty="0" err="1" smtClean="0">
                <a:latin typeface="Helvetica" charset="0"/>
                <a:ea typeface="Helvetica" charset="0"/>
                <a:cs typeface="Helvetica" charset="0"/>
              </a:rPr>
              <a:t>Welfare</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Politics</a:t>
            </a:r>
            <a:r>
              <a:rPr lang="cs-CZ" dirty="0" smtClean="0">
                <a:latin typeface="Helvetica" charset="0"/>
                <a:ea typeface="Helvetica" charset="0"/>
                <a:cs typeface="Helvetica" charset="0"/>
              </a:rPr>
              <a:t> and </a:t>
            </a:r>
            <a:r>
              <a:rPr lang="cs-CZ" dirty="0" err="1" smtClean="0">
                <a:latin typeface="Helvetica" charset="0"/>
                <a:ea typeface="Helvetica" charset="0"/>
                <a:cs typeface="Helvetica" charset="0"/>
              </a:rPr>
              <a:t>Social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Policy</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212470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Aktuální výuka politologie v zahraničí</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141524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Helvetica" charset="0"/>
                <a:ea typeface="Helvetica" charset="0"/>
                <a:cs typeface="Helvetica" charset="0"/>
              </a:rPr>
              <a:t>The</a:t>
            </a:r>
            <a:r>
              <a:rPr lang="cs-CZ" dirty="0" smtClean="0">
                <a:latin typeface="Helvetica" charset="0"/>
                <a:ea typeface="Helvetica" charset="0"/>
                <a:cs typeface="Helvetica" charset="0"/>
              </a:rPr>
              <a:t> UK </a:t>
            </a:r>
            <a:endParaRPr lang="cs-CZ" dirty="0">
              <a:latin typeface="Helvetica" charset="0"/>
              <a:ea typeface="Helvetica" charset="0"/>
              <a:cs typeface="Helvetica" charset="0"/>
            </a:endParaRPr>
          </a:p>
        </p:txBody>
      </p:sp>
      <p:pic>
        <p:nvPicPr>
          <p:cNvPr id="10" name="Zástupný symbol pro obsah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9287" y="585307"/>
            <a:ext cx="4101361" cy="5670484"/>
          </a:xfrm>
        </p:spPr>
      </p:pic>
    </p:spTree>
    <p:extLst>
      <p:ext uri="{BB962C8B-B14F-4D97-AF65-F5344CB8AC3E}">
        <p14:creationId xmlns:p14="http://schemas.microsoft.com/office/powerpoint/2010/main" val="65407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USA</a:t>
            </a:r>
            <a:endParaRPr lang="cs-CZ" dirty="0">
              <a:latin typeface="Helvetica" charset="0"/>
              <a:ea typeface="Helvetica" charset="0"/>
              <a:cs typeface="Helvetica" charset="0"/>
            </a:endParaRP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496" y="569451"/>
            <a:ext cx="7647304" cy="5812464"/>
          </a:xfrm>
        </p:spPr>
      </p:pic>
    </p:spTree>
    <p:extLst>
      <p:ext uri="{BB962C8B-B14F-4D97-AF65-F5344CB8AC3E}">
        <p14:creationId xmlns:p14="http://schemas.microsoft.com/office/powerpoint/2010/main" val="212395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Brno</a:t>
            </a:r>
            <a:endParaRPr lang="cs-CZ" dirty="0">
              <a:latin typeface="Helvetica" charset="0"/>
              <a:ea typeface="Helvetica" charset="0"/>
              <a:cs typeface="Helvetica" charset="0"/>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561" y="637661"/>
            <a:ext cx="8476239" cy="5526656"/>
          </a:xfrm>
        </p:spPr>
      </p:pic>
    </p:spTree>
    <p:extLst>
      <p:ext uri="{BB962C8B-B14F-4D97-AF65-F5344CB8AC3E}">
        <p14:creationId xmlns:p14="http://schemas.microsoft.com/office/powerpoint/2010/main" val="49272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ea typeface="Arial" charset="0"/>
                <a:cs typeface="Arial" charset="0"/>
              </a:rPr>
              <a:t>Politické myšlení a současná demokracie</a:t>
            </a:r>
            <a:endParaRPr lang="cs-CZ" dirty="0">
              <a:latin typeface="Arial" charset="0"/>
              <a:ea typeface="Arial" charset="0"/>
              <a:cs typeface="Arial" charset="0"/>
            </a:endParaRPr>
          </a:p>
        </p:txBody>
      </p:sp>
      <p:sp>
        <p:nvSpPr>
          <p:cNvPr id="3" name="Zástupný symbol pro obsah 2"/>
          <p:cNvSpPr>
            <a:spLocks noGrp="1"/>
          </p:cNvSpPr>
          <p:nvPr>
            <p:ph idx="1"/>
          </p:nvPr>
        </p:nvSpPr>
        <p:spPr/>
        <p:txBody>
          <a:bodyPr/>
          <a:lstStyle/>
          <a:p>
            <a:r>
              <a:rPr lang="cs-CZ" dirty="0" smtClean="0"/>
              <a:t>Koncepty v politické filosofii</a:t>
            </a:r>
          </a:p>
          <a:p>
            <a:r>
              <a:rPr lang="cs-CZ" dirty="0" smtClean="0"/>
              <a:t>Křesťanství a politika</a:t>
            </a:r>
          </a:p>
          <a:p>
            <a:r>
              <a:rPr lang="cs-CZ" dirty="0" smtClean="0"/>
              <a:t>Základy politické modernity</a:t>
            </a:r>
          </a:p>
          <a:p>
            <a:r>
              <a:rPr lang="cs-CZ" dirty="0" smtClean="0"/>
              <a:t>Česká ústavně právní interpretace</a:t>
            </a:r>
          </a:p>
          <a:p>
            <a:r>
              <a:rPr lang="cs-CZ" dirty="0" smtClean="0"/>
              <a:t>Komunismus v ČR</a:t>
            </a:r>
          </a:p>
          <a:p>
            <a:r>
              <a:rPr lang="cs-CZ" dirty="0" smtClean="0"/>
              <a:t>Současné teorie spravedlnosti</a:t>
            </a:r>
          </a:p>
          <a:p>
            <a:r>
              <a:rPr lang="cs-CZ" dirty="0" smtClean="0"/>
              <a:t>Vývoj politiky lidských práv</a:t>
            </a:r>
          </a:p>
          <a:p>
            <a:endParaRPr lang="cs-CZ" dirty="0"/>
          </a:p>
        </p:txBody>
      </p:sp>
    </p:spTree>
    <p:extLst>
      <p:ext uri="{BB962C8B-B14F-4D97-AF65-F5344CB8AC3E}">
        <p14:creationId xmlns:p14="http://schemas.microsoft.com/office/powerpoint/2010/main" val="181898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O čem je tato přednáška?</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a:latin typeface="Helvetica" charset="0"/>
                <a:ea typeface="Helvetica" charset="0"/>
                <a:cs typeface="Helvetica" charset="0"/>
              </a:rPr>
              <a:t>Jaké přístupy k myšlení o politice stojí proti/vedle sebe?</a:t>
            </a:r>
          </a:p>
          <a:p>
            <a:r>
              <a:rPr lang="cs-CZ" dirty="0" smtClean="0">
                <a:latin typeface="Helvetica" charset="0"/>
                <a:ea typeface="Helvetica" charset="0"/>
                <a:cs typeface="Helvetica" charset="0"/>
              </a:rPr>
              <a:t>Co se řeší v současné politologii</a:t>
            </a:r>
          </a:p>
          <a:p>
            <a:r>
              <a:rPr lang="cs-CZ" dirty="0" smtClean="0">
                <a:latin typeface="Helvetica" charset="0"/>
                <a:ea typeface="Helvetica" charset="0"/>
                <a:cs typeface="Helvetica" charset="0"/>
              </a:rPr>
              <a:t>Co se učí v současné politologii</a:t>
            </a:r>
          </a:p>
          <a:p>
            <a:r>
              <a:rPr lang="cs-CZ" dirty="0" smtClean="0">
                <a:latin typeface="Helvetica" charset="0"/>
                <a:ea typeface="Helvetica" charset="0"/>
                <a:cs typeface="Helvetica" charset="0"/>
              </a:rPr>
              <a:t>Představení KPOL</a:t>
            </a:r>
          </a:p>
          <a:p>
            <a:r>
              <a:rPr lang="cs-CZ" dirty="0" smtClean="0">
                <a:latin typeface="Helvetica" charset="0"/>
                <a:ea typeface="Helvetica" charset="0"/>
                <a:cs typeface="Helvetica" charset="0"/>
              </a:rPr>
              <a:t>Vybrané trendy v současném výzkumu</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93131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ea typeface="Arial" charset="0"/>
                <a:cs typeface="Arial" charset="0"/>
              </a:rPr>
              <a:t>Komunikace v politice</a:t>
            </a:r>
            <a:endParaRPr lang="cs-CZ" dirty="0">
              <a:latin typeface="Arial" charset="0"/>
              <a:ea typeface="Arial" charset="0"/>
              <a:cs typeface="Arial" charset="0"/>
            </a:endParaRPr>
          </a:p>
        </p:txBody>
      </p:sp>
      <p:sp>
        <p:nvSpPr>
          <p:cNvPr id="3" name="Zástupný symbol pro obsah 2"/>
          <p:cNvSpPr>
            <a:spLocks noGrp="1"/>
          </p:cNvSpPr>
          <p:nvPr>
            <p:ph idx="1"/>
          </p:nvPr>
        </p:nvSpPr>
        <p:spPr/>
        <p:txBody>
          <a:bodyPr/>
          <a:lstStyle/>
          <a:p>
            <a:r>
              <a:rPr lang="cs-CZ" dirty="0" smtClean="0">
                <a:latin typeface="Arial" charset="0"/>
                <a:ea typeface="Arial" charset="0"/>
                <a:cs typeface="Arial" charset="0"/>
              </a:rPr>
              <a:t>Debatování</a:t>
            </a:r>
          </a:p>
          <a:p>
            <a:r>
              <a:rPr lang="cs-CZ" dirty="0" smtClean="0">
                <a:latin typeface="Arial" charset="0"/>
                <a:ea typeface="Arial" charset="0"/>
                <a:cs typeface="Arial" charset="0"/>
              </a:rPr>
              <a:t>Základ politického marketingu</a:t>
            </a:r>
          </a:p>
          <a:p>
            <a:r>
              <a:rPr lang="cs-CZ" dirty="0" smtClean="0">
                <a:latin typeface="Arial" charset="0"/>
                <a:ea typeface="Arial" charset="0"/>
                <a:cs typeface="Arial" charset="0"/>
              </a:rPr>
              <a:t>Rétorika a prezentační dovednosti v politice</a:t>
            </a:r>
          </a:p>
          <a:p>
            <a:r>
              <a:rPr lang="cs-CZ" dirty="0" smtClean="0">
                <a:latin typeface="Arial" charset="0"/>
                <a:ea typeface="Arial" charset="0"/>
                <a:cs typeface="Arial" charset="0"/>
              </a:rPr>
              <a:t>Politická reklama</a:t>
            </a:r>
          </a:p>
          <a:p>
            <a:r>
              <a:rPr lang="cs-CZ" dirty="0" smtClean="0">
                <a:latin typeface="Arial" charset="0"/>
                <a:ea typeface="Arial" charset="0"/>
                <a:cs typeface="Arial" charset="0"/>
              </a:rPr>
              <a:t>Politická psychologie</a:t>
            </a:r>
          </a:p>
          <a:p>
            <a:r>
              <a:rPr lang="cs-CZ" dirty="0" smtClean="0">
                <a:latin typeface="Arial" charset="0"/>
                <a:ea typeface="Arial" charset="0"/>
                <a:cs typeface="Arial" charset="0"/>
              </a:rPr>
              <a:t>Kampaně v České republice</a:t>
            </a:r>
          </a:p>
        </p:txBody>
      </p:sp>
    </p:spTree>
    <p:extLst>
      <p:ext uri="{BB962C8B-B14F-4D97-AF65-F5344CB8AC3E}">
        <p14:creationId xmlns:p14="http://schemas.microsoft.com/office/powerpoint/2010/main" val="7359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ea typeface="Arial" charset="0"/>
                <a:cs typeface="Arial" charset="0"/>
              </a:rPr>
              <a:t>Volební studia</a:t>
            </a:r>
            <a:endParaRPr lang="cs-CZ" dirty="0">
              <a:latin typeface="Arial" charset="0"/>
              <a:ea typeface="Arial" charset="0"/>
              <a:cs typeface="Arial" charset="0"/>
            </a:endParaRPr>
          </a:p>
        </p:txBody>
      </p:sp>
      <p:sp>
        <p:nvSpPr>
          <p:cNvPr id="3" name="Zástupný symbol pro obsah 2"/>
          <p:cNvSpPr>
            <a:spLocks noGrp="1"/>
          </p:cNvSpPr>
          <p:nvPr>
            <p:ph idx="1"/>
          </p:nvPr>
        </p:nvSpPr>
        <p:spPr/>
        <p:txBody>
          <a:bodyPr/>
          <a:lstStyle/>
          <a:p>
            <a:r>
              <a:rPr lang="cs-CZ" dirty="0" smtClean="0">
                <a:latin typeface="Arial" charset="0"/>
                <a:ea typeface="Arial" charset="0"/>
                <a:cs typeface="Arial" charset="0"/>
              </a:rPr>
              <a:t>Volební systémy</a:t>
            </a:r>
          </a:p>
          <a:p>
            <a:r>
              <a:rPr lang="cs-CZ" dirty="0" smtClean="0">
                <a:latin typeface="Arial" charset="0"/>
                <a:ea typeface="Arial" charset="0"/>
                <a:cs typeface="Arial" charset="0"/>
              </a:rPr>
              <a:t>Mýty a fakta voleb</a:t>
            </a:r>
          </a:p>
          <a:p>
            <a:r>
              <a:rPr lang="cs-CZ" dirty="0" smtClean="0">
                <a:latin typeface="Arial" charset="0"/>
                <a:ea typeface="Arial" charset="0"/>
                <a:cs typeface="Arial" charset="0"/>
              </a:rPr>
              <a:t>Teorie her a politické rozhodování</a:t>
            </a:r>
          </a:p>
          <a:p>
            <a:r>
              <a:rPr lang="cs-CZ" dirty="0" smtClean="0">
                <a:latin typeface="Arial" charset="0"/>
                <a:ea typeface="Arial" charset="0"/>
                <a:cs typeface="Arial" charset="0"/>
              </a:rPr>
              <a:t>Úvod do volební geografie</a:t>
            </a:r>
          </a:p>
          <a:p>
            <a:r>
              <a:rPr lang="cs-CZ" dirty="0" smtClean="0">
                <a:latin typeface="Arial" charset="0"/>
                <a:ea typeface="Arial" charset="0"/>
                <a:cs typeface="Arial" charset="0"/>
              </a:rPr>
              <a:t>Volební inženýrství</a:t>
            </a:r>
          </a:p>
          <a:p>
            <a:r>
              <a:rPr lang="cs-CZ" dirty="0" smtClean="0">
                <a:latin typeface="Arial" charset="0"/>
                <a:ea typeface="Arial" charset="0"/>
                <a:cs typeface="Arial" charset="0"/>
              </a:rPr>
              <a:t>Druhořadé volby</a:t>
            </a:r>
          </a:p>
          <a:p>
            <a:r>
              <a:rPr lang="cs-CZ" dirty="0" err="1" smtClean="0">
                <a:latin typeface="Arial" charset="0"/>
                <a:ea typeface="Arial" charset="0"/>
                <a:cs typeface="Arial" charset="0"/>
              </a:rPr>
              <a:t>Candidate</a:t>
            </a:r>
            <a:r>
              <a:rPr lang="cs-CZ" dirty="0" smtClean="0">
                <a:latin typeface="Arial" charset="0"/>
                <a:ea typeface="Arial" charset="0"/>
                <a:cs typeface="Arial" charset="0"/>
              </a:rPr>
              <a:t> </a:t>
            </a:r>
            <a:r>
              <a:rPr lang="cs-CZ" dirty="0" err="1" smtClean="0">
                <a:latin typeface="Arial" charset="0"/>
                <a:ea typeface="Arial" charset="0"/>
                <a:cs typeface="Arial" charset="0"/>
              </a:rPr>
              <a:t>Selection</a:t>
            </a:r>
            <a:r>
              <a:rPr lang="cs-CZ" dirty="0" smtClean="0">
                <a:latin typeface="Arial" charset="0"/>
                <a:ea typeface="Arial" charset="0"/>
                <a:cs typeface="Arial" charset="0"/>
              </a:rPr>
              <a:t> in </a:t>
            </a:r>
            <a:r>
              <a:rPr lang="cs-CZ" dirty="0" err="1" smtClean="0">
                <a:latin typeface="Arial" charset="0"/>
                <a:ea typeface="Arial" charset="0"/>
                <a:cs typeface="Arial" charset="0"/>
              </a:rPr>
              <a:t>Political</a:t>
            </a:r>
            <a:r>
              <a:rPr lang="cs-CZ" dirty="0" smtClean="0">
                <a:latin typeface="Arial" charset="0"/>
                <a:ea typeface="Arial" charset="0"/>
                <a:cs typeface="Arial" charset="0"/>
              </a:rPr>
              <a:t> </a:t>
            </a:r>
            <a:r>
              <a:rPr lang="cs-CZ" dirty="0" err="1" smtClean="0">
                <a:latin typeface="Arial" charset="0"/>
                <a:ea typeface="Arial" charset="0"/>
                <a:cs typeface="Arial" charset="0"/>
              </a:rPr>
              <a:t>Parties</a:t>
            </a:r>
            <a:endParaRPr lang="cs-CZ" dirty="0">
              <a:latin typeface="Arial" charset="0"/>
              <a:ea typeface="Arial" charset="0"/>
              <a:cs typeface="Arial" charset="0"/>
            </a:endParaRPr>
          </a:p>
        </p:txBody>
      </p:sp>
    </p:spTree>
    <p:extLst>
      <p:ext uri="{BB962C8B-B14F-4D97-AF65-F5344CB8AC3E}">
        <p14:creationId xmlns:p14="http://schemas.microsoft.com/office/powerpoint/2010/main" val="210758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ea typeface="Arial" charset="0"/>
                <a:cs typeface="Arial" charset="0"/>
              </a:rPr>
              <a:t>Politika v západních demokraciích</a:t>
            </a:r>
            <a:endParaRPr lang="cs-CZ" dirty="0">
              <a:latin typeface="Arial" charset="0"/>
              <a:ea typeface="Arial" charset="0"/>
              <a:cs typeface="Arial" charset="0"/>
            </a:endParaRPr>
          </a:p>
        </p:txBody>
      </p:sp>
      <p:sp>
        <p:nvSpPr>
          <p:cNvPr id="3" name="Zástupný symbol pro obsah 2"/>
          <p:cNvSpPr>
            <a:spLocks noGrp="1"/>
          </p:cNvSpPr>
          <p:nvPr>
            <p:ph idx="1"/>
          </p:nvPr>
        </p:nvSpPr>
        <p:spPr/>
        <p:txBody>
          <a:bodyPr/>
          <a:lstStyle/>
          <a:p>
            <a:r>
              <a:rPr lang="cs-CZ" dirty="0" smtClean="0"/>
              <a:t>Francouzská republika a politické strany</a:t>
            </a:r>
          </a:p>
          <a:p>
            <a:r>
              <a:rPr lang="cs-CZ" dirty="0" err="1" smtClean="0"/>
              <a:t>Populism</a:t>
            </a:r>
            <a:r>
              <a:rPr lang="cs-CZ" dirty="0" smtClean="0"/>
              <a:t> and </a:t>
            </a:r>
            <a:r>
              <a:rPr lang="cs-CZ" dirty="0" err="1" smtClean="0"/>
              <a:t>political</a:t>
            </a:r>
            <a:r>
              <a:rPr lang="cs-CZ" dirty="0" smtClean="0"/>
              <a:t> </a:t>
            </a:r>
            <a:r>
              <a:rPr lang="cs-CZ" dirty="0" err="1" smtClean="0"/>
              <a:t>parties</a:t>
            </a:r>
            <a:endParaRPr lang="cs-CZ" dirty="0" smtClean="0"/>
          </a:p>
          <a:p>
            <a:r>
              <a:rPr lang="cs-CZ" dirty="0" smtClean="0"/>
              <a:t>Hlavy státu v Evropě</a:t>
            </a:r>
          </a:p>
          <a:p>
            <a:r>
              <a:rPr lang="cs-CZ" dirty="0" err="1" smtClean="0"/>
              <a:t>Slovak</a:t>
            </a:r>
            <a:r>
              <a:rPr lang="cs-CZ" dirty="0" smtClean="0"/>
              <a:t> </a:t>
            </a:r>
            <a:r>
              <a:rPr lang="cs-CZ" dirty="0" err="1" smtClean="0"/>
              <a:t>Politics</a:t>
            </a:r>
            <a:endParaRPr lang="cs-CZ" dirty="0" smtClean="0"/>
          </a:p>
          <a:p>
            <a:r>
              <a:rPr lang="cs-CZ" dirty="0" smtClean="0"/>
              <a:t>Komunální politika</a:t>
            </a:r>
          </a:p>
          <a:p>
            <a:r>
              <a:rPr lang="cs-CZ" dirty="0" err="1" smtClean="0"/>
              <a:t>Comparative</a:t>
            </a:r>
            <a:r>
              <a:rPr lang="cs-CZ" dirty="0" smtClean="0"/>
              <a:t> </a:t>
            </a:r>
            <a:r>
              <a:rPr lang="cs-CZ" dirty="0" err="1" smtClean="0"/>
              <a:t>Political</a:t>
            </a:r>
            <a:r>
              <a:rPr lang="cs-CZ" dirty="0" smtClean="0"/>
              <a:t> </a:t>
            </a:r>
            <a:r>
              <a:rPr lang="cs-CZ" dirty="0" err="1" smtClean="0"/>
              <a:t>Economy</a:t>
            </a:r>
            <a:endParaRPr lang="cs-CZ" dirty="0" smtClean="0"/>
          </a:p>
          <a:p>
            <a:r>
              <a:rPr lang="cs-CZ" dirty="0" smtClean="0"/>
              <a:t>Základy komparace politických systémů</a:t>
            </a:r>
            <a:endParaRPr lang="cs-CZ" dirty="0"/>
          </a:p>
        </p:txBody>
      </p:sp>
    </p:spTree>
    <p:extLst>
      <p:ext uri="{BB962C8B-B14F-4D97-AF65-F5344CB8AC3E}">
        <p14:creationId xmlns:p14="http://schemas.microsoft.com/office/powerpoint/2010/main" val="151139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Současné trendy</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Big Data</a:t>
            </a:r>
          </a:p>
          <a:p>
            <a:r>
              <a:rPr lang="cs-CZ" dirty="0" smtClean="0">
                <a:latin typeface="Helvetica" charset="0"/>
                <a:ea typeface="Helvetica" charset="0"/>
                <a:cs typeface="Helvetica" charset="0"/>
              </a:rPr>
              <a:t>Konceptualizace populismu</a:t>
            </a:r>
          </a:p>
          <a:p>
            <a:r>
              <a:rPr lang="cs-CZ" dirty="0" smtClean="0">
                <a:latin typeface="Helvetica" charset="0"/>
                <a:ea typeface="Helvetica" charset="0"/>
                <a:cs typeface="Helvetica" charset="0"/>
              </a:rPr>
              <a:t>Experiment</a:t>
            </a:r>
          </a:p>
          <a:p>
            <a:r>
              <a:rPr lang="cs-CZ" dirty="0" smtClean="0">
                <a:latin typeface="Helvetica" charset="0"/>
                <a:ea typeface="Helvetica" charset="0"/>
                <a:cs typeface="Helvetica" charset="0"/>
              </a:rPr>
              <a:t>„Perestrojka“</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45646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Big Data</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a:xfrm>
            <a:off x="838200" y="1560786"/>
            <a:ext cx="10515600" cy="5186855"/>
          </a:xfrm>
        </p:spPr>
        <p:txBody>
          <a:bodyPr>
            <a:normAutofit fontScale="70000" lnSpcReduction="20000"/>
          </a:bodyPr>
          <a:lstStyle/>
          <a:p>
            <a:r>
              <a:rPr lang="cs-CZ" dirty="0" smtClean="0">
                <a:latin typeface="Helvetica" charset="0"/>
                <a:ea typeface="Helvetica" charset="0"/>
                <a:cs typeface="Helvetica" charset="0"/>
              </a:rPr>
              <a:t>Digitální stopa</a:t>
            </a:r>
          </a:p>
          <a:p>
            <a:r>
              <a:rPr lang="cs-CZ" dirty="0" smtClean="0">
                <a:latin typeface="Helvetica" charset="0"/>
                <a:ea typeface="Helvetica" charset="0"/>
                <a:cs typeface="Helvetica" charset="0"/>
              </a:rPr>
              <a:t>Výpočetní sociální věda, Revoluce měření</a:t>
            </a:r>
          </a:p>
          <a:p>
            <a:r>
              <a:rPr lang="cs-CZ" dirty="0" smtClean="0">
                <a:latin typeface="Helvetica" charset="0"/>
                <a:ea typeface="Helvetica" charset="0"/>
                <a:cs typeface="Helvetica" charset="0"/>
              </a:rPr>
              <a:t>Přesnost, Velikost, Hloubka</a:t>
            </a:r>
          </a:p>
          <a:p>
            <a:r>
              <a:rPr lang="cs-CZ" dirty="0" smtClean="0">
                <a:latin typeface="Helvetica" charset="0"/>
                <a:ea typeface="Helvetica" charset="0"/>
                <a:cs typeface="Helvetica" charset="0"/>
              </a:rPr>
              <a:t>Ale!</a:t>
            </a:r>
          </a:p>
          <a:p>
            <a:r>
              <a:rPr lang="cs-CZ" dirty="0" smtClean="0">
                <a:latin typeface="Helvetica" charset="0"/>
                <a:ea typeface="Helvetica" charset="0"/>
                <a:cs typeface="Helvetica" charset="0"/>
              </a:rPr>
              <a:t>Technicky náročné</a:t>
            </a:r>
          </a:p>
          <a:p>
            <a:r>
              <a:rPr lang="cs-CZ" dirty="0" smtClean="0">
                <a:latin typeface="Helvetica" charset="0"/>
                <a:ea typeface="Helvetica" charset="0"/>
                <a:cs typeface="Helvetica" charset="0"/>
              </a:rPr>
              <a:t>Nevztahuje se k teorii. Revoluce měření = revoluce vědění?</a:t>
            </a:r>
          </a:p>
          <a:p>
            <a:r>
              <a:rPr lang="cs-CZ" dirty="0" smtClean="0">
                <a:latin typeface="Helvetica" charset="0"/>
                <a:ea typeface="Helvetica" charset="0"/>
                <a:cs typeface="Helvetica" charset="0"/>
              </a:rPr>
              <a:t>Omezený přístup</a:t>
            </a:r>
          </a:p>
          <a:p>
            <a:r>
              <a:rPr lang="cs-CZ" dirty="0" smtClean="0">
                <a:latin typeface="Helvetica" charset="0"/>
                <a:ea typeface="Helvetica" charset="0"/>
                <a:cs typeface="Helvetica" charset="0"/>
              </a:rPr>
              <a:t>Jak spojit data s teoretickými koncepty (jak vystihují to, co nás </a:t>
            </a:r>
            <a:r>
              <a:rPr lang="cs-CZ" dirty="0" err="1" smtClean="0">
                <a:latin typeface="Helvetica" charset="0"/>
                <a:ea typeface="Helvetica" charset="0"/>
                <a:cs typeface="Helvetica" charset="0"/>
              </a:rPr>
              <a:t>zajímý</a:t>
            </a:r>
            <a:r>
              <a:rPr lang="cs-CZ" dirty="0" smtClean="0">
                <a:latin typeface="Helvetica" charset="0"/>
                <a:ea typeface="Helvetica" charset="0"/>
                <a:cs typeface="Helvetica" charset="0"/>
              </a:rPr>
              <a:t>?)</a:t>
            </a:r>
          </a:p>
          <a:p>
            <a:r>
              <a:rPr lang="cs-CZ" dirty="0" smtClean="0">
                <a:latin typeface="Helvetica" charset="0"/>
                <a:ea typeface="Helvetica" charset="0"/>
                <a:cs typeface="Helvetica" charset="0"/>
              </a:rPr>
              <a:t>Deskripce, jak se vztahuje k politice?</a:t>
            </a:r>
          </a:p>
          <a:p>
            <a:r>
              <a:rPr lang="cs-CZ" dirty="0" smtClean="0">
                <a:latin typeface="Helvetica" charset="0"/>
                <a:ea typeface="Helvetica" charset="0"/>
                <a:cs typeface="Helvetica" charset="0"/>
              </a:rPr>
              <a:t>Jaký je vztah k realitě </a:t>
            </a:r>
            <a:r>
              <a:rPr lang="cs-CZ" dirty="0" err="1" smtClean="0">
                <a:latin typeface="Helvetica" charset="0"/>
                <a:ea typeface="Helvetica" charset="0"/>
                <a:cs typeface="Helvetica" charset="0"/>
              </a:rPr>
              <a:t>offline</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Analýza textu, analýza sítí</a:t>
            </a:r>
          </a:p>
          <a:p>
            <a:r>
              <a:rPr lang="cs-CZ" dirty="0" smtClean="0">
                <a:latin typeface="Helvetica" charset="0"/>
                <a:ea typeface="Helvetica" charset="0"/>
                <a:cs typeface="Helvetica" charset="0"/>
              </a:rPr>
              <a:t>Přeceňování některých významů</a:t>
            </a:r>
          </a:p>
          <a:p>
            <a:r>
              <a:rPr lang="cs-CZ" dirty="0" smtClean="0">
                <a:latin typeface="Helvetica" charset="0"/>
                <a:ea typeface="Helvetica" charset="0"/>
                <a:cs typeface="Helvetica" charset="0"/>
              </a:rPr>
              <a:t>Dynamický rozvoj</a:t>
            </a:r>
          </a:p>
          <a:p>
            <a:r>
              <a:rPr lang="cs-CZ" dirty="0" smtClean="0">
                <a:latin typeface="Helvetica" charset="0"/>
                <a:ea typeface="Helvetica" charset="0"/>
                <a:cs typeface="Helvetica" charset="0"/>
              </a:rPr>
              <a:t>Velký příslib do budoucna</a:t>
            </a:r>
          </a:p>
          <a:p>
            <a:r>
              <a:rPr lang="cs-CZ" dirty="0" smtClean="0">
                <a:latin typeface="Helvetica" charset="0"/>
                <a:ea typeface="Helvetica" charset="0"/>
                <a:cs typeface="Helvetica" charset="0"/>
              </a:rPr>
              <a:t>Vzniknou nové teorie? (</a:t>
            </a:r>
            <a:r>
              <a:rPr lang="cs-CZ" dirty="0" err="1" smtClean="0">
                <a:latin typeface="Helvetica" charset="0"/>
                <a:ea typeface="Helvetica" charset="0"/>
                <a:cs typeface="Helvetica" charset="0"/>
              </a:rPr>
              <a:t>fake-news</a:t>
            </a:r>
            <a:r>
              <a:rPr lang="cs-CZ" dirty="0" smtClean="0">
                <a:latin typeface="Helvetica" charset="0"/>
                <a:ea typeface="Helvetica" charset="0"/>
                <a:cs typeface="Helvetica" charset="0"/>
              </a:rPr>
              <a:t> a spol.?)</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93426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Konceptualizace populismu</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Co to je? Co všechno tam lze zařadit?</a:t>
            </a:r>
          </a:p>
          <a:p>
            <a:r>
              <a:rPr lang="cs-CZ" dirty="0" smtClean="0">
                <a:latin typeface="Helvetica" charset="0"/>
                <a:ea typeface="Helvetica" charset="0"/>
                <a:cs typeface="Helvetica" charset="0"/>
              </a:rPr>
              <a:t>Jak se to projevuje?</a:t>
            </a:r>
          </a:p>
          <a:p>
            <a:r>
              <a:rPr lang="cs-CZ" dirty="0" smtClean="0">
                <a:latin typeface="Helvetica" charset="0"/>
                <a:ea typeface="Helvetica" charset="0"/>
                <a:cs typeface="Helvetica" charset="0"/>
              </a:rPr>
              <a:t>Je to dobře nebo špatně?</a:t>
            </a:r>
          </a:p>
          <a:p>
            <a:r>
              <a:rPr lang="cs-CZ" dirty="0" smtClean="0">
                <a:latin typeface="Helvetica" charset="0"/>
                <a:ea typeface="Helvetica" charset="0"/>
                <a:cs typeface="Helvetica" charset="0"/>
              </a:rPr>
              <a:t>1) od 60. let: spadá tam vše, chybí definice, hledání společného základu</a:t>
            </a:r>
          </a:p>
          <a:p>
            <a:r>
              <a:rPr lang="cs-CZ" dirty="0" smtClean="0">
                <a:latin typeface="Helvetica" charset="0"/>
                <a:ea typeface="Helvetica" charset="0"/>
                <a:cs typeface="Helvetica" charset="0"/>
              </a:rPr>
              <a:t>2) Klasický populismus v Latinské Americe</a:t>
            </a:r>
          </a:p>
          <a:p>
            <a:r>
              <a:rPr lang="cs-CZ" dirty="0" smtClean="0">
                <a:latin typeface="Helvetica" charset="0"/>
                <a:ea typeface="Helvetica" charset="0"/>
                <a:cs typeface="Helvetica" charset="0"/>
              </a:rPr>
              <a:t>3) Neoliberální populismus</a:t>
            </a:r>
          </a:p>
          <a:p>
            <a:r>
              <a:rPr lang="cs-CZ" dirty="0" smtClean="0">
                <a:latin typeface="Helvetica" charset="0"/>
                <a:ea typeface="Helvetica" charset="0"/>
                <a:cs typeface="Helvetica" charset="0"/>
              </a:rPr>
              <a:t>4) Současný populismus: stále chybí definiční kritéria</a:t>
            </a: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22399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Helvetica" charset="0"/>
                <a:ea typeface="Helvetica" charset="0"/>
                <a:cs typeface="Helvetica" charset="0"/>
              </a:rPr>
              <a:t>Konceptualizace populismu</a:t>
            </a:r>
            <a:endParaRPr lang="cs-CZ" dirty="0"/>
          </a:p>
        </p:txBody>
      </p:sp>
      <p:sp>
        <p:nvSpPr>
          <p:cNvPr id="3" name="Zástupný symbol pro obsah 2"/>
          <p:cNvSpPr>
            <a:spLocks noGrp="1"/>
          </p:cNvSpPr>
          <p:nvPr>
            <p:ph idx="1"/>
          </p:nvPr>
        </p:nvSpPr>
        <p:spPr/>
        <p:txBody>
          <a:bodyPr/>
          <a:lstStyle/>
          <a:p>
            <a:r>
              <a:rPr lang="cs-CZ" dirty="0" smtClean="0"/>
              <a:t>Problémy</a:t>
            </a:r>
          </a:p>
          <a:p>
            <a:pPr lvl="1"/>
            <a:r>
              <a:rPr lang="cs-CZ" dirty="0" smtClean="0"/>
              <a:t>Jaký typ jevu analyzujeme? Co porovnáváme na nejvyšší úrovni obecnosti?</a:t>
            </a:r>
          </a:p>
          <a:p>
            <a:pPr lvl="1"/>
            <a:r>
              <a:rPr lang="cs-CZ" dirty="0" smtClean="0"/>
              <a:t>Specifičnost kontextu</a:t>
            </a:r>
          </a:p>
          <a:p>
            <a:pPr lvl="1"/>
            <a:r>
              <a:rPr lang="cs-CZ" dirty="0" smtClean="0"/>
              <a:t>Esencialismus: zaměření na lid, anti-</a:t>
            </a:r>
            <a:r>
              <a:rPr lang="cs-CZ" dirty="0" err="1" smtClean="0"/>
              <a:t>elitismus</a:t>
            </a:r>
            <a:r>
              <a:rPr lang="cs-CZ" dirty="0" smtClean="0"/>
              <a:t>, homogenita lidu, přímá demokracie, </a:t>
            </a:r>
            <a:r>
              <a:rPr lang="cs-CZ" dirty="0" err="1" smtClean="0"/>
              <a:t>exkluzionismus</a:t>
            </a:r>
            <a:r>
              <a:rPr lang="cs-CZ" dirty="0" smtClean="0"/>
              <a:t>, proklamace krize, zjednodušený jazyk, přímá komunikace, polarizace, image outsidera, centralita lídra, volně zprostředkované vztahy s následovateli</a:t>
            </a:r>
          </a:p>
          <a:p>
            <a:pPr lvl="1"/>
            <a:r>
              <a:rPr lang="cs-CZ" dirty="0" smtClean="0"/>
              <a:t>Natahování konceptu: co všechno tam zařadíme?</a:t>
            </a:r>
          </a:p>
          <a:p>
            <a:pPr lvl="1"/>
            <a:r>
              <a:rPr lang="cs-CZ" dirty="0" smtClean="0"/>
              <a:t>Negativní pól: co je </a:t>
            </a:r>
            <a:r>
              <a:rPr lang="cs-CZ" dirty="0" err="1" smtClean="0"/>
              <a:t>elitismus</a:t>
            </a:r>
            <a:r>
              <a:rPr lang="cs-CZ" dirty="0" smtClean="0"/>
              <a:t>?</a:t>
            </a:r>
          </a:p>
          <a:p>
            <a:pPr lvl="1"/>
            <a:r>
              <a:rPr lang="cs-CZ" dirty="0" smtClean="0"/>
              <a:t>Opomenutí některých případů (PASOK)</a:t>
            </a:r>
          </a:p>
          <a:p>
            <a:pPr lvl="1"/>
            <a:r>
              <a:rPr lang="cs-CZ" dirty="0" smtClean="0"/>
              <a:t>Normativní nejednoznačnost: je </a:t>
            </a:r>
            <a:r>
              <a:rPr lang="cs-CZ" dirty="0" err="1" smtClean="0"/>
              <a:t>horožením</a:t>
            </a:r>
            <a:r>
              <a:rPr lang="cs-CZ" dirty="0" smtClean="0"/>
              <a:t> i korekcí demokracie</a:t>
            </a:r>
            <a:endParaRPr lang="cs-CZ" dirty="0"/>
          </a:p>
        </p:txBody>
      </p:sp>
    </p:spTree>
    <p:extLst>
      <p:ext uri="{BB962C8B-B14F-4D97-AF65-F5344CB8AC3E}">
        <p14:creationId xmlns:p14="http://schemas.microsoft.com/office/powerpoint/2010/main" val="734204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325563"/>
          </a:xfrm>
        </p:spPr>
        <p:txBody>
          <a:bodyPr>
            <a:normAutofit/>
          </a:bodyPr>
          <a:lstStyle/>
          <a:p>
            <a:r>
              <a:rPr lang="cs-CZ" dirty="0" smtClean="0">
                <a:latin typeface="Helvetica" charset="0"/>
                <a:ea typeface="Helvetica" charset="0"/>
                <a:cs typeface="Helvetica" charset="0"/>
              </a:rPr>
              <a:t>Konceptualizace populismu</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a:xfrm>
            <a:off x="838200" y="1825625"/>
            <a:ext cx="3797807" cy="4351338"/>
          </a:xfrm>
        </p:spPr>
        <p:txBody>
          <a:bodyPr>
            <a:normAutofit/>
          </a:bodyPr>
          <a:lstStyle/>
          <a:p>
            <a:r>
              <a:rPr lang="cs-CZ" sz="2000" dirty="0">
                <a:latin typeface="Helvetica" charset="0"/>
                <a:ea typeface="Helvetica" charset="0"/>
                <a:cs typeface="Helvetica" charset="0"/>
              </a:rPr>
              <a:t>A) </a:t>
            </a:r>
            <a:r>
              <a:rPr lang="cs-CZ" sz="2000" dirty="0" smtClean="0">
                <a:latin typeface="Helvetica" charset="0"/>
                <a:ea typeface="Helvetica" charset="0"/>
                <a:cs typeface="Helvetica" charset="0"/>
              </a:rPr>
              <a:t>Ideologie</a:t>
            </a:r>
          </a:p>
          <a:p>
            <a:pPr lvl="1"/>
            <a:r>
              <a:rPr lang="cs-CZ" sz="1600" dirty="0" err="1" smtClean="0">
                <a:latin typeface="Helvetica" charset="0"/>
                <a:ea typeface="Helvetica" charset="0"/>
                <a:cs typeface="Helvetica" charset="0"/>
              </a:rPr>
              <a:t>Thin-centered</a:t>
            </a:r>
            <a:r>
              <a:rPr lang="cs-CZ" sz="1600" dirty="0" smtClean="0">
                <a:latin typeface="Helvetica" charset="0"/>
                <a:ea typeface="Helvetica" charset="0"/>
                <a:cs typeface="Helvetica" charset="0"/>
              </a:rPr>
              <a:t> </a:t>
            </a:r>
            <a:r>
              <a:rPr lang="cs-CZ" sz="1600" dirty="0">
                <a:latin typeface="Helvetica" charset="0"/>
                <a:ea typeface="Helvetica" charset="0"/>
                <a:cs typeface="Helvetica" charset="0"/>
              </a:rPr>
              <a:t>ideology </a:t>
            </a:r>
            <a:r>
              <a:rPr lang="cs-CZ" sz="1600" dirty="0" err="1">
                <a:latin typeface="Helvetica" charset="0"/>
                <a:ea typeface="Helvetica" charset="0"/>
                <a:cs typeface="Helvetica" charset="0"/>
              </a:rPr>
              <a:t>that</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considers</a:t>
            </a:r>
            <a:r>
              <a:rPr lang="cs-CZ" sz="1600" dirty="0">
                <a:latin typeface="Helvetica" charset="0"/>
                <a:ea typeface="Helvetica" charset="0"/>
                <a:cs typeface="Helvetica" charset="0"/>
              </a:rPr>
              <a:t> society to </a:t>
            </a:r>
            <a:r>
              <a:rPr lang="cs-CZ" sz="1600" dirty="0" err="1">
                <a:latin typeface="Helvetica" charset="0"/>
                <a:ea typeface="Helvetica" charset="0"/>
                <a:cs typeface="Helvetica" charset="0"/>
              </a:rPr>
              <a:t>be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ultimately</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separated</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into</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two</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homogenous</a:t>
            </a:r>
            <a:r>
              <a:rPr lang="cs-CZ" sz="1600" dirty="0">
                <a:latin typeface="Helvetica" charset="0"/>
                <a:ea typeface="Helvetica" charset="0"/>
                <a:cs typeface="Helvetica" charset="0"/>
              </a:rPr>
              <a:t> and </a:t>
            </a:r>
            <a:r>
              <a:rPr lang="cs-CZ" sz="1600" dirty="0" err="1">
                <a:latin typeface="Helvetica" charset="0"/>
                <a:ea typeface="Helvetica" charset="0"/>
                <a:cs typeface="Helvetica" charset="0"/>
              </a:rPr>
              <a:t>antagonistic</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groups</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the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pure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people</a:t>
            </a:r>
            <a:r>
              <a:rPr lang="cs-CZ" sz="1600" dirty="0">
                <a:latin typeface="Helvetica" charset="0"/>
                <a:ea typeface="Helvetica" charset="0"/>
                <a:cs typeface="Helvetica" charset="0"/>
              </a:rPr>
              <a:t>’ versus ‘</a:t>
            </a:r>
            <a:r>
              <a:rPr lang="cs-CZ" sz="1600" dirty="0" err="1">
                <a:latin typeface="Helvetica" charset="0"/>
                <a:ea typeface="Helvetica" charset="0"/>
                <a:cs typeface="Helvetica" charset="0"/>
              </a:rPr>
              <a:t>the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corrupt</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elite</a:t>
            </a:r>
            <a:r>
              <a:rPr lang="cs-CZ" sz="1600" dirty="0">
                <a:latin typeface="Helvetica" charset="0"/>
                <a:ea typeface="Helvetica" charset="0"/>
                <a:cs typeface="Helvetica" charset="0"/>
              </a:rPr>
              <a:t>,’ and </a:t>
            </a:r>
            <a:r>
              <a:rPr lang="cs-CZ" sz="1600" dirty="0" err="1">
                <a:latin typeface="Helvetica" charset="0"/>
                <a:ea typeface="Helvetica" charset="0"/>
                <a:cs typeface="Helvetica" charset="0"/>
              </a:rPr>
              <a:t>which</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argues</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that</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politics</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should</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be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an</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expression</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of</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the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volonte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générale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general</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will</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of</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the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people</a:t>
            </a:r>
            <a:r>
              <a:rPr lang="cs-CZ" sz="1600" dirty="0">
                <a:latin typeface="Helvetica" charset="0"/>
                <a:ea typeface="Helvetica" charset="0"/>
                <a:cs typeface="Helvetica" charset="0"/>
              </a:rPr>
              <a:t>” (</a:t>
            </a:r>
            <a:r>
              <a:rPr lang="cs-CZ" sz="1600" dirty="0" err="1">
                <a:latin typeface="Helvetica" charset="0"/>
                <a:ea typeface="Helvetica" charset="0"/>
                <a:cs typeface="Helvetica" charset="0"/>
              </a:rPr>
              <a:t>Mudde</a:t>
            </a:r>
            <a:r>
              <a:rPr lang="cs-CZ" sz="1600" dirty="0">
                <a:latin typeface="Helvetica" charset="0"/>
                <a:ea typeface="Helvetica" charset="0"/>
                <a:cs typeface="Helvetica" charset="0"/>
              </a:rPr>
              <a:t> 2004, 543). </a:t>
            </a:r>
            <a:r>
              <a:rPr lang="cs-CZ" sz="1600" dirty="0" smtClean="0">
                <a:latin typeface="Helvetica" charset="0"/>
                <a:ea typeface="Helvetica" charset="0"/>
                <a:cs typeface="Helvetica" charset="0"/>
              </a:rPr>
              <a:t> </a:t>
            </a:r>
            <a:endParaRPr lang="cs-CZ" sz="1600" dirty="0">
              <a:latin typeface="Helvetica" charset="0"/>
              <a:ea typeface="Helvetica" charset="0"/>
              <a:cs typeface="Helvetica" charset="0"/>
            </a:endParaRPr>
          </a:p>
          <a:p>
            <a:r>
              <a:rPr lang="cs-CZ" sz="2000" dirty="0">
                <a:latin typeface="Helvetica" charset="0"/>
                <a:ea typeface="Helvetica" charset="0"/>
                <a:cs typeface="Helvetica" charset="0"/>
              </a:rPr>
              <a:t>B )Diskurzivní styl</a:t>
            </a:r>
          </a:p>
          <a:p>
            <a:r>
              <a:rPr lang="cs-CZ" sz="2000" dirty="0">
                <a:latin typeface="Helvetica" charset="0"/>
                <a:ea typeface="Helvetica" charset="0"/>
                <a:cs typeface="Helvetica" charset="0"/>
              </a:rPr>
              <a:t>C) Politická strategie</a:t>
            </a:r>
          </a:p>
          <a:p>
            <a:endParaRPr lang="cs-CZ" sz="2000" dirty="0">
              <a:latin typeface="Helvetica" charset="0"/>
              <a:ea typeface="Helvetica" charset="0"/>
              <a:cs typeface="Helvetica"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913" y="1690688"/>
            <a:ext cx="7280833" cy="4126788"/>
          </a:xfrm>
          <a:prstGeom prst="rect">
            <a:avLst/>
          </a:prstGeom>
        </p:spPr>
      </p:pic>
    </p:spTree>
    <p:extLst>
      <p:ext uri="{BB962C8B-B14F-4D97-AF65-F5344CB8AC3E}">
        <p14:creationId xmlns:p14="http://schemas.microsoft.com/office/powerpoint/2010/main" val="822196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Helvetica" charset="0"/>
                <a:ea typeface="Helvetica" charset="0"/>
                <a:cs typeface="Helvetica" charset="0"/>
              </a:rPr>
              <a:t>Perestroika</a:t>
            </a:r>
            <a:r>
              <a:rPr lang="cs-CZ" dirty="0" smtClean="0">
                <a:latin typeface="Helvetica" charset="0"/>
                <a:ea typeface="Helvetica" charset="0"/>
                <a:cs typeface="Helvetica" charset="0"/>
              </a:rPr>
              <a:t> v politologii</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normAutofit fontScale="92500"/>
          </a:bodyPr>
          <a:lstStyle/>
          <a:p>
            <a:r>
              <a:rPr lang="cs-CZ" dirty="0" smtClean="0">
                <a:latin typeface="Helvetica" charset="0"/>
                <a:ea typeface="Helvetica" charset="0"/>
                <a:cs typeface="Helvetica" charset="0"/>
              </a:rPr>
              <a:t>Skupina „rebelujících politologů“ </a:t>
            </a:r>
          </a:p>
          <a:p>
            <a:r>
              <a:rPr lang="cs-CZ" dirty="0" smtClean="0">
                <a:latin typeface="Helvetica" charset="0"/>
                <a:ea typeface="Helvetica" charset="0"/>
                <a:cs typeface="Helvetica" charset="0"/>
              </a:rPr>
              <a:t>Email v roce 2000, Mr. </a:t>
            </a:r>
            <a:r>
              <a:rPr lang="cs-CZ" dirty="0" err="1" smtClean="0">
                <a:latin typeface="Helvetica" charset="0"/>
                <a:ea typeface="Helvetica" charset="0"/>
                <a:cs typeface="Helvetica" charset="0"/>
              </a:rPr>
              <a:t>Perestroika</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Kritika současných poměrů vědy</a:t>
            </a:r>
          </a:p>
          <a:p>
            <a:r>
              <a:rPr lang="cs-CZ" dirty="0" smtClean="0">
                <a:latin typeface="Helvetica" charset="0"/>
                <a:ea typeface="Helvetica" charset="0"/>
                <a:cs typeface="Helvetica" charset="0"/>
              </a:rPr>
              <a:t>Spor o to, co by mělo být podstatou politologie</a:t>
            </a:r>
          </a:p>
          <a:p>
            <a:r>
              <a:rPr lang="cs-CZ" dirty="0" smtClean="0">
                <a:latin typeface="Helvetica" charset="0"/>
                <a:ea typeface="Helvetica" charset="0"/>
                <a:cs typeface="Helvetica" charset="0"/>
              </a:rPr>
              <a:t>Volají po větší pluralitě metodologické</a:t>
            </a:r>
          </a:p>
          <a:p>
            <a:r>
              <a:rPr lang="cs-CZ" dirty="0" smtClean="0">
                <a:latin typeface="Helvetica" charset="0"/>
                <a:ea typeface="Helvetica" charset="0"/>
                <a:cs typeface="Helvetica" charset="0"/>
              </a:rPr>
              <a:t>Změny jen mírně, některé žurnály dál nepublikují kvalitativní práce</a:t>
            </a:r>
          </a:p>
          <a:p>
            <a:r>
              <a:rPr lang="cs-CZ" dirty="0" smtClean="0">
                <a:latin typeface="Helvetica" charset="0"/>
                <a:ea typeface="Helvetica" charset="0"/>
                <a:cs typeface="Helvetica" charset="0"/>
              </a:rPr>
              <a:t>V APSA vznikla </a:t>
            </a:r>
            <a:r>
              <a:rPr lang="cs-CZ" dirty="0" err="1" smtClean="0">
                <a:latin typeface="Helvetica" charset="0"/>
                <a:ea typeface="Helvetica" charset="0"/>
                <a:cs typeface="Helvetica" charset="0"/>
              </a:rPr>
              <a:t>Qualtitative</a:t>
            </a:r>
            <a:r>
              <a:rPr lang="cs-CZ" dirty="0" smtClean="0">
                <a:latin typeface="Helvetica" charset="0"/>
                <a:ea typeface="Helvetica" charset="0"/>
                <a:cs typeface="Helvetica" charset="0"/>
              </a:rPr>
              <a:t> a </a:t>
            </a:r>
            <a:r>
              <a:rPr lang="cs-CZ" dirty="0" err="1" smtClean="0">
                <a:latin typeface="Helvetica" charset="0"/>
                <a:ea typeface="Helvetica" charset="0"/>
                <a:cs typeface="Helvetica" charset="0"/>
              </a:rPr>
              <a:t>Multi-Method</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Research</a:t>
            </a:r>
            <a:r>
              <a:rPr lang="cs-CZ" dirty="0" smtClean="0">
                <a:latin typeface="Helvetica" charset="0"/>
                <a:ea typeface="Helvetica" charset="0"/>
                <a:cs typeface="Helvetica" charset="0"/>
              </a:rPr>
              <a:t> sekce</a:t>
            </a:r>
          </a:p>
          <a:p>
            <a:r>
              <a:rPr lang="cs-CZ" dirty="0" smtClean="0">
                <a:latin typeface="Helvetica" charset="0"/>
                <a:ea typeface="Helvetica" charset="0"/>
                <a:cs typeface="Helvetica" charset="0"/>
              </a:rPr>
              <a:t>Chtějí, aby se politologie stala „relevantní vědou“</a:t>
            </a:r>
          </a:p>
          <a:p>
            <a:r>
              <a:rPr lang="cs-CZ" dirty="0" smtClean="0">
                <a:latin typeface="Helvetica" charset="0"/>
                <a:ea typeface="Helvetica" charset="0"/>
                <a:cs typeface="Helvetica" charset="0"/>
              </a:rPr>
              <a:t>Do budoucna možný vývoj tímto směrem</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53191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Helvetica" charset="0"/>
                <a:ea typeface="Helvetica" charset="0"/>
                <a:cs typeface="Helvetica" charset="0"/>
              </a:rPr>
              <a:t>Perestroika</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a:latin typeface="Helvetica" charset="0"/>
                <a:ea typeface="Helvetica" charset="0"/>
                <a:cs typeface="Helvetica" charset="0"/>
              </a:rPr>
              <a:t>"</a:t>
            </a:r>
            <a:r>
              <a:rPr lang="cs-CZ" dirty="0" err="1">
                <a:latin typeface="Helvetica" charset="0"/>
                <a:ea typeface="Helvetica" charset="0"/>
                <a:cs typeface="Helvetica" charset="0"/>
              </a:rPr>
              <a:t>Some</a:t>
            </a:r>
            <a:r>
              <a:rPr lang="cs-CZ" dirty="0">
                <a:latin typeface="Helvetica" charset="0"/>
                <a:ea typeface="Helvetica" charset="0"/>
                <a:cs typeface="Helvetica" charset="0"/>
              </a:rPr>
              <a:t> </a:t>
            </a:r>
            <a:r>
              <a:rPr lang="cs-CZ" dirty="0" err="1">
                <a:latin typeface="Helvetica" charset="0"/>
                <a:ea typeface="Helvetica" charset="0"/>
                <a:cs typeface="Helvetica" charset="0"/>
              </a:rPr>
              <a:t>focus</a:t>
            </a:r>
            <a:r>
              <a:rPr lang="cs-CZ" dirty="0">
                <a:latin typeface="Helvetica" charset="0"/>
                <a:ea typeface="Helvetica" charset="0"/>
                <a:cs typeface="Helvetica" charset="0"/>
              </a:rPr>
              <a:t> on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overly</a:t>
            </a:r>
            <a:r>
              <a:rPr lang="cs-CZ" dirty="0">
                <a:latin typeface="Helvetica" charset="0"/>
                <a:ea typeface="Helvetica" charset="0"/>
                <a:cs typeface="Helvetica" charset="0"/>
              </a:rPr>
              <a:t> </a:t>
            </a:r>
            <a:r>
              <a:rPr lang="cs-CZ" dirty="0" err="1">
                <a:latin typeface="Helvetica" charset="0"/>
                <a:ea typeface="Helvetica" charset="0"/>
                <a:cs typeface="Helvetica" charset="0"/>
              </a:rPr>
              <a:t>abstract</a:t>
            </a:r>
            <a:r>
              <a:rPr lang="cs-CZ" dirty="0">
                <a:latin typeface="Helvetica" charset="0"/>
                <a:ea typeface="Helvetica" charset="0"/>
                <a:cs typeface="Helvetica" charset="0"/>
              </a:rPr>
              <a:t> </a:t>
            </a:r>
            <a:r>
              <a:rPr lang="cs-CZ" dirty="0" err="1">
                <a:latin typeface="Helvetica" charset="0"/>
                <a:ea typeface="Helvetica" charset="0"/>
                <a:cs typeface="Helvetica" charset="0"/>
              </a:rPr>
              <a:t>nature</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much </a:t>
            </a:r>
            <a:r>
              <a:rPr lang="cs-CZ" dirty="0" err="1">
                <a:latin typeface="Helvetica" charset="0"/>
                <a:ea typeface="Helvetica" charset="0"/>
                <a:cs typeface="Helvetica" charset="0"/>
              </a:rPr>
              <a:t>of</a:t>
            </a:r>
            <a:r>
              <a:rPr lang="cs-CZ" dirty="0">
                <a:latin typeface="Helvetica" charset="0"/>
                <a:ea typeface="Helvetica" charset="0"/>
                <a:cs typeface="Helvetica" charset="0"/>
              </a:rPr>
              <a:t>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research</a:t>
            </a:r>
            <a:r>
              <a:rPr lang="cs-CZ" dirty="0">
                <a:latin typeface="Helvetica" charset="0"/>
                <a:ea typeface="Helvetica" charset="0"/>
                <a:cs typeface="Helvetica" charset="0"/>
              </a:rPr>
              <a:t> done </a:t>
            </a:r>
            <a:r>
              <a:rPr lang="cs-CZ" dirty="0" err="1">
                <a:latin typeface="Helvetica" charset="0"/>
                <a:ea typeface="Helvetica" charset="0"/>
                <a:cs typeface="Helvetica" charset="0"/>
              </a:rPr>
              <a:t>today</a:t>
            </a:r>
            <a:r>
              <a:rPr lang="cs-CZ" dirty="0">
                <a:latin typeface="Helvetica" charset="0"/>
                <a:ea typeface="Helvetica" charset="0"/>
                <a:cs typeface="Helvetica" charset="0"/>
              </a:rPr>
              <a:t>, </a:t>
            </a:r>
            <a:r>
              <a:rPr lang="cs-CZ" dirty="0" err="1">
                <a:latin typeface="Helvetica" charset="0"/>
                <a:ea typeface="Helvetica" charset="0"/>
                <a:cs typeface="Helvetica" charset="0"/>
              </a:rPr>
              <a:t>some</a:t>
            </a:r>
            <a:r>
              <a:rPr lang="cs-CZ" dirty="0">
                <a:latin typeface="Helvetica" charset="0"/>
                <a:ea typeface="Helvetica" charset="0"/>
                <a:cs typeface="Helvetica" charset="0"/>
              </a:rPr>
              <a:t> on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lack</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nuance in </a:t>
            </a:r>
            <a:r>
              <a:rPr lang="cs-CZ" dirty="0" err="1">
                <a:latin typeface="Helvetica" charset="0"/>
                <a:ea typeface="Helvetica" charset="0"/>
                <a:cs typeface="Helvetica" charset="0"/>
              </a:rPr>
              <a:t>decontextualized</a:t>
            </a:r>
            <a:r>
              <a:rPr lang="cs-CZ" dirty="0">
                <a:latin typeface="Helvetica" charset="0"/>
                <a:ea typeface="Helvetica" charset="0"/>
                <a:cs typeface="Helvetica" charset="0"/>
              </a:rPr>
              <a:t>, </a:t>
            </a:r>
            <a:r>
              <a:rPr lang="cs-CZ" dirty="0" err="1">
                <a:latin typeface="Helvetica" charset="0"/>
                <a:ea typeface="Helvetica" charset="0"/>
                <a:cs typeface="Helvetica" charset="0"/>
              </a:rPr>
              <a:t>large</a:t>
            </a:r>
            <a:r>
              <a:rPr lang="cs-CZ" dirty="0">
                <a:latin typeface="Helvetica" charset="0"/>
                <a:ea typeface="Helvetica" charset="0"/>
                <a:cs typeface="Helvetica" charset="0"/>
              </a:rPr>
              <a:t>-sample </a:t>
            </a:r>
            <a:r>
              <a:rPr lang="cs-CZ" dirty="0" err="1">
                <a:latin typeface="Helvetica" charset="0"/>
                <a:ea typeface="Helvetica" charset="0"/>
                <a:cs typeface="Helvetica" charset="0"/>
              </a:rPr>
              <a:t>empirical</a:t>
            </a:r>
            <a:r>
              <a:rPr lang="cs-CZ" dirty="0">
                <a:latin typeface="Helvetica" charset="0"/>
                <a:ea typeface="Helvetica" charset="0"/>
                <a:cs typeface="Helvetica" charset="0"/>
              </a:rPr>
              <a:t> </a:t>
            </a:r>
            <a:r>
              <a:rPr lang="cs-CZ" dirty="0" err="1">
                <a:latin typeface="Helvetica" charset="0"/>
                <a:ea typeface="Helvetica" charset="0"/>
                <a:cs typeface="Helvetica" charset="0"/>
              </a:rPr>
              <a:t>studies</a:t>
            </a:r>
            <a:r>
              <a:rPr lang="cs-CZ" dirty="0">
                <a:latin typeface="Helvetica" charset="0"/>
                <a:ea typeface="Helvetica" charset="0"/>
                <a:cs typeface="Helvetica" charset="0"/>
              </a:rPr>
              <a:t>, </a:t>
            </a:r>
            <a:r>
              <a:rPr lang="cs-CZ" dirty="0" err="1">
                <a:latin typeface="Helvetica" charset="0"/>
                <a:ea typeface="Helvetica" charset="0"/>
                <a:cs typeface="Helvetica" charset="0"/>
              </a:rPr>
              <a:t>others</a:t>
            </a:r>
            <a:r>
              <a:rPr lang="cs-CZ" dirty="0">
                <a:latin typeface="Helvetica" charset="0"/>
                <a:ea typeface="Helvetica" charset="0"/>
                <a:cs typeface="Helvetica" charset="0"/>
              </a:rPr>
              <a:t> on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inhumaneness</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a:t>
            </a:r>
            <a:r>
              <a:rPr lang="cs-CZ" dirty="0" err="1">
                <a:latin typeface="Helvetica" charset="0"/>
                <a:ea typeface="Helvetica" charset="0"/>
                <a:cs typeface="Helvetica" charset="0"/>
              </a:rPr>
              <a:t>thinking</a:t>
            </a:r>
            <a:r>
              <a:rPr lang="cs-CZ" dirty="0">
                <a:latin typeface="Helvetica" charset="0"/>
                <a:ea typeface="Helvetica" charset="0"/>
                <a:cs typeface="Helvetica" charset="0"/>
              </a:rPr>
              <a:t> </a:t>
            </a:r>
            <a:r>
              <a:rPr lang="cs-CZ" dirty="0" err="1">
                <a:latin typeface="Helvetica" charset="0"/>
                <a:ea typeface="Helvetica" charset="0"/>
                <a:cs typeface="Helvetica" charset="0"/>
              </a:rPr>
              <a:t>about</a:t>
            </a:r>
            <a:r>
              <a:rPr lang="cs-CZ" dirty="0">
                <a:latin typeface="Helvetica" charset="0"/>
                <a:ea typeface="Helvetica" charset="0"/>
                <a:cs typeface="Helvetica" charset="0"/>
              </a:rPr>
              <a:t> </a:t>
            </a:r>
            <a:r>
              <a:rPr lang="cs-CZ" dirty="0" err="1">
                <a:latin typeface="Helvetica" charset="0"/>
                <a:ea typeface="Helvetica" charset="0"/>
                <a:cs typeface="Helvetica" charset="0"/>
              </a:rPr>
              <a:t>social</a:t>
            </a:r>
            <a:r>
              <a:rPr lang="cs-CZ" dirty="0">
                <a:latin typeface="Helvetica" charset="0"/>
                <a:ea typeface="Helvetica" charset="0"/>
                <a:cs typeface="Helvetica" charset="0"/>
              </a:rPr>
              <a:t> relations in </a:t>
            </a:r>
            <a:r>
              <a:rPr lang="cs-CZ" dirty="0" err="1">
                <a:latin typeface="Helvetica" charset="0"/>
                <a:ea typeface="Helvetica" charset="0"/>
                <a:cs typeface="Helvetica" charset="0"/>
              </a:rPr>
              <a:t>causal</a:t>
            </a:r>
            <a:r>
              <a:rPr lang="cs-CZ" dirty="0">
                <a:latin typeface="Helvetica" charset="0"/>
                <a:ea typeface="Helvetica" charset="0"/>
                <a:cs typeface="Helvetica" charset="0"/>
              </a:rPr>
              <a:t> </a:t>
            </a:r>
            <a:r>
              <a:rPr lang="cs-CZ" dirty="0" err="1">
                <a:latin typeface="Helvetica" charset="0"/>
                <a:ea typeface="Helvetica" charset="0"/>
                <a:cs typeface="Helvetica" charset="0"/>
              </a:rPr>
              <a:t>terms</a:t>
            </a:r>
            <a:r>
              <a:rPr lang="cs-CZ" dirty="0">
                <a:latin typeface="Helvetica" charset="0"/>
                <a:ea typeface="Helvetica" charset="0"/>
                <a:cs typeface="Helvetica" charset="0"/>
              </a:rPr>
              <a:t>, and </a:t>
            </a:r>
            <a:r>
              <a:rPr lang="cs-CZ" dirty="0" err="1">
                <a:latin typeface="Helvetica" charset="0"/>
                <a:ea typeface="Helvetica" charset="0"/>
                <a:cs typeface="Helvetica" charset="0"/>
              </a:rPr>
              <a:t>still</a:t>
            </a:r>
            <a:r>
              <a:rPr lang="cs-CZ" dirty="0">
                <a:latin typeface="Helvetica" charset="0"/>
                <a:ea typeface="Helvetica" charset="0"/>
                <a:cs typeface="Helvetica" charset="0"/>
              </a:rPr>
              <a:t> </a:t>
            </a:r>
            <a:r>
              <a:rPr lang="cs-CZ" dirty="0" err="1">
                <a:latin typeface="Helvetica" charset="0"/>
                <a:ea typeface="Helvetica" charset="0"/>
                <a:cs typeface="Helvetica" charset="0"/>
              </a:rPr>
              <a:t>others</a:t>
            </a:r>
            <a:r>
              <a:rPr lang="cs-CZ" dirty="0">
                <a:latin typeface="Helvetica" charset="0"/>
                <a:ea typeface="Helvetica" charset="0"/>
                <a:cs typeface="Helvetica" charset="0"/>
              </a:rPr>
              <a:t> on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ways</a:t>
            </a:r>
            <a:r>
              <a:rPr lang="cs-CZ" dirty="0">
                <a:latin typeface="Helvetica" charset="0"/>
                <a:ea typeface="Helvetica" charset="0"/>
                <a:cs typeface="Helvetica" charset="0"/>
              </a:rPr>
              <a:t> in </a:t>
            </a:r>
            <a:r>
              <a:rPr lang="cs-CZ" dirty="0" err="1">
                <a:latin typeface="Helvetica" charset="0"/>
                <a:ea typeface="Helvetica" charset="0"/>
                <a:cs typeface="Helvetica" charset="0"/>
              </a:rPr>
              <a:t>which</a:t>
            </a:r>
            <a:r>
              <a:rPr lang="cs-CZ" dirty="0">
                <a:latin typeface="Helvetica" charset="0"/>
                <a:ea typeface="Helvetica" charset="0"/>
                <a:cs typeface="Helvetica" charset="0"/>
              </a:rPr>
              <a:t> </a:t>
            </a:r>
            <a:r>
              <a:rPr lang="cs-CZ" dirty="0" err="1">
                <a:latin typeface="Helvetica" charset="0"/>
                <a:ea typeface="Helvetica" charset="0"/>
                <a:cs typeface="Helvetica" charset="0"/>
              </a:rPr>
              <a:t>contemporary</a:t>
            </a:r>
            <a:r>
              <a:rPr lang="cs-CZ" dirty="0">
                <a:latin typeface="Helvetica" charset="0"/>
                <a:ea typeface="Helvetica" charset="0"/>
                <a:cs typeface="Helvetica" charset="0"/>
              </a:rPr>
              <a:t> </a:t>
            </a:r>
            <a:r>
              <a:rPr lang="cs-CZ" dirty="0" err="1">
                <a:latin typeface="Helvetica" charset="0"/>
                <a:ea typeface="Helvetica" charset="0"/>
                <a:cs typeface="Helvetica" charset="0"/>
              </a:rPr>
              <a:t>social</a:t>
            </a:r>
            <a:r>
              <a:rPr lang="cs-CZ" dirty="0">
                <a:latin typeface="Helvetica" charset="0"/>
                <a:ea typeface="Helvetica" charset="0"/>
                <a:cs typeface="Helvetica" charset="0"/>
              </a:rPr>
              <a:t> science </a:t>
            </a:r>
            <a:r>
              <a:rPr lang="cs-CZ" dirty="0" err="1">
                <a:latin typeface="Helvetica" charset="0"/>
                <a:ea typeface="Helvetica" charset="0"/>
                <a:cs typeface="Helvetica" charset="0"/>
              </a:rPr>
              <a:t>all</a:t>
            </a:r>
            <a:r>
              <a:rPr lang="cs-CZ" dirty="0">
                <a:latin typeface="Helvetica" charset="0"/>
                <a:ea typeface="Helvetica" charset="0"/>
                <a:cs typeface="Helvetica" charset="0"/>
              </a:rPr>
              <a:t> </a:t>
            </a:r>
            <a:r>
              <a:rPr lang="cs-CZ" dirty="0" err="1">
                <a:latin typeface="Helvetica" charset="0"/>
                <a:ea typeface="Helvetica" charset="0"/>
                <a:cs typeface="Helvetica" charset="0"/>
              </a:rPr>
              <a:t>too</a:t>
            </a:r>
            <a:r>
              <a:rPr lang="cs-CZ" dirty="0">
                <a:latin typeface="Helvetica" charset="0"/>
                <a:ea typeface="Helvetica" charset="0"/>
                <a:cs typeface="Helvetica" charset="0"/>
              </a:rPr>
              <a:t> </a:t>
            </a:r>
            <a:r>
              <a:rPr lang="cs-CZ" dirty="0" err="1">
                <a:latin typeface="Helvetica" charset="0"/>
                <a:ea typeface="Helvetica" charset="0"/>
                <a:cs typeface="Helvetica" charset="0"/>
              </a:rPr>
              <a:t>often</a:t>
            </a:r>
            <a:r>
              <a:rPr lang="cs-CZ" dirty="0">
                <a:latin typeface="Helvetica" charset="0"/>
                <a:ea typeface="Helvetica" charset="0"/>
                <a:cs typeface="Helvetica" charset="0"/>
              </a:rPr>
              <a:t> </a:t>
            </a:r>
            <a:r>
              <a:rPr lang="cs-CZ" dirty="0" err="1">
                <a:latin typeface="Helvetica" charset="0"/>
                <a:ea typeface="Helvetica" charset="0"/>
                <a:cs typeface="Helvetica" charset="0"/>
              </a:rPr>
              <a:t>fails</a:t>
            </a:r>
            <a:r>
              <a:rPr lang="cs-CZ" dirty="0">
                <a:latin typeface="Helvetica" charset="0"/>
                <a:ea typeface="Helvetica" charset="0"/>
                <a:cs typeface="Helvetica" charset="0"/>
              </a:rPr>
              <a:t> to </a:t>
            </a:r>
            <a:r>
              <a:rPr lang="cs-CZ" dirty="0" err="1">
                <a:latin typeface="Helvetica" charset="0"/>
                <a:ea typeface="Helvetica" charset="0"/>
                <a:cs typeface="Helvetica" charset="0"/>
              </a:rPr>
              <a:t>produce</a:t>
            </a:r>
            <a:r>
              <a:rPr lang="cs-CZ" dirty="0">
                <a:latin typeface="Helvetica" charset="0"/>
                <a:ea typeface="Helvetica" charset="0"/>
                <a:cs typeface="Helvetica" charset="0"/>
              </a:rPr>
              <a:t>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kind</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a:t>
            </a:r>
            <a:r>
              <a:rPr lang="cs-CZ" dirty="0" err="1">
                <a:latin typeface="Helvetica" charset="0"/>
                <a:ea typeface="Helvetica" charset="0"/>
                <a:cs typeface="Helvetica" charset="0"/>
              </a:rPr>
              <a:t>knowledge</a:t>
            </a:r>
            <a:r>
              <a:rPr lang="cs-CZ" dirty="0">
                <a:latin typeface="Helvetica" charset="0"/>
                <a:ea typeface="Helvetica" charset="0"/>
                <a:cs typeface="Helvetica" charset="0"/>
              </a:rPr>
              <a:t> </a:t>
            </a:r>
            <a:r>
              <a:rPr lang="cs-CZ" dirty="0" err="1">
                <a:latin typeface="Helvetica" charset="0"/>
                <a:ea typeface="Helvetica" charset="0"/>
                <a:cs typeface="Helvetica" charset="0"/>
              </a:rPr>
              <a:t>that</a:t>
            </a:r>
            <a:r>
              <a:rPr lang="cs-CZ" dirty="0">
                <a:latin typeface="Helvetica" charset="0"/>
                <a:ea typeface="Helvetica" charset="0"/>
                <a:cs typeface="Helvetica" charset="0"/>
              </a:rPr>
              <a:t> </a:t>
            </a:r>
            <a:r>
              <a:rPr lang="cs-CZ" dirty="0" err="1">
                <a:latin typeface="Helvetica" charset="0"/>
                <a:ea typeface="Helvetica" charset="0"/>
                <a:cs typeface="Helvetica" charset="0"/>
              </a:rPr>
              <a:t>can</a:t>
            </a:r>
            <a:r>
              <a:rPr lang="cs-CZ" dirty="0">
                <a:latin typeface="Helvetica" charset="0"/>
                <a:ea typeface="Helvetica" charset="0"/>
                <a:cs typeface="Helvetica" charset="0"/>
              </a:rPr>
              <a:t> </a:t>
            </a:r>
            <a:r>
              <a:rPr lang="cs-CZ" dirty="0" err="1">
                <a:latin typeface="Helvetica" charset="0"/>
                <a:ea typeface="Helvetica" charset="0"/>
                <a:cs typeface="Helvetica" charset="0"/>
              </a:rPr>
              <a:t>meaningfully</a:t>
            </a:r>
            <a:r>
              <a:rPr lang="cs-CZ" dirty="0">
                <a:latin typeface="Helvetica" charset="0"/>
                <a:ea typeface="Helvetica" charset="0"/>
                <a:cs typeface="Helvetica" charset="0"/>
              </a:rPr>
              <a:t> </a:t>
            </a:r>
            <a:r>
              <a:rPr lang="cs-CZ" dirty="0" err="1">
                <a:latin typeface="Helvetica" charset="0"/>
                <a:ea typeface="Helvetica" charset="0"/>
                <a:cs typeface="Helvetica" charset="0"/>
              </a:rPr>
              <a:t>inform</a:t>
            </a:r>
            <a:r>
              <a:rPr lang="cs-CZ" dirty="0">
                <a:latin typeface="Helvetica" charset="0"/>
                <a:ea typeface="Helvetica" charset="0"/>
                <a:cs typeface="Helvetica" charset="0"/>
              </a:rPr>
              <a:t> </a:t>
            </a:r>
            <a:r>
              <a:rPr lang="cs-CZ" dirty="0" err="1">
                <a:latin typeface="Helvetica" charset="0"/>
                <a:ea typeface="Helvetica" charset="0"/>
                <a:cs typeface="Helvetica" charset="0"/>
              </a:rPr>
              <a:t>social</a:t>
            </a:r>
            <a:r>
              <a:rPr lang="cs-CZ" dirty="0">
                <a:latin typeface="Helvetica" charset="0"/>
                <a:ea typeface="Helvetica" charset="0"/>
                <a:cs typeface="Helvetica" charset="0"/>
              </a:rPr>
              <a:t> </a:t>
            </a:r>
            <a:r>
              <a:rPr lang="cs-CZ" dirty="0" err="1">
                <a:latin typeface="Helvetica" charset="0"/>
                <a:ea typeface="Helvetica" charset="0"/>
                <a:cs typeface="Helvetica" charset="0"/>
              </a:rPr>
              <a:t>life</a:t>
            </a:r>
            <a:r>
              <a:rPr lang="cs-CZ" dirty="0">
                <a:latin typeface="Helvetica" charset="0"/>
                <a:ea typeface="Helvetica" charset="0"/>
                <a:cs typeface="Helvetica" charset="0"/>
              </a:rPr>
              <a:t>" (</a:t>
            </a:r>
            <a:r>
              <a:rPr lang="cs-CZ" dirty="0" err="1">
                <a:latin typeface="Helvetica" charset="0"/>
                <a:ea typeface="Helvetica" charset="0"/>
                <a:cs typeface="Helvetica" charset="0"/>
              </a:rPr>
              <a:t>Monroe</a:t>
            </a:r>
            <a:r>
              <a:rPr lang="cs-CZ" dirty="0">
                <a:latin typeface="Helvetica" charset="0"/>
                <a:ea typeface="Helvetica" charset="0"/>
                <a:cs typeface="Helvetica" charset="0"/>
              </a:rPr>
              <a:t> : 103).</a:t>
            </a:r>
          </a:p>
        </p:txBody>
      </p:sp>
    </p:spTree>
    <p:extLst>
      <p:ext uri="{BB962C8B-B14F-4D97-AF65-F5344CB8AC3E}">
        <p14:creationId xmlns:p14="http://schemas.microsoft.com/office/powerpoint/2010/main" val="17099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1353800" cy="1325563"/>
          </a:xfrm>
        </p:spPr>
        <p:txBody>
          <a:bodyPr/>
          <a:lstStyle/>
          <a:p>
            <a:r>
              <a:rPr lang="cs-CZ" dirty="0" smtClean="0">
                <a:latin typeface="Helvetica" charset="0"/>
                <a:ea typeface="Helvetica" charset="0"/>
                <a:cs typeface="Helvetica" charset="0"/>
              </a:rPr>
              <a:t>Jak zkoumáme politiku?</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Jaké typy otázek si můžeme klást?</a:t>
            </a:r>
          </a:p>
          <a:p>
            <a:r>
              <a:rPr lang="cs-CZ" dirty="0" smtClean="0">
                <a:latin typeface="Helvetica" charset="0"/>
                <a:ea typeface="Helvetica" charset="0"/>
                <a:cs typeface="Helvetica" charset="0"/>
              </a:rPr>
              <a:t>Jak si na ně budeme odpovídat?</a:t>
            </a:r>
          </a:p>
        </p:txBody>
      </p:sp>
    </p:spTree>
    <p:extLst>
      <p:ext uri="{BB962C8B-B14F-4D97-AF65-F5344CB8AC3E}">
        <p14:creationId xmlns:p14="http://schemas.microsoft.com/office/powerpoint/2010/main" val="90221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latin typeface="Helvetica" charset="0"/>
                <a:ea typeface="Helvetica" charset="0"/>
                <a:cs typeface="Helvetica" charset="0"/>
              </a:rPr>
              <a:t>Tradice experimentální politologie?</a:t>
            </a:r>
            <a:endParaRPr lang="cs-CZ" dirty="0">
              <a:latin typeface="Helvetica" charset="0"/>
              <a:ea typeface="Helvetica" charset="0"/>
              <a:cs typeface="Helvetica" charset="0"/>
            </a:endParaRPr>
          </a:p>
        </p:txBody>
      </p:sp>
      <p:sp>
        <p:nvSpPr>
          <p:cNvPr id="3" name="Content Placeholder 2"/>
          <p:cNvSpPr>
            <a:spLocks noGrp="1"/>
          </p:cNvSpPr>
          <p:nvPr>
            <p:ph idx="1"/>
          </p:nvPr>
        </p:nvSpPr>
        <p:spPr>
          <a:xfrm>
            <a:off x="1981200" y="1600200"/>
            <a:ext cx="8229600" cy="4816642"/>
          </a:xfrm>
        </p:spPr>
        <p:txBody>
          <a:bodyPr>
            <a:normAutofit/>
          </a:bodyPr>
          <a:lstStyle/>
          <a:p>
            <a:r>
              <a:rPr lang="cs-CZ" dirty="0" smtClean="0">
                <a:latin typeface="Helvetica" charset="0"/>
                <a:ea typeface="Helvetica" charset="0"/>
                <a:cs typeface="Helvetica" charset="0"/>
              </a:rPr>
              <a:t>První politologický experiment:</a:t>
            </a:r>
          </a:p>
          <a:p>
            <a:pPr marL="457200" lvl="1" indent="0">
              <a:buNone/>
            </a:pPr>
            <a:r>
              <a:rPr lang="cs-CZ" i="1" dirty="0" smtClean="0">
                <a:latin typeface="Helvetica" charset="0"/>
                <a:ea typeface="Helvetica" charset="0"/>
                <a:cs typeface="Helvetica" charset="0"/>
              </a:rPr>
              <a:t>Harold F. </a:t>
            </a:r>
            <a:r>
              <a:rPr lang="cs-CZ" i="1" dirty="0" err="1" smtClean="0">
                <a:latin typeface="Helvetica" charset="0"/>
                <a:ea typeface="Helvetica" charset="0"/>
                <a:cs typeface="Helvetica" charset="0"/>
              </a:rPr>
              <a:t>Gnosell</a:t>
            </a:r>
            <a:r>
              <a:rPr lang="cs-CZ" i="1" dirty="0" smtClean="0">
                <a:latin typeface="Helvetica" charset="0"/>
                <a:ea typeface="Helvetica" charset="0"/>
                <a:cs typeface="Helvetica" charset="0"/>
              </a:rPr>
              <a:t>. 1926. </a:t>
            </a:r>
            <a:r>
              <a:rPr lang="cs-CZ" i="1" dirty="0" err="1" smtClean="0">
                <a:latin typeface="Helvetica" charset="0"/>
                <a:ea typeface="Helvetica" charset="0"/>
                <a:cs typeface="Helvetica" charset="0"/>
              </a:rPr>
              <a:t>An</a:t>
            </a:r>
            <a:r>
              <a:rPr lang="cs-CZ" i="1" dirty="0" smtClean="0">
                <a:latin typeface="Helvetica" charset="0"/>
                <a:ea typeface="Helvetica" charset="0"/>
                <a:cs typeface="Helvetica" charset="0"/>
              </a:rPr>
              <a:t> Experiment in </a:t>
            </a:r>
            <a:r>
              <a:rPr lang="cs-CZ" i="1" dirty="0" err="1" smtClean="0">
                <a:latin typeface="Helvetica" charset="0"/>
                <a:ea typeface="Helvetica" charset="0"/>
                <a:cs typeface="Helvetica" charset="0"/>
              </a:rPr>
              <a:t>the</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simulation</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of</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voting</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American</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Political</a:t>
            </a:r>
            <a:r>
              <a:rPr lang="cs-CZ" i="1" dirty="0" smtClean="0">
                <a:latin typeface="Helvetica" charset="0"/>
                <a:ea typeface="Helvetica" charset="0"/>
                <a:cs typeface="Helvetica" charset="0"/>
              </a:rPr>
              <a:t> Science </a:t>
            </a:r>
            <a:r>
              <a:rPr lang="cs-CZ" i="1" dirty="0" err="1" smtClean="0">
                <a:latin typeface="Helvetica" charset="0"/>
                <a:ea typeface="Helvetica" charset="0"/>
                <a:cs typeface="Helvetica" charset="0"/>
              </a:rPr>
              <a:t>Review</a:t>
            </a:r>
            <a:r>
              <a:rPr lang="cs-CZ" i="1" dirty="0" smtClean="0">
                <a:latin typeface="Helvetica" charset="0"/>
                <a:ea typeface="Helvetica" charset="0"/>
                <a:cs typeface="Helvetica" charset="0"/>
              </a:rPr>
              <a:t>, 20(4), 869-874</a:t>
            </a:r>
            <a:r>
              <a:rPr lang="cs-CZ" dirty="0" smtClean="0">
                <a:latin typeface="Helvetica" charset="0"/>
                <a:ea typeface="Helvetica" charset="0"/>
                <a:cs typeface="Helvetica" charset="0"/>
              </a:rPr>
              <a:t>.</a:t>
            </a:r>
          </a:p>
          <a:p>
            <a:r>
              <a:rPr lang="cs-CZ" dirty="0" smtClean="0">
                <a:latin typeface="Helvetica" charset="0"/>
                <a:ea typeface="Helvetica" charset="0"/>
                <a:cs typeface="Helvetica" charset="0"/>
              </a:rPr>
              <a:t>Až na výjimky dlouho žádný progres</a:t>
            </a:r>
          </a:p>
          <a:p>
            <a:r>
              <a:rPr lang="cs-CZ" dirty="0" smtClean="0">
                <a:latin typeface="Helvetica" charset="0"/>
                <a:ea typeface="Helvetica" charset="0"/>
                <a:cs typeface="Helvetica" charset="0"/>
              </a:rPr>
              <a:t>Výjimka: 1970s </a:t>
            </a:r>
            <a:r>
              <a:rPr lang="cs-CZ" i="1" dirty="0" err="1" smtClean="0">
                <a:latin typeface="Helvetica" charset="0"/>
                <a:ea typeface="Helvetica" charset="0"/>
                <a:cs typeface="Helvetica" charset="0"/>
              </a:rPr>
              <a:t>Experimental</a:t>
            </a:r>
            <a:r>
              <a:rPr lang="cs-CZ" i="1" dirty="0" smtClean="0">
                <a:latin typeface="Helvetica" charset="0"/>
                <a:ea typeface="Helvetica" charset="0"/>
                <a:cs typeface="Helvetica" charset="0"/>
              </a:rPr>
              <a:t> Study </a:t>
            </a:r>
            <a:r>
              <a:rPr lang="cs-CZ" i="1" dirty="0" err="1" smtClean="0">
                <a:latin typeface="Helvetica" charset="0"/>
                <a:ea typeface="Helvetica" charset="0"/>
                <a:cs typeface="Helvetica" charset="0"/>
              </a:rPr>
              <a:t>of</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Politics</a:t>
            </a:r>
            <a:endParaRPr lang="cs-CZ" i="1" dirty="0" smtClean="0">
              <a:latin typeface="Helvetica" charset="0"/>
              <a:ea typeface="Helvetica" charset="0"/>
              <a:cs typeface="Helvetica" charset="0"/>
            </a:endParaRPr>
          </a:p>
          <a:p>
            <a:r>
              <a:rPr lang="cs-CZ" dirty="0" smtClean="0">
                <a:latin typeface="Helvetica" charset="0"/>
                <a:ea typeface="Helvetica" charset="0"/>
                <a:cs typeface="Helvetica" charset="0"/>
              </a:rPr>
              <a:t>Průlom v 1980s: </a:t>
            </a:r>
            <a:r>
              <a:rPr lang="cs-CZ" dirty="0" err="1" smtClean="0">
                <a:latin typeface="Helvetica" charset="0"/>
                <a:ea typeface="Helvetica" charset="0"/>
                <a:cs typeface="Helvetica" charset="0"/>
              </a:rPr>
              <a:t>Kinder</a:t>
            </a:r>
            <a:r>
              <a:rPr lang="cs-CZ" dirty="0" smtClean="0">
                <a:latin typeface="Helvetica" charset="0"/>
                <a:ea typeface="Helvetica" charset="0"/>
                <a:cs typeface="Helvetica" charset="0"/>
              </a:rPr>
              <a:t> a </a:t>
            </a:r>
            <a:r>
              <a:rPr lang="cs-CZ" dirty="0" err="1" smtClean="0">
                <a:latin typeface="Helvetica" charset="0"/>
                <a:ea typeface="Helvetica" charset="0"/>
                <a:cs typeface="Helvetica" charset="0"/>
              </a:rPr>
              <a:t>Iyengar</a:t>
            </a:r>
            <a:r>
              <a:rPr lang="cs-CZ" dirty="0" smtClean="0">
                <a:latin typeface="Helvetica" charset="0"/>
                <a:ea typeface="Helvetica" charset="0"/>
                <a:cs typeface="Helvetica" charset="0"/>
              </a:rPr>
              <a:t> </a:t>
            </a:r>
            <a:r>
              <a:rPr lang="cs-CZ" i="1" dirty="0" smtClean="0">
                <a:latin typeface="Helvetica" charset="0"/>
                <a:ea typeface="Helvetica" charset="0"/>
                <a:cs typeface="Helvetica" charset="0"/>
              </a:rPr>
              <a:t>(</a:t>
            </a:r>
            <a:r>
              <a:rPr lang="cs-CZ" i="1" dirty="0" err="1" smtClean="0">
                <a:latin typeface="Helvetica" charset="0"/>
                <a:ea typeface="Helvetica" charset="0"/>
                <a:cs typeface="Helvetica" charset="0"/>
              </a:rPr>
              <a:t>News</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that</a:t>
            </a:r>
            <a:r>
              <a:rPr lang="cs-CZ" i="1" dirty="0" smtClean="0">
                <a:latin typeface="Helvetica" charset="0"/>
                <a:ea typeface="Helvetica" charset="0"/>
                <a:cs typeface="Helvetica" charset="0"/>
              </a:rPr>
              <a:t> </a:t>
            </a:r>
            <a:r>
              <a:rPr lang="cs-CZ" i="1" dirty="0" err="1" smtClean="0">
                <a:latin typeface="Helvetica" charset="0"/>
                <a:ea typeface="Helvetica" charset="0"/>
                <a:cs typeface="Helvetica" charset="0"/>
              </a:rPr>
              <a:t>Matter</a:t>
            </a:r>
            <a:r>
              <a:rPr lang="cs-CZ" i="1" dirty="0" smtClean="0">
                <a:latin typeface="Helvetica" charset="0"/>
                <a:ea typeface="Helvetica" charset="0"/>
                <a:cs typeface="Helvetica" charset="0"/>
              </a:rPr>
              <a:t>)</a:t>
            </a:r>
          </a:p>
          <a:p>
            <a:r>
              <a:rPr lang="cs-CZ" dirty="0" smtClean="0">
                <a:latin typeface="Helvetica" charset="0"/>
                <a:ea typeface="Helvetica" charset="0"/>
                <a:cs typeface="Helvetica" charset="0"/>
              </a:rPr>
              <a:t>Rozvoj od 1990s</a:t>
            </a: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912789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6-09-20 09.26.25.png"/>
          <p:cNvPicPr>
            <a:picLocks noGrp="1" noChangeAspect="1"/>
          </p:cNvPicPr>
          <p:nvPr>
            <p:ph idx="1"/>
          </p:nvPr>
        </p:nvPicPr>
        <p:blipFill>
          <a:blip r:embed="rId2">
            <a:extLst>
              <a:ext uri="{28A0092B-C50C-407E-A947-70E740481C1C}">
                <a14:useLocalDpi xmlns:a14="http://schemas.microsoft.com/office/drawing/2010/main" val="0"/>
              </a:ext>
            </a:extLst>
          </a:blip>
          <a:srcRect t="8348" b="8348"/>
          <a:stretch>
            <a:fillRect/>
          </a:stretch>
        </p:blipFill>
        <p:spPr>
          <a:xfrm>
            <a:off x="1767306" y="708527"/>
            <a:ext cx="8781390" cy="4829426"/>
          </a:xfrm>
        </p:spPr>
      </p:pic>
    </p:spTree>
    <p:extLst>
      <p:ext uri="{BB962C8B-B14F-4D97-AF65-F5344CB8AC3E}">
        <p14:creationId xmlns:p14="http://schemas.microsoft.com/office/powerpoint/2010/main" val="42644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29369"/>
            <a:ext cx="8229600" cy="5096795"/>
          </a:xfrm>
        </p:spPr>
        <p:txBody>
          <a:bodyPr/>
          <a:lstStyle/>
          <a:p>
            <a:r>
              <a:rPr lang="cs-CZ" dirty="0" smtClean="0">
                <a:latin typeface="Helvetica" charset="0"/>
                <a:ea typeface="Helvetica" charset="0"/>
                <a:cs typeface="Helvetica" charset="0"/>
              </a:rPr>
              <a:t>V současnosti se stává </a:t>
            </a:r>
            <a:r>
              <a:rPr lang="cs-CZ" dirty="0" err="1" smtClean="0">
                <a:latin typeface="Helvetica" charset="0"/>
                <a:ea typeface="Helvetica" charset="0"/>
                <a:cs typeface="Helvetica" charset="0"/>
              </a:rPr>
              <a:t>mainstreamem</a:t>
            </a:r>
            <a:endParaRPr lang="cs-CZ" dirty="0" smtClean="0">
              <a:latin typeface="Helvetica" charset="0"/>
              <a:ea typeface="Helvetica" charset="0"/>
              <a:cs typeface="Helvetica" charset="0"/>
            </a:endParaRPr>
          </a:p>
          <a:p>
            <a:r>
              <a:rPr lang="cs-CZ" dirty="0" smtClean="0">
                <a:latin typeface="Helvetica" charset="0"/>
                <a:ea typeface="Helvetica" charset="0"/>
                <a:cs typeface="Helvetica" charset="0"/>
              </a:rPr>
              <a:t>2010: Cambridge Handbook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Experimental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a:t>
            </a:r>
          </a:p>
          <a:p>
            <a:r>
              <a:rPr lang="cs-CZ" dirty="0" smtClean="0">
                <a:latin typeface="Helvetica" charset="0"/>
                <a:ea typeface="Helvetica" charset="0"/>
                <a:cs typeface="Helvetica" charset="0"/>
              </a:rPr>
              <a:t>2014: </a:t>
            </a:r>
            <a:r>
              <a:rPr lang="cs-CZ" dirty="0" err="1" smtClean="0">
                <a:latin typeface="Helvetica" charset="0"/>
                <a:ea typeface="Helvetica" charset="0"/>
                <a:cs typeface="Helvetica" charset="0"/>
              </a:rPr>
              <a:t>Journal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of</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Experimental</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Political</a:t>
            </a:r>
            <a:r>
              <a:rPr lang="cs-CZ" dirty="0" smtClean="0">
                <a:latin typeface="Helvetica" charset="0"/>
                <a:ea typeface="Helvetica" charset="0"/>
                <a:cs typeface="Helvetica" charset="0"/>
              </a:rPr>
              <a:t> Science</a:t>
            </a:r>
          </a:p>
          <a:p>
            <a:r>
              <a:rPr lang="cs-CZ" dirty="0" smtClean="0">
                <a:latin typeface="Helvetica" charset="0"/>
                <a:ea typeface="Helvetica" charset="0"/>
                <a:cs typeface="Helvetica" charset="0"/>
              </a:rPr>
              <a:t>Každoroční konference NYU</a:t>
            </a:r>
          </a:p>
          <a:p>
            <a:r>
              <a:rPr lang="cs-CZ" dirty="0">
                <a:latin typeface="Helvetica" charset="0"/>
                <a:ea typeface="Helvetica" charset="0"/>
                <a:cs typeface="Helvetica" charset="0"/>
              </a:rPr>
              <a:t>S</a:t>
            </a:r>
            <a:r>
              <a:rPr lang="cs-CZ" dirty="0" smtClean="0">
                <a:latin typeface="Helvetica" charset="0"/>
                <a:ea typeface="Helvetica" charset="0"/>
                <a:cs typeface="Helvetica" charset="0"/>
              </a:rPr>
              <a:t>tále je běžnější v některých oblastech výzkumu</a:t>
            </a: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08420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latin typeface="Helvetica" charset="0"/>
                <a:ea typeface="Helvetica" charset="0"/>
                <a:cs typeface="Helvetica" charset="0"/>
              </a:rPr>
              <a:t>Příčiny rozmachu experimentu</a:t>
            </a:r>
            <a:endParaRPr lang="cs-CZ" dirty="0">
              <a:latin typeface="Helvetica" charset="0"/>
              <a:ea typeface="Helvetica" charset="0"/>
              <a:cs typeface="Helvetica" charset="0"/>
            </a:endParaRPr>
          </a:p>
        </p:txBody>
      </p:sp>
      <p:sp>
        <p:nvSpPr>
          <p:cNvPr id="3" name="Content Placeholder 2"/>
          <p:cNvSpPr>
            <a:spLocks noGrp="1"/>
          </p:cNvSpPr>
          <p:nvPr>
            <p:ph idx="1"/>
          </p:nvPr>
        </p:nvSpPr>
        <p:spPr>
          <a:xfrm>
            <a:off x="1981200" y="1600200"/>
            <a:ext cx="8229600" cy="4816642"/>
          </a:xfrm>
        </p:spPr>
        <p:txBody>
          <a:bodyPr>
            <a:normAutofit/>
          </a:bodyPr>
          <a:lstStyle/>
          <a:p>
            <a:r>
              <a:rPr lang="cs-CZ" dirty="0" smtClean="0">
                <a:latin typeface="Helvetica" charset="0"/>
                <a:ea typeface="Helvetica" charset="0"/>
                <a:cs typeface="Helvetica" charset="0"/>
              </a:rPr>
              <a:t>“Rapidní evoluce experimentálního myšlení”</a:t>
            </a:r>
          </a:p>
          <a:p>
            <a:r>
              <a:rPr lang="cs-CZ" dirty="0" smtClean="0">
                <a:latin typeface="Helvetica" charset="0"/>
                <a:ea typeface="Helvetica" charset="0"/>
                <a:cs typeface="Helvetica" charset="0"/>
              </a:rPr>
              <a:t>Experiment jako pomůcka/návod pro neexperimentální výzkum (kauzálních vztahů)</a:t>
            </a:r>
          </a:p>
          <a:p>
            <a:r>
              <a:rPr lang="cs-CZ" dirty="0" smtClean="0">
                <a:latin typeface="Helvetica" charset="0"/>
                <a:ea typeface="Helvetica" charset="0"/>
                <a:cs typeface="Helvetica" charset="0"/>
              </a:rPr>
              <a:t>Rozvoj technologie </a:t>
            </a:r>
          </a:p>
          <a:p>
            <a:r>
              <a:rPr lang="cs-CZ" dirty="0" smtClean="0">
                <a:latin typeface="Helvetica" charset="0"/>
                <a:ea typeface="Helvetica" charset="0"/>
                <a:cs typeface="Helvetica" charset="0"/>
              </a:rPr>
              <a:t>Nevhodnost observačních metod ke zodpovězení kauzálních otázek</a:t>
            </a:r>
          </a:p>
          <a:p>
            <a:r>
              <a:rPr lang="cs-CZ" dirty="0" smtClean="0">
                <a:latin typeface="Helvetica" charset="0"/>
                <a:ea typeface="Helvetica" charset="0"/>
                <a:cs typeface="Helvetica" charset="0"/>
              </a:rPr>
              <a:t>Rozvoj témat vhodných k experimentu (např. rozhodování, zpracování informací, strategické hlasování atd.)</a:t>
            </a:r>
          </a:p>
          <a:p>
            <a:endParaRPr lang="cs-CZ" dirty="0" smtClean="0">
              <a:latin typeface="Helvetica" charset="0"/>
              <a:ea typeface="Helvetica" charset="0"/>
              <a:cs typeface="Helvetica" charset="0"/>
            </a:endParaRPr>
          </a:p>
          <a:p>
            <a:endParaRPr lang="cs-CZ" dirty="0" smtClean="0">
              <a:latin typeface="Helvetica" charset="0"/>
              <a:ea typeface="Helvetica" charset="0"/>
              <a:cs typeface="Helvetica" charset="0"/>
            </a:endParaRPr>
          </a:p>
          <a:p>
            <a:endParaRPr lang="cs-CZ" dirty="0" smtClean="0">
              <a:latin typeface="Helvetica" charset="0"/>
              <a:ea typeface="Helvetica" charset="0"/>
              <a:cs typeface="Helvetica" charset="0"/>
            </a:endParaRP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773714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Helvetica" charset="0"/>
                <a:ea typeface="Helvetica" charset="0"/>
                <a:cs typeface="Helvetica" charset="0"/>
              </a:rPr>
              <a:t>Off-topic</a:t>
            </a:r>
            <a:r>
              <a:rPr lang="cs-CZ" dirty="0" smtClean="0">
                <a:latin typeface="Helvetica" charset="0"/>
                <a:ea typeface="Helvetica" charset="0"/>
                <a:cs typeface="Helvetica" charset="0"/>
              </a:rPr>
              <a:t>: citační norma APA</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a:xfrm>
            <a:off x="838200" y="1450428"/>
            <a:ext cx="10515600" cy="5108027"/>
          </a:xfrm>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cs-CZ" b="1" dirty="0" smtClean="0">
                <a:latin typeface="Helvetica" charset="0"/>
                <a:ea typeface="Helvetica" charset="0"/>
                <a:cs typeface="Helvetica" charset="0"/>
              </a:rPr>
              <a:t>Kniha</a:t>
            </a:r>
          </a:p>
          <a:p>
            <a:pPr marL="0" lvl="0" indent="0">
              <a:lnSpc>
                <a:spcPct val="100000"/>
              </a:lnSpc>
              <a:spcBef>
                <a:spcPts val="0"/>
              </a:spcBef>
              <a:buNone/>
            </a:pPr>
            <a:r>
              <a:rPr lang="cs-CZ" dirty="0" err="1">
                <a:latin typeface="Helvetica" charset="0"/>
                <a:ea typeface="Helvetica" charset="0"/>
                <a:cs typeface="Helvetica" charset="0"/>
              </a:rPr>
              <a:t>Author</a:t>
            </a:r>
            <a:r>
              <a:rPr lang="cs-CZ" dirty="0">
                <a:latin typeface="Helvetica" charset="0"/>
                <a:ea typeface="Helvetica" charset="0"/>
                <a:cs typeface="Helvetica" charset="0"/>
              </a:rPr>
              <a:t>, A. (</a:t>
            </a:r>
            <a:r>
              <a:rPr lang="cs-CZ" dirty="0" err="1">
                <a:latin typeface="Helvetica" charset="0"/>
                <a:ea typeface="Helvetica" charset="0"/>
                <a:cs typeface="Helvetica" charset="0"/>
              </a:rPr>
              <a:t>Year</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a:t>
            </a:r>
            <a:r>
              <a:rPr lang="cs-CZ" dirty="0" err="1">
                <a:latin typeface="Helvetica" charset="0"/>
                <a:ea typeface="Helvetica" charset="0"/>
                <a:cs typeface="Helvetica" charset="0"/>
              </a:rPr>
              <a:t>Publication</a:t>
            </a:r>
            <a:r>
              <a:rPr lang="cs-CZ" dirty="0">
                <a:latin typeface="Helvetica" charset="0"/>
                <a:ea typeface="Helvetica" charset="0"/>
                <a:cs typeface="Helvetica" charset="0"/>
              </a:rPr>
              <a:t>). </a:t>
            </a:r>
            <a:r>
              <a:rPr lang="cs-CZ" i="1" dirty="0" err="1">
                <a:latin typeface="Helvetica" charset="0"/>
                <a:ea typeface="Helvetica" charset="0"/>
                <a:cs typeface="Helvetica" charset="0"/>
              </a:rPr>
              <a:t>Title</a:t>
            </a:r>
            <a:r>
              <a:rPr lang="cs-CZ" i="1" dirty="0">
                <a:latin typeface="Helvetica" charset="0"/>
                <a:ea typeface="Helvetica" charset="0"/>
                <a:cs typeface="Helvetica" charset="0"/>
              </a:rPr>
              <a:t> </a:t>
            </a:r>
            <a:r>
              <a:rPr lang="cs-CZ" i="1" dirty="0" err="1">
                <a:latin typeface="Helvetica" charset="0"/>
                <a:ea typeface="Helvetica" charset="0"/>
                <a:cs typeface="Helvetica" charset="0"/>
              </a:rPr>
              <a:t>of</a:t>
            </a:r>
            <a:r>
              <a:rPr lang="cs-CZ" i="1" dirty="0">
                <a:latin typeface="Helvetica" charset="0"/>
                <a:ea typeface="Helvetica" charset="0"/>
                <a:cs typeface="Helvetica" charset="0"/>
              </a:rPr>
              <a:t> </a:t>
            </a:r>
            <a:r>
              <a:rPr lang="cs-CZ" i="1" dirty="0" err="1">
                <a:latin typeface="Helvetica" charset="0"/>
                <a:ea typeface="Helvetica" charset="0"/>
                <a:cs typeface="Helvetica" charset="0"/>
              </a:rPr>
              <a:t>work</a:t>
            </a:r>
            <a:r>
              <a:rPr lang="cs-CZ" dirty="0">
                <a:latin typeface="Helvetica" charset="0"/>
                <a:ea typeface="Helvetica" charset="0"/>
                <a:cs typeface="Helvetica" charset="0"/>
              </a:rPr>
              <a:t>. Publisher City, </a:t>
            </a:r>
            <a:r>
              <a:rPr lang="cs-CZ" dirty="0" err="1">
                <a:latin typeface="Helvetica" charset="0"/>
                <a:ea typeface="Helvetica" charset="0"/>
                <a:cs typeface="Helvetica" charset="0"/>
              </a:rPr>
              <a:t>State</a:t>
            </a:r>
            <a:r>
              <a:rPr lang="cs-CZ" dirty="0">
                <a:latin typeface="Helvetica" charset="0"/>
                <a:ea typeface="Helvetica" charset="0"/>
                <a:cs typeface="Helvetica" charset="0"/>
              </a:rPr>
              <a:t>: Publisher</a:t>
            </a:r>
            <a:r>
              <a:rPr lang="cs-CZ" dirty="0" smtClean="0">
                <a:latin typeface="Helvetica" charset="0"/>
                <a:ea typeface="Helvetica" charset="0"/>
                <a:cs typeface="Helvetica" charset="0"/>
              </a:rPr>
              <a:t>.</a:t>
            </a:r>
          </a:p>
          <a:p>
            <a:pPr marL="0" lvl="0" indent="0">
              <a:lnSpc>
                <a:spcPct val="100000"/>
              </a:lnSpc>
              <a:spcBef>
                <a:spcPts val="0"/>
              </a:spcBef>
              <a:buNone/>
            </a:pPr>
            <a:endParaRPr lang="cs-CZ" dirty="0" smtClean="0">
              <a:latin typeface="Helvetica" charset="0"/>
              <a:ea typeface="Helvetica" charset="0"/>
              <a:cs typeface="Helvetica" charset="0"/>
            </a:endParaRPr>
          </a:p>
          <a:p>
            <a:pPr marL="0" lvl="0" indent="0">
              <a:lnSpc>
                <a:spcPct val="100000"/>
              </a:lnSpc>
              <a:spcBef>
                <a:spcPts val="0"/>
              </a:spcBef>
              <a:buNone/>
            </a:pPr>
            <a:r>
              <a:rPr lang="cs-CZ" dirty="0" err="1" smtClean="0">
                <a:latin typeface="Helvetica" charset="0"/>
                <a:ea typeface="Helvetica" charset="0"/>
                <a:cs typeface="Helvetica" charset="0"/>
              </a:rPr>
              <a:t>Finney</a:t>
            </a:r>
            <a:r>
              <a:rPr lang="cs-CZ" dirty="0">
                <a:latin typeface="Helvetica" charset="0"/>
                <a:ea typeface="Helvetica" charset="0"/>
                <a:cs typeface="Helvetica" charset="0"/>
              </a:rPr>
              <a:t>, J. </a:t>
            </a:r>
            <a:r>
              <a:rPr lang="cs-CZ" dirty="0" smtClean="0">
                <a:latin typeface="Helvetica" charset="0"/>
                <a:ea typeface="Helvetica" charset="0"/>
                <a:cs typeface="Helvetica" charset="0"/>
              </a:rPr>
              <a:t>(</a:t>
            </a:r>
            <a:r>
              <a:rPr lang="cs-CZ" dirty="0">
                <a:latin typeface="Helvetica" charset="0"/>
                <a:ea typeface="Helvetica" charset="0"/>
                <a:cs typeface="Helvetica" charset="0"/>
              </a:rPr>
              <a:t>1970). </a:t>
            </a:r>
            <a:r>
              <a:rPr lang="cs-CZ" i="1" dirty="0" err="1">
                <a:latin typeface="Helvetica" charset="0"/>
                <a:ea typeface="Helvetica" charset="0"/>
                <a:cs typeface="Helvetica" charset="0"/>
              </a:rPr>
              <a:t>Time</a:t>
            </a:r>
            <a:r>
              <a:rPr lang="cs-CZ" i="1" dirty="0">
                <a:latin typeface="Helvetica" charset="0"/>
                <a:ea typeface="Helvetica" charset="0"/>
                <a:cs typeface="Helvetica" charset="0"/>
              </a:rPr>
              <a:t> and </a:t>
            </a:r>
            <a:r>
              <a:rPr lang="cs-CZ" i="1" dirty="0" err="1">
                <a:latin typeface="Helvetica" charset="0"/>
                <a:ea typeface="Helvetica" charset="0"/>
                <a:cs typeface="Helvetica" charset="0"/>
              </a:rPr>
              <a:t>again</a:t>
            </a:r>
            <a:r>
              <a:rPr lang="cs-CZ" dirty="0">
                <a:latin typeface="Helvetica" charset="0"/>
                <a:ea typeface="Helvetica" charset="0"/>
                <a:cs typeface="Helvetica" charset="0"/>
              </a:rPr>
              <a:t>. New York, NY: Simon and Schuster</a:t>
            </a:r>
            <a:r>
              <a:rPr lang="cs-CZ" dirty="0" smtClean="0">
                <a:latin typeface="Helvetica" charset="0"/>
                <a:ea typeface="Helvetica" charset="0"/>
                <a:cs typeface="Helvetica" charset="0"/>
              </a:rPr>
              <a:t>.</a:t>
            </a:r>
          </a:p>
          <a:p>
            <a:pPr marL="0" lvl="0" indent="0">
              <a:lnSpc>
                <a:spcPct val="100000"/>
              </a:lnSpc>
              <a:spcBef>
                <a:spcPts val="0"/>
              </a:spcBef>
              <a:buNone/>
            </a:pPr>
            <a:endParaRPr lang="cs-CZ" dirty="0" smtClean="0">
              <a:latin typeface="Helvetica" charset="0"/>
              <a:ea typeface="Helvetica" charset="0"/>
              <a:cs typeface="Helvetica" charset="0"/>
            </a:endParaRPr>
          </a:p>
          <a:p>
            <a:pPr marL="0" lvl="0" indent="0">
              <a:lnSpc>
                <a:spcPct val="100000"/>
              </a:lnSpc>
              <a:spcBef>
                <a:spcPts val="0"/>
              </a:spcBef>
              <a:buNone/>
            </a:pPr>
            <a:r>
              <a:rPr lang="cs-CZ" b="1" dirty="0" smtClean="0">
                <a:latin typeface="Helvetica" charset="0"/>
                <a:ea typeface="Helvetica" charset="0"/>
                <a:cs typeface="Helvetica" charset="0"/>
              </a:rPr>
              <a:t>Článek</a:t>
            </a:r>
          </a:p>
          <a:p>
            <a:pPr marL="0" lvl="0" indent="0">
              <a:lnSpc>
                <a:spcPct val="100000"/>
              </a:lnSpc>
              <a:spcBef>
                <a:spcPts val="0"/>
              </a:spcBef>
              <a:buNone/>
            </a:pPr>
            <a:r>
              <a:rPr lang="cs-CZ" dirty="0" err="1">
                <a:latin typeface="Helvetica" charset="0"/>
                <a:ea typeface="Helvetica" charset="0"/>
                <a:cs typeface="Helvetica" charset="0"/>
              </a:rPr>
              <a:t>Author</a:t>
            </a:r>
            <a:r>
              <a:rPr lang="cs-CZ" dirty="0">
                <a:latin typeface="Helvetica" charset="0"/>
                <a:ea typeface="Helvetica" charset="0"/>
                <a:cs typeface="Helvetica" charset="0"/>
              </a:rPr>
              <a:t>, A. (</a:t>
            </a:r>
            <a:r>
              <a:rPr lang="cs-CZ" dirty="0" err="1">
                <a:latin typeface="Helvetica" charset="0"/>
                <a:ea typeface="Helvetica" charset="0"/>
                <a:cs typeface="Helvetica" charset="0"/>
              </a:rPr>
              <a:t>Publication</a:t>
            </a:r>
            <a:r>
              <a:rPr lang="cs-CZ" dirty="0">
                <a:latin typeface="Helvetica" charset="0"/>
                <a:ea typeface="Helvetica" charset="0"/>
                <a:cs typeface="Helvetica" charset="0"/>
              </a:rPr>
              <a:t> </a:t>
            </a:r>
            <a:r>
              <a:rPr lang="cs-CZ" dirty="0" err="1">
                <a:latin typeface="Helvetica" charset="0"/>
                <a:ea typeface="Helvetica" charset="0"/>
                <a:cs typeface="Helvetica" charset="0"/>
              </a:rPr>
              <a:t>Year</a:t>
            </a:r>
            <a:r>
              <a:rPr lang="cs-CZ" dirty="0">
                <a:latin typeface="Helvetica" charset="0"/>
                <a:ea typeface="Helvetica" charset="0"/>
                <a:cs typeface="Helvetica" charset="0"/>
              </a:rPr>
              <a:t>). </a:t>
            </a:r>
            <a:r>
              <a:rPr lang="cs-CZ" dirty="0" err="1">
                <a:latin typeface="Helvetica" charset="0"/>
                <a:ea typeface="Helvetica" charset="0"/>
                <a:cs typeface="Helvetica" charset="0"/>
              </a:rPr>
              <a:t>Article</a:t>
            </a:r>
            <a:r>
              <a:rPr lang="cs-CZ" dirty="0">
                <a:latin typeface="Helvetica" charset="0"/>
                <a:ea typeface="Helvetica" charset="0"/>
                <a:cs typeface="Helvetica" charset="0"/>
              </a:rPr>
              <a:t> </a:t>
            </a:r>
            <a:r>
              <a:rPr lang="cs-CZ" dirty="0" err="1">
                <a:latin typeface="Helvetica" charset="0"/>
                <a:ea typeface="Helvetica" charset="0"/>
                <a:cs typeface="Helvetica" charset="0"/>
              </a:rPr>
              <a:t>title</a:t>
            </a:r>
            <a:r>
              <a:rPr lang="cs-CZ" dirty="0">
                <a:latin typeface="Helvetica" charset="0"/>
                <a:ea typeface="Helvetica" charset="0"/>
                <a:cs typeface="Helvetica" charset="0"/>
              </a:rPr>
              <a:t>. </a:t>
            </a:r>
            <a:r>
              <a:rPr lang="cs-CZ" i="1" dirty="0" err="1">
                <a:latin typeface="Helvetica" charset="0"/>
                <a:ea typeface="Helvetica" charset="0"/>
                <a:cs typeface="Helvetica" charset="0"/>
              </a:rPr>
              <a:t>Periodical</a:t>
            </a:r>
            <a:r>
              <a:rPr lang="cs-CZ" i="1" dirty="0">
                <a:latin typeface="Helvetica" charset="0"/>
                <a:ea typeface="Helvetica" charset="0"/>
                <a:cs typeface="Helvetica" charset="0"/>
              </a:rPr>
              <a:t> </a:t>
            </a:r>
            <a:r>
              <a:rPr lang="cs-CZ" i="1" dirty="0" err="1">
                <a:latin typeface="Helvetica" charset="0"/>
                <a:ea typeface="Helvetica" charset="0"/>
                <a:cs typeface="Helvetica" charset="0"/>
              </a:rPr>
              <a:t>Title</a:t>
            </a:r>
            <a:r>
              <a:rPr lang="cs-CZ" dirty="0">
                <a:latin typeface="Helvetica" charset="0"/>
                <a:ea typeface="Helvetica" charset="0"/>
                <a:cs typeface="Helvetica" charset="0"/>
              </a:rPr>
              <a:t>, </a:t>
            </a:r>
            <a:r>
              <a:rPr lang="cs-CZ" i="1" dirty="0" err="1">
                <a:latin typeface="Helvetica" charset="0"/>
                <a:ea typeface="Helvetica" charset="0"/>
                <a:cs typeface="Helvetica" charset="0"/>
              </a:rPr>
              <a:t>Volume</a:t>
            </a:r>
            <a:r>
              <a:rPr lang="cs-CZ" dirty="0">
                <a:latin typeface="Helvetica" charset="0"/>
                <a:ea typeface="Helvetica" charset="0"/>
                <a:cs typeface="Helvetica" charset="0"/>
              </a:rPr>
              <a:t>(</a:t>
            </a:r>
            <a:r>
              <a:rPr lang="cs-CZ" dirty="0" err="1">
                <a:latin typeface="Helvetica" charset="0"/>
                <a:ea typeface="Helvetica" charset="0"/>
                <a:cs typeface="Helvetica" charset="0"/>
              </a:rPr>
              <a:t>Issue</a:t>
            </a:r>
            <a:r>
              <a:rPr lang="cs-CZ" dirty="0">
                <a:latin typeface="Helvetica" charset="0"/>
                <a:ea typeface="Helvetica" charset="0"/>
                <a:cs typeface="Helvetica" charset="0"/>
              </a:rPr>
              <a:t>), pp.-pp</a:t>
            </a:r>
            <a:r>
              <a:rPr lang="cs-CZ" dirty="0" smtClean="0">
                <a:latin typeface="Helvetica" charset="0"/>
                <a:ea typeface="Helvetica" charset="0"/>
                <a:cs typeface="Helvetica" charset="0"/>
              </a:rPr>
              <a:t>.</a:t>
            </a:r>
          </a:p>
          <a:p>
            <a:pPr marL="0" lvl="0" indent="0">
              <a:lnSpc>
                <a:spcPct val="100000"/>
              </a:lnSpc>
              <a:spcBef>
                <a:spcPts val="0"/>
              </a:spcBef>
              <a:buNone/>
            </a:pPr>
            <a:endParaRPr lang="cs-CZ" dirty="0" smtClean="0">
              <a:latin typeface="Helvetica" charset="0"/>
              <a:ea typeface="Helvetica" charset="0"/>
              <a:cs typeface="Helvetica" charset="0"/>
            </a:endParaRPr>
          </a:p>
          <a:p>
            <a:pPr marL="0" lvl="0" indent="0">
              <a:lnSpc>
                <a:spcPct val="100000"/>
              </a:lnSpc>
              <a:spcBef>
                <a:spcPts val="0"/>
              </a:spcBef>
              <a:buNone/>
            </a:pPr>
            <a:r>
              <a:rPr lang="cs-CZ" dirty="0" smtClean="0">
                <a:latin typeface="Helvetica" charset="0"/>
                <a:ea typeface="Helvetica" charset="0"/>
                <a:cs typeface="Helvetica" charset="0"/>
              </a:rPr>
              <a:t>Nevin</a:t>
            </a:r>
            <a:r>
              <a:rPr lang="cs-CZ" dirty="0">
                <a:latin typeface="Helvetica" charset="0"/>
                <a:ea typeface="Helvetica" charset="0"/>
                <a:cs typeface="Helvetica" charset="0"/>
              </a:rPr>
              <a:t>, A. (1990).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changing</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a:t>
            </a:r>
            <a:r>
              <a:rPr lang="cs-CZ" dirty="0" err="1">
                <a:latin typeface="Helvetica" charset="0"/>
                <a:ea typeface="Helvetica" charset="0"/>
                <a:cs typeface="Helvetica" charset="0"/>
              </a:rPr>
              <a:t>teacher</a:t>
            </a:r>
            <a:r>
              <a:rPr lang="cs-CZ" dirty="0">
                <a:latin typeface="Helvetica" charset="0"/>
                <a:ea typeface="Helvetica" charset="0"/>
                <a:cs typeface="Helvetica" charset="0"/>
              </a:rPr>
              <a:t> </a:t>
            </a:r>
            <a:r>
              <a:rPr lang="cs-CZ" dirty="0" err="1">
                <a:latin typeface="Helvetica" charset="0"/>
                <a:ea typeface="Helvetica" charset="0"/>
                <a:cs typeface="Helvetica" charset="0"/>
              </a:rPr>
              <a:t>education</a:t>
            </a:r>
            <a:r>
              <a:rPr lang="cs-CZ" dirty="0">
                <a:latin typeface="Helvetica" charset="0"/>
                <a:ea typeface="Helvetica" charset="0"/>
                <a:cs typeface="Helvetica" charset="0"/>
              </a:rPr>
              <a:t> </a:t>
            </a:r>
            <a:r>
              <a:rPr lang="cs-CZ" dirty="0" err="1">
                <a:latin typeface="Helvetica" charset="0"/>
                <a:ea typeface="Helvetica" charset="0"/>
                <a:cs typeface="Helvetica" charset="0"/>
              </a:rPr>
              <a:t>special</a:t>
            </a:r>
            <a:r>
              <a:rPr lang="cs-CZ" dirty="0">
                <a:latin typeface="Helvetica" charset="0"/>
                <a:ea typeface="Helvetica" charset="0"/>
                <a:cs typeface="Helvetica" charset="0"/>
              </a:rPr>
              <a:t> </a:t>
            </a:r>
            <a:r>
              <a:rPr lang="cs-CZ" dirty="0" err="1">
                <a:latin typeface="Helvetica" charset="0"/>
                <a:ea typeface="Helvetica" charset="0"/>
                <a:cs typeface="Helvetica" charset="0"/>
              </a:rPr>
              <a:t>education</a:t>
            </a:r>
            <a:r>
              <a:rPr lang="cs-CZ" dirty="0">
                <a:latin typeface="Helvetica" charset="0"/>
                <a:ea typeface="Helvetica" charset="0"/>
                <a:cs typeface="Helvetica" charset="0"/>
              </a:rPr>
              <a:t>. </a:t>
            </a:r>
            <a:r>
              <a:rPr lang="cs-CZ" i="1" dirty="0" err="1">
                <a:latin typeface="Helvetica" charset="0"/>
                <a:ea typeface="Helvetica" charset="0"/>
                <a:cs typeface="Helvetica" charset="0"/>
              </a:rPr>
              <a:t>Teacher</a:t>
            </a:r>
            <a:r>
              <a:rPr lang="cs-CZ" i="1" dirty="0">
                <a:latin typeface="Helvetica" charset="0"/>
                <a:ea typeface="Helvetica" charset="0"/>
                <a:cs typeface="Helvetica" charset="0"/>
              </a:rPr>
              <a:t> </a:t>
            </a:r>
            <a:r>
              <a:rPr lang="cs-CZ" i="1" dirty="0" err="1">
                <a:latin typeface="Helvetica" charset="0"/>
                <a:ea typeface="Helvetica" charset="0"/>
                <a:cs typeface="Helvetica" charset="0"/>
              </a:rPr>
              <a:t>Education</a:t>
            </a:r>
            <a:r>
              <a:rPr lang="cs-CZ" i="1" dirty="0">
                <a:latin typeface="Helvetica" charset="0"/>
                <a:ea typeface="Helvetica" charset="0"/>
                <a:cs typeface="Helvetica" charset="0"/>
              </a:rPr>
              <a:t> and </a:t>
            </a:r>
            <a:r>
              <a:rPr lang="cs-CZ" i="1" dirty="0" err="1">
                <a:latin typeface="Helvetica" charset="0"/>
                <a:ea typeface="Helvetica" charset="0"/>
                <a:cs typeface="Helvetica" charset="0"/>
              </a:rPr>
              <a:t>Special</a:t>
            </a:r>
            <a:r>
              <a:rPr lang="cs-CZ" i="1" dirty="0">
                <a:latin typeface="Helvetica" charset="0"/>
                <a:ea typeface="Helvetica" charset="0"/>
                <a:cs typeface="Helvetica" charset="0"/>
              </a:rPr>
              <a:t> </a:t>
            </a:r>
            <a:r>
              <a:rPr lang="cs-CZ" i="1" dirty="0" err="1">
                <a:latin typeface="Helvetica" charset="0"/>
                <a:ea typeface="Helvetica" charset="0"/>
                <a:cs typeface="Helvetica" charset="0"/>
              </a:rPr>
              <a:t>Education</a:t>
            </a:r>
            <a:r>
              <a:rPr lang="cs-CZ" i="1" dirty="0">
                <a:latin typeface="Helvetica" charset="0"/>
                <a:ea typeface="Helvetica" charset="0"/>
                <a:cs typeface="Helvetica" charset="0"/>
              </a:rPr>
              <a:t>: </a:t>
            </a:r>
            <a:r>
              <a:rPr lang="cs-CZ" i="1" dirty="0" err="1">
                <a:latin typeface="Helvetica" charset="0"/>
                <a:ea typeface="Helvetica" charset="0"/>
                <a:cs typeface="Helvetica" charset="0"/>
              </a:rPr>
              <a:t>The</a:t>
            </a:r>
            <a:r>
              <a:rPr lang="cs-CZ" i="1" dirty="0">
                <a:latin typeface="Helvetica" charset="0"/>
                <a:ea typeface="Helvetica" charset="0"/>
                <a:cs typeface="Helvetica" charset="0"/>
              </a:rPr>
              <a:t> </a:t>
            </a:r>
            <a:r>
              <a:rPr lang="cs-CZ" i="1" dirty="0" err="1">
                <a:latin typeface="Helvetica" charset="0"/>
                <a:ea typeface="Helvetica" charset="0"/>
                <a:cs typeface="Helvetica" charset="0"/>
              </a:rPr>
              <a:t>Journal</a:t>
            </a:r>
            <a:r>
              <a:rPr lang="cs-CZ" i="1" dirty="0">
                <a:latin typeface="Helvetica" charset="0"/>
                <a:ea typeface="Helvetica" charset="0"/>
                <a:cs typeface="Helvetica" charset="0"/>
              </a:rPr>
              <a:t> </a:t>
            </a:r>
            <a:r>
              <a:rPr lang="cs-CZ" i="1" dirty="0" err="1">
                <a:latin typeface="Helvetica" charset="0"/>
                <a:ea typeface="Helvetica" charset="0"/>
                <a:cs typeface="Helvetica" charset="0"/>
              </a:rPr>
              <a:t>of</a:t>
            </a:r>
            <a:r>
              <a:rPr lang="cs-CZ" i="1" dirty="0">
                <a:latin typeface="Helvetica" charset="0"/>
                <a:ea typeface="Helvetica" charset="0"/>
                <a:cs typeface="Helvetica" charset="0"/>
              </a:rPr>
              <a:t> </a:t>
            </a:r>
            <a:r>
              <a:rPr lang="cs-CZ" i="1" dirty="0" err="1">
                <a:latin typeface="Helvetica" charset="0"/>
                <a:ea typeface="Helvetica" charset="0"/>
                <a:cs typeface="Helvetica" charset="0"/>
              </a:rPr>
              <a:t>the</a:t>
            </a:r>
            <a:r>
              <a:rPr lang="cs-CZ" i="1" dirty="0">
                <a:latin typeface="Helvetica" charset="0"/>
                <a:ea typeface="Helvetica" charset="0"/>
                <a:cs typeface="Helvetica" charset="0"/>
              </a:rPr>
              <a:t> </a:t>
            </a:r>
            <a:r>
              <a:rPr lang="cs-CZ" i="1" dirty="0" err="1">
                <a:latin typeface="Helvetica" charset="0"/>
                <a:ea typeface="Helvetica" charset="0"/>
                <a:cs typeface="Helvetica" charset="0"/>
              </a:rPr>
              <a:t>Teacher</a:t>
            </a:r>
            <a:r>
              <a:rPr lang="cs-CZ" i="1" dirty="0">
                <a:latin typeface="Helvetica" charset="0"/>
                <a:ea typeface="Helvetica" charset="0"/>
                <a:cs typeface="Helvetica" charset="0"/>
              </a:rPr>
              <a:t> </a:t>
            </a:r>
            <a:r>
              <a:rPr lang="cs-CZ" i="1" dirty="0" err="1">
                <a:latin typeface="Helvetica" charset="0"/>
                <a:ea typeface="Helvetica" charset="0"/>
                <a:cs typeface="Helvetica" charset="0"/>
              </a:rPr>
              <a:t>Education</a:t>
            </a:r>
            <a:r>
              <a:rPr lang="cs-CZ" i="1" dirty="0">
                <a:latin typeface="Helvetica" charset="0"/>
                <a:ea typeface="Helvetica" charset="0"/>
                <a:cs typeface="Helvetica" charset="0"/>
              </a:rPr>
              <a:t> </a:t>
            </a:r>
            <a:r>
              <a:rPr lang="cs-CZ" i="1" dirty="0" err="1">
                <a:latin typeface="Helvetica" charset="0"/>
                <a:ea typeface="Helvetica" charset="0"/>
                <a:cs typeface="Helvetica" charset="0"/>
              </a:rPr>
              <a:t>Division</a:t>
            </a:r>
            <a:r>
              <a:rPr lang="cs-CZ" i="1" dirty="0">
                <a:latin typeface="Helvetica" charset="0"/>
                <a:ea typeface="Helvetica" charset="0"/>
                <a:cs typeface="Helvetica" charset="0"/>
              </a:rPr>
              <a:t> </a:t>
            </a:r>
            <a:r>
              <a:rPr lang="cs-CZ" i="1" dirty="0" err="1">
                <a:latin typeface="Helvetica" charset="0"/>
                <a:ea typeface="Helvetica" charset="0"/>
                <a:cs typeface="Helvetica" charset="0"/>
              </a:rPr>
              <a:t>of</a:t>
            </a:r>
            <a:r>
              <a:rPr lang="cs-CZ" i="1" dirty="0">
                <a:latin typeface="Helvetica" charset="0"/>
                <a:ea typeface="Helvetica" charset="0"/>
                <a:cs typeface="Helvetica" charset="0"/>
              </a:rPr>
              <a:t> </a:t>
            </a:r>
            <a:r>
              <a:rPr lang="cs-CZ" i="1" dirty="0" err="1">
                <a:latin typeface="Helvetica" charset="0"/>
                <a:ea typeface="Helvetica" charset="0"/>
                <a:cs typeface="Helvetica" charset="0"/>
              </a:rPr>
              <a:t>the</a:t>
            </a:r>
            <a:r>
              <a:rPr lang="cs-CZ" i="1" dirty="0">
                <a:latin typeface="Helvetica" charset="0"/>
                <a:ea typeface="Helvetica" charset="0"/>
                <a:cs typeface="Helvetica" charset="0"/>
              </a:rPr>
              <a:t> </a:t>
            </a:r>
            <a:r>
              <a:rPr lang="cs-CZ" i="1" dirty="0" err="1">
                <a:latin typeface="Helvetica" charset="0"/>
                <a:ea typeface="Helvetica" charset="0"/>
                <a:cs typeface="Helvetica" charset="0"/>
              </a:rPr>
              <a:t>Council</a:t>
            </a:r>
            <a:r>
              <a:rPr lang="cs-CZ" i="1" dirty="0">
                <a:latin typeface="Helvetica" charset="0"/>
                <a:ea typeface="Helvetica" charset="0"/>
                <a:cs typeface="Helvetica" charset="0"/>
              </a:rPr>
              <a:t> </a:t>
            </a:r>
            <a:r>
              <a:rPr lang="cs-CZ" i="1" dirty="0" err="1">
                <a:latin typeface="Helvetica" charset="0"/>
                <a:ea typeface="Helvetica" charset="0"/>
                <a:cs typeface="Helvetica" charset="0"/>
              </a:rPr>
              <a:t>for</a:t>
            </a:r>
            <a:r>
              <a:rPr lang="cs-CZ" i="1" dirty="0">
                <a:latin typeface="Helvetica" charset="0"/>
                <a:ea typeface="Helvetica" charset="0"/>
                <a:cs typeface="Helvetica" charset="0"/>
              </a:rPr>
              <a:t> </a:t>
            </a:r>
            <a:r>
              <a:rPr lang="cs-CZ" i="1" dirty="0" err="1">
                <a:latin typeface="Helvetica" charset="0"/>
                <a:ea typeface="Helvetica" charset="0"/>
                <a:cs typeface="Helvetica" charset="0"/>
              </a:rPr>
              <a:t>Exceptional</a:t>
            </a:r>
            <a:r>
              <a:rPr lang="cs-CZ" i="1" dirty="0">
                <a:latin typeface="Helvetica" charset="0"/>
                <a:ea typeface="Helvetica" charset="0"/>
                <a:cs typeface="Helvetica" charset="0"/>
              </a:rPr>
              <a:t> </a:t>
            </a:r>
            <a:r>
              <a:rPr lang="cs-CZ" i="1" dirty="0" err="1">
                <a:latin typeface="Helvetica" charset="0"/>
                <a:ea typeface="Helvetica" charset="0"/>
                <a:cs typeface="Helvetica" charset="0"/>
              </a:rPr>
              <a:t>Children</a:t>
            </a:r>
            <a:r>
              <a:rPr lang="cs-CZ" dirty="0">
                <a:latin typeface="Helvetica" charset="0"/>
                <a:ea typeface="Helvetica" charset="0"/>
                <a:cs typeface="Helvetica" charset="0"/>
              </a:rPr>
              <a:t>, </a:t>
            </a:r>
            <a:r>
              <a:rPr lang="cs-CZ" i="1" dirty="0">
                <a:latin typeface="Helvetica" charset="0"/>
                <a:ea typeface="Helvetica" charset="0"/>
                <a:cs typeface="Helvetica" charset="0"/>
              </a:rPr>
              <a:t>13</a:t>
            </a:r>
            <a:r>
              <a:rPr lang="cs-CZ" dirty="0">
                <a:latin typeface="Helvetica" charset="0"/>
                <a:ea typeface="Helvetica" charset="0"/>
                <a:cs typeface="Helvetica" charset="0"/>
              </a:rPr>
              <a:t>(3-4), 147-148</a:t>
            </a:r>
            <a:r>
              <a:rPr lang="cs-CZ" dirty="0" smtClean="0">
                <a:latin typeface="Helvetica" charset="0"/>
                <a:ea typeface="Helvetica" charset="0"/>
                <a:cs typeface="Helvetica" charset="0"/>
              </a:rPr>
              <a:t>.</a:t>
            </a:r>
          </a:p>
          <a:p>
            <a:pPr marL="0" lvl="0" indent="0">
              <a:lnSpc>
                <a:spcPct val="100000"/>
              </a:lnSpc>
              <a:spcBef>
                <a:spcPts val="0"/>
              </a:spcBef>
              <a:buNone/>
            </a:pPr>
            <a:endParaRPr lang="cs-CZ" dirty="0" smtClean="0">
              <a:latin typeface="Helvetica" charset="0"/>
              <a:ea typeface="Helvetica" charset="0"/>
              <a:cs typeface="Helvetica" charset="0"/>
            </a:endParaRPr>
          </a:p>
          <a:p>
            <a:pPr marL="0" lvl="0" indent="0">
              <a:lnSpc>
                <a:spcPct val="100000"/>
              </a:lnSpc>
              <a:spcBef>
                <a:spcPts val="0"/>
              </a:spcBef>
              <a:buNone/>
            </a:pPr>
            <a:r>
              <a:rPr lang="cs-CZ" b="1" dirty="0" smtClean="0">
                <a:latin typeface="Helvetica" charset="0"/>
                <a:ea typeface="Helvetica" charset="0"/>
                <a:cs typeface="Helvetica" charset="0"/>
              </a:rPr>
              <a:t>Kapitola</a:t>
            </a:r>
          </a:p>
          <a:p>
            <a:pPr marL="0" lvl="0" indent="0">
              <a:lnSpc>
                <a:spcPct val="100000"/>
              </a:lnSpc>
              <a:spcBef>
                <a:spcPts val="0"/>
              </a:spcBef>
              <a:buNone/>
            </a:pPr>
            <a:r>
              <a:rPr lang="cs-CZ" dirty="0">
                <a:latin typeface="Helvetica" charset="0"/>
                <a:ea typeface="Helvetica" charset="0"/>
                <a:cs typeface="Helvetica" charset="0"/>
              </a:rPr>
              <a:t>Last, F. M. (</a:t>
            </a:r>
            <a:r>
              <a:rPr lang="cs-CZ" dirty="0" err="1">
                <a:latin typeface="Helvetica" charset="0"/>
                <a:ea typeface="Helvetica" charset="0"/>
                <a:cs typeface="Helvetica" charset="0"/>
              </a:rPr>
              <a:t>Year</a:t>
            </a:r>
            <a:r>
              <a:rPr lang="cs-CZ" dirty="0">
                <a:latin typeface="Helvetica" charset="0"/>
                <a:ea typeface="Helvetica" charset="0"/>
                <a:cs typeface="Helvetica" charset="0"/>
              </a:rPr>
              <a:t> </a:t>
            </a:r>
            <a:r>
              <a:rPr lang="cs-CZ" dirty="0" err="1">
                <a:latin typeface="Helvetica" charset="0"/>
                <a:ea typeface="Helvetica" charset="0"/>
                <a:cs typeface="Helvetica" charset="0"/>
              </a:rPr>
              <a:t>Published</a:t>
            </a:r>
            <a:r>
              <a:rPr lang="cs-CZ" dirty="0">
                <a:latin typeface="Helvetica" charset="0"/>
                <a:ea typeface="Helvetica" charset="0"/>
                <a:cs typeface="Helvetica" charset="0"/>
              </a:rPr>
              <a:t>). </a:t>
            </a:r>
            <a:r>
              <a:rPr lang="cs-CZ" dirty="0" err="1">
                <a:latin typeface="Helvetica" charset="0"/>
                <a:ea typeface="Helvetica" charset="0"/>
                <a:cs typeface="Helvetica" charset="0"/>
              </a:rPr>
              <a:t>Title</a:t>
            </a:r>
            <a:r>
              <a:rPr lang="cs-CZ" dirty="0">
                <a:latin typeface="Helvetica" charset="0"/>
                <a:ea typeface="Helvetica" charset="0"/>
                <a:cs typeface="Helvetica" charset="0"/>
              </a:rPr>
              <a:t> </a:t>
            </a:r>
            <a:r>
              <a:rPr lang="cs-CZ" dirty="0" err="1">
                <a:latin typeface="Helvetica" charset="0"/>
                <a:ea typeface="Helvetica" charset="0"/>
                <a:cs typeface="Helvetica" charset="0"/>
              </a:rPr>
              <a:t>of</a:t>
            </a:r>
            <a:r>
              <a:rPr lang="cs-CZ" dirty="0">
                <a:latin typeface="Helvetica" charset="0"/>
                <a:ea typeface="Helvetica" charset="0"/>
                <a:cs typeface="Helvetica" charset="0"/>
              </a:rPr>
              <a:t> </a:t>
            </a:r>
            <a:r>
              <a:rPr lang="cs-CZ" dirty="0" err="1">
                <a:latin typeface="Helvetica" charset="0"/>
                <a:ea typeface="Helvetica" charset="0"/>
                <a:cs typeface="Helvetica" charset="0"/>
              </a:rPr>
              <a:t>chapter</a:t>
            </a:r>
            <a:r>
              <a:rPr lang="cs-CZ" dirty="0">
                <a:latin typeface="Helvetica" charset="0"/>
                <a:ea typeface="Helvetica" charset="0"/>
                <a:cs typeface="Helvetica" charset="0"/>
              </a:rPr>
              <a:t> In F. M. Last Editor (Ed.), </a:t>
            </a:r>
            <a:r>
              <a:rPr lang="cs-CZ" i="1" dirty="0" err="1">
                <a:latin typeface="Helvetica" charset="0"/>
                <a:ea typeface="Helvetica" charset="0"/>
                <a:cs typeface="Helvetica" charset="0"/>
              </a:rPr>
              <a:t>Title</a:t>
            </a:r>
            <a:r>
              <a:rPr lang="cs-CZ" i="1" dirty="0">
                <a:latin typeface="Helvetica" charset="0"/>
                <a:ea typeface="Helvetica" charset="0"/>
                <a:cs typeface="Helvetica" charset="0"/>
              </a:rPr>
              <a:t> </a:t>
            </a:r>
            <a:r>
              <a:rPr lang="cs-CZ" i="1" dirty="0" err="1">
                <a:latin typeface="Helvetica" charset="0"/>
                <a:ea typeface="Helvetica" charset="0"/>
                <a:cs typeface="Helvetica" charset="0"/>
              </a:rPr>
              <a:t>of</a:t>
            </a:r>
            <a:r>
              <a:rPr lang="cs-CZ" i="1" dirty="0">
                <a:latin typeface="Helvetica" charset="0"/>
                <a:ea typeface="Helvetica" charset="0"/>
                <a:cs typeface="Helvetica" charset="0"/>
              </a:rPr>
              <a:t> </a:t>
            </a:r>
            <a:r>
              <a:rPr lang="cs-CZ" i="1" dirty="0" err="1">
                <a:latin typeface="Helvetica" charset="0"/>
                <a:ea typeface="Helvetica" charset="0"/>
                <a:cs typeface="Helvetica" charset="0"/>
              </a:rPr>
              <a:t>book</a:t>
            </a:r>
            <a:r>
              <a:rPr lang="cs-CZ" i="1" dirty="0">
                <a:latin typeface="Helvetica" charset="0"/>
                <a:ea typeface="Helvetica" charset="0"/>
                <a:cs typeface="Helvetica" charset="0"/>
              </a:rPr>
              <a:t>/</a:t>
            </a:r>
            <a:r>
              <a:rPr lang="cs-CZ" i="1" dirty="0" err="1">
                <a:latin typeface="Helvetica" charset="0"/>
                <a:ea typeface="Helvetica" charset="0"/>
                <a:cs typeface="Helvetica" charset="0"/>
              </a:rPr>
              <a:t>anthology</a:t>
            </a:r>
            <a:r>
              <a:rPr lang="cs-CZ" dirty="0">
                <a:latin typeface="Helvetica" charset="0"/>
                <a:ea typeface="Helvetica" charset="0"/>
                <a:cs typeface="Helvetica" charset="0"/>
              </a:rPr>
              <a:t> (pp. </a:t>
            </a:r>
            <a:r>
              <a:rPr lang="cs-CZ" dirty="0" err="1">
                <a:latin typeface="Helvetica" charset="0"/>
                <a:ea typeface="Helvetica" charset="0"/>
                <a:cs typeface="Helvetica" charset="0"/>
              </a:rPr>
              <a:t>Pages</a:t>
            </a:r>
            <a:r>
              <a:rPr lang="cs-CZ" dirty="0">
                <a:latin typeface="Helvetica" charset="0"/>
                <a:ea typeface="Helvetica" charset="0"/>
                <a:cs typeface="Helvetica" charset="0"/>
              </a:rPr>
              <a:t>). Publisher City, </a:t>
            </a:r>
            <a:r>
              <a:rPr lang="cs-CZ" dirty="0" err="1">
                <a:latin typeface="Helvetica" charset="0"/>
                <a:ea typeface="Helvetica" charset="0"/>
                <a:cs typeface="Helvetica" charset="0"/>
              </a:rPr>
              <a:t>State</a:t>
            </a:r>
            <a:r>
              <a:rPr lang="cs-CZ" dirty="0">
                <a:latin typeface="Helvetica" charset="0"/>
                <a:ea typeface="Helvetica" charset="0"/>
                <a:cs typeface="Helvetica" charset="0"/>
              </a:rPr>
              <a:t>: Publisher</a:t>
            </a:r>
            <a:r>
              <a:rPr lang="cs-CZ" dirty="0" smtClean="0">
                <a:latin typeface="Helvetica" charset="0"/>
                <a:ea typeface="Helvetica" charset="0"/>
                <a:cs typeface="Helvetica" charset="0"/>
              </a:rPr>
              <a:t>.</a:t>
            </a:r>
          </a:p>
          <a:p>
            <a:pPr marL="0" lvl="0" indent="0">
              <a:lnSpc>
                <a:spcPct val="100000"/>
              </a:lnSpc>
              <a:spcBef>
                <a:spcPts val="0"/>
              </a:spcBef>
              <a:buNone/>
            </a:pPr>
            <a:endParaRPr lang="cs-CZ" dirty="0" smtClean="0">
              <a:latin typeface="Helvetica" charset="0"/>
              <a:ea typeface="Helvetica" charset="0"/>
              <a:cs typeface="Helvetica" charset="0"/>
            </a:endParaRPr>
          </a:p>
          <a:p>
            <a:pPr marL="0" lvl="0" indent="0">
              <a:lnSpc>
                <a:spcPct val="100000"/>
              </a:lnSpc>
              <a:spcBef>
                <a:spcPts val="0"/>
              </a:spcBef>
              <a:buNone/>
            </a:pPr>
            <a:r>
              <a:rPr lang="cs-CZ" dirty="0" err="1" smtClean="0">
                <a:latin typeface="Helvetica" charset="0"/>
                <a:ea typeface="Helvetica" charset="0"/>
                <a:cs typeface="Helvetica" charset="0"/>
              </a:rPr>
              <a:t>Hemingway</a:t>
            </a:r>
            <a:r>
              <a:rPr lang="cs-CZ" dirty="0">
                <a:latin typeface="Helvetica" charset="0"/>
                <a:ea typeface="Helvetica" charset="0"/>
                <a:cs typeface="Helvetica" charset="0"/>
              </a:rPr>
              <a:t>, E. (1999). </a:t>
            </a:r>
            <a:r>
              <a:rPr lang="cs-CZ" dirty="0" err="1">
                <a:latin typeface="Helvetica" charset="0"/>
                <a:ea typeface="Helvetica" charset="0"/>
                <a:cs typeface="Helvetica" charset="0"/>
              </a:rPr>
              <a:t>The</a:t>
            </a:r>
            <a:r>
              <a:rPr lang="cs-CZ" dirty="0">
                <a:latin typeface="Helvetica" charset="0"/>
                <a:ea typeface="Helvetica" charset="0"/>
                <a:cs typeface="Helvetica" charset="0"/>
              </a:rPr>
              <a:t> </a:t>
            </a:r>
            <a:r>
              <a:rPr lang="cs-CZ" dirty="0" err="1">
                <a:latin typeface="Helvetica" charset="0"/>
                <a:ea typeface="Helvetica" charset="0"/>
                <a:cs typeface="Helvetica" charset="0"/>
              </a:rPr>
              <a:t>killers</a:t>
            </a:r>
            <a:r>
              <a:rPr lang="cs-CZ" dirty="0">
                <a:latin typeface="Helvetica" charset="0"/>
                <a:ea typeface="Helvetica" charset="0"/>
                <a:cs typeface="Helvetica" charset="0"/>
              </a:rPr>
              <a:t>. In J. </a:t>
            </a:r>
            <a:r>
              <a:rPr lang="cs-CZ" dirty="0" err="1">
                <a:latin typeface="Helvetica" charset="0"/>
                <a:ea typeface="Helvetica" charset="0"/>
                <a:cs typeface="Helvetica" charset="0"/>
              </a:rPr>
              <a:t>Updike</a:t>
            </a:r>
            <a:r>
              <a:rPr lang="cs-CZ" dirty="0">
                <a:latin typeface="Helvetica" charset="0"/>
                <a:ea typeface="Helvetica" charset="0"/>
                <a:cs typeface="Helvetica" charset="0"/>
              </a:rPr>
              <a:t> &amp; K. </a:t>
            </a:r>
            <a:r>
              <a:rPr lang="cs-CZ" dirty="0" err="1">
                <a:latin typeface="Helvetica" charset="0"/>
                <a:ea typeface="Helvetica" charset="0"/>
                <a:cs typeface="Helvetica" charset="0"/>
              </a:rPr>
              <a:t>Kenison</a:t>
            </a:r>
            <a:r>
              <a:rPr lang="cs-CZ" dirty="0">
                <a:latin typeface="Helvetica" charset="0"/>
                <a:ea typeface="Helvetica" charset="0"/>
                <a:cs typeface="Helvetica" charset="0"/>
              </a:rPr>
              <a:t> (</a:t>
            </a:r>
            <a:r>
              <a:rPr lang="cs-CZ" dirty="0" err="1">
                <a:latin typeface="Helvetica" charset="0"/>
                <a:ea typeface="Helvetica" charset="0"/>
                <a:cs typeface="Helvetica" charset="0"/>
              </a:rPr>
              <a:t>Eds</a:t>
            </a:r>
            <a:r>
              <a:rPr lang="cs-CZ" dirty="0">
                <a:latin typeface="Helvetica" charset="0"/>
                <a:ea typeface="Helvetica" charset="0"/>
                <a:cs typeface="Helvetica" charset="0"/>
              </a:rPr>
              <a:t>.), </a:t>
            </a:r>
            <a:r>
              <a:rPr lang="cs-CZ" i="1" dirty="0" err="1">
                <a:latin typeface="Helvetica" charset="0"/>
                <a:ea typeface="Helvetica" charset="0"/>
                <a:cs typeface="Helvetica" charset="0"/>
              </a:rPr>
              <a:t>The</a:t>
            </a:r>
            <a:r>
              <a:rPr lang="cs-CZ" i="1" dirty="0">
                <a:latin typeface="Helvetica" charset="0"/>
                <a:ea typeface="Helvetica" charset="0"/>
                <a:cs typeface="Helvetica" charset="0"/>
              </a:rPr>
              <a:t> </a:t>
            </a:r>
            <a:r>
              <a:rPr lang="cs-CZ" i="1" dirty="0" err="1">
                <a:latin typeface="Helvetica" charset="0"/>
                <a:ea typeface="Helvetica" charset="0"/>
                <a:cs typeface="Helvetica" charset="0"/>
              </a:rPr>
              <a:t>best</a:t>
            </a:r>
            <a:r>
              <a:rPr lang="cs-CZ" i="1" dirty="0">
                <a:latin typeface="Helvetica" charset="0"/>
                <a:ea typeface="Helvetica" charset="0"/>
                <a:cs typeface="Helvetica" charset="0"/>
              </a:rPr>
              <a:t> </a:t>
            </a:r>
            <a:r>
              <a:rPr lang="cs-CZ" i="1" dirty="0" err="1">
                <a:latin typeface="Helvetica" charset="0"/>
                <a:ea typeface="Helvetica" charset="0"/>
                <a:cs typeface="Helvetica" charset="0"/>
              </a:rPr>
              <a:t>American</a:t>
            </a:r>
            <a:r>
              <a:rPr lang="cs-CZ" i="1" dirty="0">
                <a:latin typeface="Helvetica" charset="0"/>
                <a:ea typeface="Helvetica" charset="0"/>
                <a:cs typeface="Helvetica" charset="0"/>
              </a:rPr>
              <a:t> </a:t>
            </a:r>
            <a:r>
              <a:rPr lang="cs-CZ" i="1" dirty="0" err="1">
                <a:latin typeface="Helvetica" charset="0"/>
                <a:ea typeface="Helvetica" charset="0"/>
                <a:cs typeface="Helvetica" charset="0"/>
              </a:rPr>
              <a:t>short</a:t>
            </a:r>
            <a:r>
              <a:rPr lang="cs-CZ" i="1" dirty="0">
                <a:latin typeface="Helvetica" charset="0"/>
                <a:ea typeface="Helvetica" charset="0"/>
                <a:cs typeface="Helvetica" charset="0"/>
              </a:rPr>
              <a:t> </a:t>
            </a:r>
            <a:r>
              <a:rPr lang="cs-CZ" i="1" dirty="0" err="1">
                <a:latin typeface="Helvetica" charset="0"/>
                <a:ea typeface="Helvetica" charset="0"/>
                <a:cs typeface="Helvetica" charset="0"/>
              </a:rPr>
              <a:t>stories</a:t>
            </a:r>
            <a:r>
              <a:rPr lang="cs-CZ" i="1" dirty="0">
                <a:latin typeface="Helvetica" charset="0"/>
                <a:ea typeface="Helvetica" charset="0"/>
                <a:cs typeface="Helvetica" charset="0"/>
              </a:rPr>
              <a:t> </a:t>
            </a:r>
            <a:r>
              <a:rPr lang="cs-CZ" i="1" dirty="0" err="1">
                <a:latin typeface="Helvetica" charset="0"/>
                <a:ea typeface="Helvetica" charset="0"/>
                <a:cs typeface="Helvetica" charset="0"/>
              </a:rPr>
              <a:t>of</a:t>
            </a:r>
            <a:r>
              <a:rPr lang="cs-CZ" i="1" dirty="0">
                <a:latin typeface="Helvetica" charset="0"/>
                <a:ea typeface="Helvetica" charset="0"/>
                <a:cs typeface="Helvetica" charset="0"/>
              </a:rPr>
              <a:t> </a:t>
            </a:r>
            <a:r>
              <a:rPr lang="cs-CZ" i="1" dirty="0" err="1">
                <a:latin typeface="Helvetica" charset="0"/>
                <a:ea typeface="Helvetica" charset="0"/>
                <a:cs typeface="Helvetica" charset="0"/>
              </a:rPr>
              <a:t>the</a:t>
            </a:r>
            <a:r>
              <a:rPr lang="cs-CZ" i="1" dirty="0">
                <a:latin typeface="Helvetica" charset="0"/>
                <a:ea typeface="Helvetica" charset="0"/>
                <a:cs typeface="Helvetica" charset="0"/>
              </a:rPr>
              <a:t> </a:t>
            </a:r>
            <a:r>
              <a:rPr lang="cs-CZ" i="1" dirty="0" err="1">
                <a:latin typeface="Helvetica" charset="0"/>
                <a:ea typeface="Helvetica" charset="0"/>
                <a:cs typeface="Helvetica" charset="0"/>
              </a:rPr>
              <a:t>century</a:t>
            </a:r>
            <a:r>
              <a:rPr lang="cs-CZ" dirty="0">
                <a:latin typeface="Helvetica" charset="0"/>
                <a:ea typeface="Helvetica" charset="0"/>
                <a:cs typeface="Helvetica" charset="0"/>
              </a:rPr>
              <a:t> (pp.78-80). Boston, MA: </a:t>
            </a:r>
            <a:r>
              <a:rPr lang="cs-CZ" dirty="0" err="1">
                <a:latin typeface="Helvetica" charset="0"/>
                <a:ea typeface="Helvetica" charset="0"/>
                <a:cs typeface="Helvetica" charset="0"/>
              </a:rPr>
              <a:t>Houghton</a:t>
            </a:r>
            <a:r>
              <a:rPr lang="cs-CZ" dirty="0">
                <a:latin typeface="Helvetica" charset="0"/>
                <a:ea typeface="Helvetica" charset="0"/>
                <a:cs typeface="Helvetica" charset="0"/>
              </a:rPr>
              <a:t> </a:t>
            </a:r>
            <a:r>
              <a:rPr lang="cs-CZ" dirty="0" err="1">
                <a:latin typeface="Helvetica" charset="0"/>
                <a:ea typeface="Helvetica" charset="0"/>
                <a:cs typeface="Helvetica" charset="0"/>
              </a:rPr>
              <a:t>Mifflin</a:t>
            </a:r>
            <a:r>
              <a:rPr lang="cs-CZ" dirty="0">
                <a:latin typeface="Helvetica" charset="0"/>
                <a:ea typeface="Helvetica" charset="0"/>
                <a:cs typeface="Helvetica" charset="0"/>
              </a:rPr>
              <a:t>.</a:t>
            </a:r>
            <a:endParaRPr lang="cs-CZ" dirty="0" smtClean="0">
              <a:latin typeface="Helvetica" charset="0"/>
              <a:ea typeface="Helvetica" charset="0"/>
              <a:cs typeface="Helvetica" charset="0"/>
            </a:endParaRPr>
          </a:p>
          <a:p>
            <a:pPr marL="0" lvl="0" indent="0">
              <a:lnSpc>
                <a:spcPct val="100000"/>
              </a:lnSpc>
              <a:spcBef>
                <a:spcPts val="0"/>
              </a:spcBef>
              <a:buNone/>
            </a:pP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63781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103586"/>
          </a:xfrm>
        </p:spPr>
        <p:txBody>
          <a:bodyPr>
            <a:normAutofit/>
          </a:bodyPr>
          <a:lstStyle/>
          <a:p>
            <a:pPr>
              <a:lnSpc>
                <a:spcPct val="150000"/>
              </a:lnSpc>
            </a:pPr>
            <a:r>
              <a:rPr lang="cs-CZ" dirty="0" smtClean="0">
                <a:latin typeface="Helvetica" charset="0"/>
                <a:ea typeface="Helvetica" charset="0"/>
                <a:cs typeface="Helvetica" charset="0"/>
              </a:rPr>
              <a:t>Odkazy</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a:xfrm>
            <a:off x="838200" y="1387366"/>
            <a:ext cx="10515600" cy="5171089"/>
          </a:xfrm>
        </p:spPr>
        <p:txBody>
          <a:bodyPr>
            <a:normAutofit fontScale="55000" lnSpcReduction="20000"/>
          </a:bodyPr>
          <a:lstStyle/>
          <a:p>
            <a:pPr>
              <a:lnSpc>
                <a:spcPct val="170000"/>
              </a:lnSpc>
            </a:pPr>
            <a:r>
              <a:rPr lang="cs-CZ" dirty="0">
                <a:latin typeface="Helvetica" charset="0"/>
                <a:ea typeface="Helvetica" charset="0"/>
                <a:cs typeface="Helvetica" charset="0"/>
              </a:rPr>
              <a:t>Vliv třetích osob na individuální rozhodnutí byl zpočátku spojován především s reklamním odvětvím. Řada studií potvrdila, že osobnosti veřejného života mohou významně ovlivnit konzumentovo chování, kognici, postoje i hodnocení produktů (</a:t>
            </a:r>
            <a:r>
              <a:rPr lang="cs-CZ" dirty="0" err="1">
                <a:latin typeface="Helvetica" charset="0"/>
                <a:ea typeface="Helvetica" charset="0"/>
                <a:cs typeface="Helvetica" charset="0"/>
              </a:rPr>
              <a:t>Mowen</a:t>
            </a:r>
            <a:r>
              <a:rPr lang="cs-CZ" dirty="0">
                <a:latin typeface="Helvetica" charset="0"/>
                <a:ea typeface="Helvetica" charset="0"/>
                <a:cs typeface="Helvetica" charset="0"/>
              </a:rPr>
              <a:t> a kol. 1981; </a:t>
            </a:r>
            <a:r>
              <a:rPr lang="cs-CZ" dirty="0" err="1">
                <a:latin typeface="Helvetica" charset="0"/>
                <a:ea typeface="Helvetica" charset="0"/>
                <a:cs typeface="Helvetica" charset="0"/>
              </a:rPr>
              <a:t>Pease</a:t>
            </a:r>
            <a:r>
              <a:rPr lang="cs-CZ" dirty="0">
                <a:latin typeface="Helvetica" charset="0"/>
                <a:ea typeface="Helvetica" charset="0"/>
                <a:cs typeface="Helvetica" charset="0"/>
              </a:rPr>
              <a:t> a </a:t>
            </a:r>
            <a:r>
              <a:rPr lang="cs-CZ" dirty="0" err="1">
                <a:latin typeface="Helvetica" charset="0"/>
                <a:ea typeface="Helvetica" charset="0"/>
                <a:cs typeface="Helvetica" charset="0"/>
              </a:rPr>
              <a:t>Brewer</a:t>
            </a:r>
            <a:r>
              <a:rPr lang="cs-CZ" dirty="0">
                <a:latin typeface="Helvetica" charset="0"/>
                <a:ea typeface="Helvetica" charset="0"/>
                <a:cs typeface="Helvetica" charset="0"/>
              </a:rPr>
              <a:t> 2008). </a:t>
            </a:r>
          </a:p>
          <a:p>
            <a:pPr>
              <a:lnSpc>
                <a:spcPct val="170000"/>
              </a:lnSpc>
            </a:pPr>
            <a:r>
              <a:rPr lang="cs-CZ" dirty="0">
                <a:latin typeface="Helvetica" charset="0"/>
                <a:ea typeface="Helvetica" charset="0"/>
                <a:cs typeface="Helvetica" charset="0"/>
              </a:rPr>
              <a:t>	S rostoucím významem politických kampaní se </a:t>
            </a:r>
            <a:r>
              <a:rPr lang="cs-CZ" dirty="0" err="1">
                <a:latin typeface="Helvetica" charset="0"/>
                <a:ea typeface="Helvetica" charset="0"/>
                <a:cs typeface="Helvetica" charset="0"/>
              </a:rPr>
              <a:t>endorsement</a:t>
            </a:r>
            <a:r>
              <a:rPr lang="cs-CZ" dirty="0">
                <a:latin typeface="Helvetica" charset="0"/>
                <a:ea typeface="Helvetica" charset="0"/>
                <a:cs typeface="Helvetica" charset="0"/>
              </a:rPr>
              <a:t> stal často využívaným nástrojem přiblížení kandidáta k jednotlivým voličům. Během kampaní se voliči často rozhodují na základě tzv. nízko informační racionality. Místo toho, aby se aktivně věnovali průběhu kampani a jejich obsahové stránce, vystačí si mnohdy pouze s informačními zkratkami (například informace o politice povrchově sbírají od svých přátel). Názory nepolitických osobností na politiku a její kandidáty tak lze mezi tyto zkratky rovněž zařadit (</a:t>
            </a:r>
            <a:r>
              <a:rPr lang="cs-CZ" dirty="0" err="1">
                <a:latin typeface="Helvetica" charset="0"/>
                <a:ea typeface="Helvetica" charset="0"/>
                <a:cs typeface="Helvetica" charset="0"/>
              </a:rPr>
              <a:t>Pease</a:t>
            </a:r>
            <a:r>
              <a:rPr lang="cs-CZ" dirty="0">
                <a:latin typeface="Helvetica" charset="0"/>
                <a:ea typeface="Helvetica" charset="0"/>
                <a:cs typeface="Helvetica" charset="0"/>
              </a:rPr>
              <a:t> a </a:t>
            </a:r>
            <a:r>
              <a:rPr lang="cs-CZ" dirty="0" err="1">
                <a:latin typeface="Helvetica" charset="0"/>
                <a:ea typeface="Helvetica" charset="0"/>
                <a:cs typeface="Helvetica" charset="0"/>
              </a:rPr>
              <a:t>Brewer</a:t>
            </a:r>
            <a:r>
              <a:rPr lang="cs-CZ" dirty="0">
                <a:latin typeface="Helvetica" charset="0"/>
                <a:ea typeface="Helvetica" charset="0"/>
                <a:cs typeface="Helvetica" charset="0"/>
              </a:rPr>
              <a:t> 2008). </a:t>
            </a:r>
          </a:p>
          <a:p>
            <a:pPr>
              <a:lnSpc>
                <a:spcPct val="170000"/>
              </a:lnSpc>
            </a:pPr>
            <a:r>
              <a:rPr lang="cs-CZ" dirty="0">
                <a:latin typeface="Helvetica" charset="0"/>
                <a:ea typeface="Helvetica" charset="0"/>
                <a:cs typeface="Helvetica" charset="0"/>
              </a:rPr>
              <a:t>	Podle Grossmanna </a:t>
            </a:r>
            <a:r>
              <a:rPr lang="cs-CZ" dirty="0" smtClean="0">
                <a:latin typeface="Helvetica" charset="0"/>
                <a:ea typeface="Helvetica" charset="0"/>
                <a:cs typeface="Helvetica" charset="0"/>
              </a:rPr>
              <a:t>a </a:t>
            </a:r>
            <a:r>
              <a:rPr lang="cs-CZ" dirty="0">
                <a:latin typeface="Helvetica" charset="0"/>
                <a:ea typeface="Helvetica" charset="0"/>
                <a:cs typeface="Helvetica" charset="0"/>
              </a:rPr>
              <a:t>kol. (</a:t>
            </a:r>
            <a:r>
              <a:rPr lang="cs-CZ" dirty="0" smtClean="0">
                <a:latin typeface="Helvetica" charset="0"/>
                <a:ea typeface="Helvetica" charset="0"/>
                <a:cs typeface="Helvetica" charset="0"/>
              </a:rPr>
              <a:t>1999</a:t>
            </a:r>
            <a:r>
              <a:rPr lang="cs-CZ" dirty="0">
                <a:latin typeface="Helvetica" charset="0"/>
                <a:ea typeface="Helvetica" charset="0"/>
                <a:cs typeface="Helvetica" charset="0"/>
              </a:rPr>
              <a:t>) je </a:t>
            </a:r>
            <a:r>
              <a:rPr lang="cs-CZ" dirty="0" err="1">
                <a:latin typeface="Helvetica" charset="0"/>
                <a:ea typeface="Helvetica" charset="0"/>
                <a:cs typeface="Helvetica" charset="0"/>
              </a:rPr>
              <a:t>endorsement</a:t>
            </a:r>
            <a:r>
              <a:rPr lang="cs-CZ" dirty="0">
                <a:latin typeface="Helvetica" charset="0"/>
                <a:ea typeface="Helvetica" charset="0"/>
                <a:cs typeface="Helvetica" charset="0"/>
              </a:rPr>
              <a:t> jednoduchý jazyk mezi skupinou lídrů a voliči. Zapojení celebrit je pak využíváno ke zvýšení atraktivity značky, protože tyto osobnosti umí přitáhnout pozornost veřejnosti a vytvořit rozsáhlejší povědomí o konkrétní značce (</a:t>
            </a:r>
            <a:r>
              <a:rPr lang="cs-CZ" dirty="0" err="1">
                <a:latin typeface="Helvetica" charset="0"/>
                <a:ea typeface="Helvetica" charset="0"/>
                <a:cs typeface="Helvetica" charset="0"/>
              </a:rPr>
              <a:t>Mishra</a:t>
            </a:r>
            <a:r>
              <a:rPr lang="cs-CZ" dirty="0">
                <a:latin typeface="Helvetica" charset="0"/>
                <a:ea typeface="Helvetica" charset="0"/>
                <a:cs typeface="Helvetica" charset="0"/>
              </a:rPr>
              <a:t> a </a:t>
            </a:r>
            <a:r>
              <a:rPr lang="cs-CZ" dirty="0" err="1">
                <a:latin typeface="Helvetica" charset="0"/>
                <a:ea typeface="Helvetica" charset="0"/>
                <a:cs typeface="Helvetica" charset="0"/>
              </a:rPr>
              <a:t>Mishra</a:t>
            </a:r>
            <a:r>
              <a:rPr lang="cs-CZ" dirty="0">
                <a:latin typeface="Helvetica" charset="0"/>
                <a:ea typeface="Helvetica" charset="0"/>
                <a:cs typeface="Helvetica" charset="0"/>
              </a:rPr>
              <a:t> 2014). </a:t>
            </a:r>
            <a:r>
              <a:rPr lang="cs-CZ" dirty="0" err="1">
                <a:latin typeface="Helvetica" charset="0"/>
                <a:ea typeface="Helvetica" charset="0"/>
                <a:cs typeface="Helvetica" charset="0"/>
              </a:rPr>
              <a:t>Hennenberg</a:t>
            </a:r>
            <a:r>
              <a:rPr lang="cs-CZ" dirty="0">
                <a:latin typeface="Helvetica" charset="0"/>
                <a:ea typeface="Helvetica" charset="0"/>
                <a:cs typeface="Helvetica" charset="0"/>
              </a:rPr>
              <a:t> s </a:t>
            </a:r>
            <a:r>
              <a:rPr lang="cs-CZ" dirty="0" err="1">
                <a:latin typeface="Helvetica" charset="0"/>
                <a:ea typeface="Helvetica" charset="0"/>
                <a:cs typeface="Helvetica" charset="0"/>
              </a:rPr>
              <a:t>Chenem</a:t>
            </a:r>
            <a:r>
              <a:rPr lang="cs-CZ" dirty="0">
                <a:latin typeface="Helvetica" charset="0"/>
                <a:ea typeface="Helvetica" charset="0"/>
                <a:cs typeface="Helvetica" charset="0"/>
              </a:rPr>
              <a:t> (2008) definují </a:t>
            </a:r>
            <a:r>
              <a:rPr lang="cs-CZ" dirty="0" err="1">
                <a:latin typeface="Helvetica" charset="0"/>
                <a:ea typeface="Helvetica" charset="0"/>
                <a:cs typeface="Helvetica" charset="0"/>
              </a:rPr>
              <a:t>endorsement</a:t>
            </a:r>
            <a:r>
              <a:rPr lang="cs-CZ" dirty="0">
                <a:latin typeface="Helvetica" charset="0"/>
                <a:ea typeface="Helvetica" charset="0"/>
                <a:cs typeface="Helvetica" charset="0"/>
              </a:rPr>
              <a:t> jako zapojení celebrit do politických kampaní s cílem pozitivně ovlivnit přístup a chování potenciálních voličů, dárců a dobrovolníků.</a:t>
            </a:r>
          </a:p>
          <a:p>
            <a:pPr>
              <a:lnSpc>
                <a:spcPct val="170000"/>
              </a:lnSpc>
            </a:pP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609435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Přímá citace</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normAutofit fontScale="77500" lnSpcReduction="20000"/>
          </a:bodyPr>
          <a:lstStyle/>
          <a:p>
            <a:pPr>
              <a:lnSpc>
                <a:spcPct val="150000"/>
              </a:lnSpc>
            </a:pPr>
            <a:r>
              <a:rPr lang="mr-IN" dirty="0" smtClean="0">
                <a:latin typeface="Helvetica" charset="0"/>
                <a:ea typeface="Helvetica" charset="0"/>
                <a:cs typeface="Helvetica" charset="0"/>
              </a:rPr>
              <a:t>…</a:t>
            </a:r>
            <a:r>
              <a:rPr lang="en-US" dirty="0" smtClean="0">
                <a:latin typeface="Helvetica" charset="0"/>
                <a:ea typeface="Helvetica" charset="0"/>
                <a:cs typeface="Helvetica" charset="0"/>
              </a:rPr>
              <a:t> </a:t>
            </a:r>
            <a:r>
              <a:rPr lang="en-US" dirty="0">
                <a:latin typeface="Helvetica" charset="0"/>
                <a:ea typeface="Helvetica" charset="0"/>
                <a:cs typeface="Helvetica" charset="0"/>
              </a:rPr>
              <a:t>but the low level of the actual information that voters possess works as an instrumentally rational strategy. Since one’s vote is not decisive in an election, if one is well-informed, his expertise will not have any impact on the final benefits he can get from the election. On the other hand, if other people are experts, one does not need to be well-informed since he gets the benefits of their choice no matter how well or badly informed he himself is. Therefore, the “</a:t>
            </a:r>
            <a:r>
              <a:rPr lang="en-US" i="1" dirty="0">
                <a:latin typeface="Helvetica" charset="0"/>
                <a:ea typeface="Helvetica" charset="0"/>
                <a:cs typeface="Helvetica" charset="0"/>
              </a:rPr>
              <a:t>individual is motivated to shrink his share of costs. He refuses to get information to discover his true views. Since all men do this, the election does not reflect the true consent of the governed</a:t>
            </a:r>
            <a:r>
              <a:rPr lang="en-US" dirty="0">
                <a:latin typeface="Helvetica" charset="0"/>
                <a:ea typeface="Helvetica" charset="0"/>
                <a:cs typeface="Helvetica" charset="0"/>
              </a:rPr>
              <a:t>” (Downs 1957: 246). </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48598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Co je základem?</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Epistemologie: Co tvoří platnou znalost a jak ji můžeme získat?</a:t>
            </a:r>
          </a:p>
          <a:p>
            <a:r>
              <a:rPr lang="cs-CZ" dirty="0" smtClean="0">
                <a:latin typeface="Helvetica" charset="0"/>
                <a:ea typeface="Helvetica" charset="0"/>
                <a:cs typeface="Helvetica" charset="0"/>
              </a:rPr>
              <a:t>Ontologie: Co tvoří realitu a jak můžeme porozumět světu?</a:t>
            </a:r>
          </a:p>
          <a:p>
            <a:r>
              <a:rPr lang="cs-CZ" dirty="0" smtClean="0">
                <a:latin typeface="Helvetica" charset="0"/>
                <a:ea typeface="Helvetica" charset="0"/>
                <a:cs typeface="Helvetica" charset="0"/>
              </a:rPr>
              <a:t>Východiska: Pozitivismus a </a:t>
            </a:r>
            <a:r>
              <a:rPr lang="cs-CZ" dirty="0" err="1" smtClean="0">
                <a:latin typeface="Helvetica" charset="0"/>
                <a:ea typeface="Helvetica" charset="0"/>
                <a:cs typeface="Helvetica" charset="0"/>
              </a:rPr>
              <a:t>intrepretativní</a:t>
            </a:r>
            <a:r>
              <a:rPr lang="cs-CZ" dirty="0" smtClean="0">
                <a:latin typeface="Helvetica" charset="0"/>
                <a:ea typeface="Helvetica" charset="0"/>
                <a:cs typeface="Helvetica" charset="0"/>
              </a:rPr>
              <a:t> přístup</a:t>
            </a:r>
          </a:p>
          <a:p>
            <a:pPr lvl="1"/>
            <a:r>
              <a:rPr lang="cs-CZ" dirty="0" smtClean="0">
                <a:latin typeface="Helvetica" charset="0"/>
                <a:ea typeface="Helvetica" charset="0"/>
                <a:cs typeface="Helvetica" charset="0"/>
              </a:rPr>
              <a:t>Kvantitativní vs. Kvalitativní věda</a:t>
            </a:r>
          </a:p>
          <a:p>
            <a:pPr lvl="1"/>
            <a:endParaRPr lang="cs-CZ" dirty="0" smtClean="0">
              <a:latin typeface="Helvetica" charset="0"/>
              <a:ea typeface="Helvetica" charset="0"/>
              <a:cs typeface="Helvetica" charset="0"/>
            </a:endParaRPr>
          </a:p>
          <a:p>
            <a:endParaRPr lang="cs-CZ" dirty="0">
              <a:latin typeface="Helvetica" charset="0"/>
              <a:ea typeface="Helvetica" charset="0"/>
              <a:cs typeface="Helvetica" charset="0"/>
            </a:endParaRPr>
          </a:p>
          <a:p>
            <a:endParaRPr lang="cs-CZ" dirty="0" smtClean="0">
              <a:latin typeface="Helvetica" charset="0"/>
              <a:ea typeface="Helvetica" charset="0"/>
              <a:cs typeface="Helvetica" charset="0"/>
            </a:endParaRP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97162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Pozitivismus</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Model přírodních věd</a:t>
            </a:r>
          </a:p>
          <a:p>
            <a:r>
              <a:rPr lang="cs-CZ" dirty="0" smtClean="0">
                <a:latin typeface="Helvetica" charset="0"/>
                <a:ea typeface="Helvetica" charset="0"/>
                <a:cs typeface="Helvetica" charset="0"/>
              </a:rPr>
              <a:t>Cíl: objektivní znalost</a:t>
            </a:r>
          </a:p>
          <a:p>
            <a:r>
              <a:rPr lang="cs-CZ" dirty="0" smtClean="0">
                <a:latin typeface="Helvetica" charset="0"/>
                <a:ea typeface="Helvetica" charset="0"/>
                <a:cs typeface="Helvetica" charset="0"/>
              </a:rPr>
              <a:t>Testování teorií</a:t>
            </a:r>
          </a:p>
          <a:p>
            <a:r>
              <a:rPr lang="cs-CZ" dirty="0" smtClean="0">
                <a:latin typeface="Helvetica" charset="0"/>
                <a:ea typeface="Helvetica" charset="0"/>
                <a:cs typeface="Helvetica" charset="0"/>
              </a:rPr>
              <a:t>Objektivistická/</a:t>
            </a:r>
            <a:r>
              <a:rPr lang="cs-CZ" dirty="0" err="1" smtClean="0">
                <a:latin typeface="Helvetica" charset="0"/>
                <a:ea typeface="Helvetica" charset="0"/>
                <a:cs typeface="Helvetica" charset="0"/>
              </a:rPr>
              <a:t>realisitická</a:t>
            </a:r>
            <a:r>
              <a:rPr lang="cs-CZ" dirty="0" smtClean="0">
                <a:latin typeface="Helvetica" charset="0"/>
                <a:ea typeface="Helvetica" charset="0"/>
                <a:cs typeface="Helvetica" charset="0"/>
              </a:rPr>
              <a:t> ontologie: fakta jsou fakta</a:t>
            </a:r>
          </a:p>
          <a:p>
            <a:r>
              <a:rPr lang="cs-CZ" dirty="0" smtClean="0">
                <a:latin typeface="Helvetica" charset="0"/>
                <a:ea typeface="Helvetica" charset="0"/>
                <a:cs typeface="Helvetica" charset="0"/>
              </a:rPr>
              <a:t>Vysvětlujeme jak a proč se jevy dějí</a:t>
            </a:r>
          </a:p>
          <a:p>
            <a:pPr lvl="1"/>
            <a:r>
              <a:rPr lang="cs-CZ" dirty="0" smtClean="0">
                <a:latin typeface="Helvetica" charset="0"/>
                <a:ea typeface="Helvetica" charset="0"/>
                <a:cs typeface="Helvetica" charset="0"/>
              </a:rPr>
              <a:t>Měření, statistika (korelace např.), verifikace hypotéz</a:t>
            </a:r>
          </a:p>
          <a:p>
            <a:r>
              <a:rPr lang="cs-CZ" dirty="0" smtClean="0">
                <a:latin typeface="Helvetica" charset="0"/>
                <a:ea typeface="Helvetica" charset="0"/>
                <a:cs typeface="Helvetica" charset="0"/>
              </a:rPr>
              <a:t>Dotazníky, </a:t>
            </a:r>
            <a:r>
              <a:rPr lang="cs-CZ" dirty="0" err="1" smtClean="0">
                <a:latin typeface="Helvetica" charset="0"/>
                <a:ea typeface="Helvetica" charset="0"/>
                <a:cs typeface="Helvetica" charset="0"/>
              </a:rPr>
              <a:t>Survey</a:t>
            </a:r>
            <a:r>
              <a:rPr lang="cs-CZ" dirty="0" smtClean="0">
                <a:latin typeface="Helvetica" charset="0"/>
                <a:ea typeface="Helvetica" charset="0"/>
                <a:cs typeface="Helvetica" charset="0"/>
              </a:rPr>
              <a:t>, Experiment, Statistická analýza</a:t>
            </a: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203120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Helvetica" charset="0"/>
                <a:ea typeface="Helvetica" charset="0"/>
                <a:cs typeface="Helvetica" charset="0"/>
              </a:rPr>
              <a:t>Interpretativismus</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Kritika modelu přírodních věd</a:t>
            </a:r>
          </a:p>
          <a:p>
            <a:r>
              <a:rPr lang="cs-CZ" dirty="0" smtClean="0">
                <a:latin typeface="Helvetica" charset="0"/>
                <a:ea typeface="Helvetica" charset="0"/>
                <a:cs typeface="Helvetica" charset="0"/>
              </a:rPr>
              <a:t>Snaha o subjektivní znalost</a:t>
            </a:r>
          </a:p>
          <a:p>
            <a:r>
              <a:rPr lang="cs-CZ" dirty="0" smtClean="0">
                <a:latin typeface="Helvetica" charset="0"/>
                <a:ea typeface="Helvetica" charset="0"/>
                <a:cs typeface="Helvetica" charset="0"/>
              </a:rPr>
              <a:t>Tvorba teorií</a:t>
            </a:r>
          </a:p>
          <a:p>
            <a:r>
              <a:rPr lang="cs-CZ" dirty="0" smtClean="0">
                <a:latin typeface="Helvetica" charset="0"/>
                <a:ea typeface="Helvetica" charset="0"/>
                <a:cs typeface="Helvetica" charset="0"/>
              </a:rPr>
              <a:t>Subjektivistická ontologie: lidé vytváří fakta</a:t>
            </a:r>
          </a:p>
          <a:p>
            <a:r>
              <a:rPr lang="cs-CZ" dirty="0" smtClean="0">
                <a:latin typeface="Helvetica" charset="0"/>
                <a:ea typeface="Helvetica" charset="0"/>
                <a:cs typeface="Helvetica" charset="0"/>
              </a:rPr>
              <a:t>Porozumění tomu proč a jak se věci dějí: osvětlování významů</a:t>
            </a:r>
          </a:p>
          <a:p>
            <a:r>
              <a:rPr lang="cs-CZ" dirty="0" smtClean="0">
                <a:latin typeface="Helvetica" charset="0"/>
                <a:ea typeface="Helvetica" charset="0"/>
                <a:cs typeface="Helvetica" charset="0"/>
              </a:rPr>
              <a:t>Etnografie, Rozhovory atd.</a:t>
            </a:r>
          </a:p>
          <a:p>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140909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Srovnání </a:t>
            </a:r>
            <a:endParaRPr lang="cs-CZ" dirty="0">
              <a:latin typeface="Helvetica" charset="0"/>
              <a:ea typeface="Helvetica" charset="0"/>
              <a:cs typeface="Helvetica" charset="0"/>
            </a:endParaRP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731" y="2443655"/>
            <a:ext cx="8584669" cy="2832237"/>
          </a:xfrm>
        </p:spPr>
      </p:pic>
    </p:spTree>
    <p:extLst>
      <p:ext uri="{BB962C8B-B14F-4D97-AF65-F5344CB8AC3E}">
        <p14:creationId xmlns:p14="http://schemas.microsoft.com/office/powerpoint/2010/main" val="175867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Helvetica" charset="0"/>
                <a:ea typeface="Helvetica" charset="0"/>
                <a:cs typeface="Helvetica" charset="0"/>
              </a:rPr>
              <a:t>Co se řeší? Jakými přístupy? </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7468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Helvetica" charset="0"/>
                <a:ea typeface="Helvetica" charset="0"/>
                <a:cs typeface="Helvetica" charset="0"/>
              </a:rPr>
              <a:t>Impact</a:t>
            </a:r>
            <a:r>
              <a:rPr lang="cs-CZ" dirty="0" smtClean="0">
                <a:latin typeface="Helvetica" charset="0"/>
                <a:ea typeface="Helvetica" charset="0"/>
                <a:cs typeface="Helvetica" charset="0"/>
              </a:rPr>
              <a:t> </a:t>
            </a:r>
            <a:r>
              <a:rPr lang="cs-CZ" dirty="0" err="1" smtClean="0">
                <a:latin typeface="Helvetica" charset="0"/>
                <a:ea typeface="Helvetica" charset="0"/>
                <a:cs typeface="Helvetica" charset="0"/>
              </a:rPr>
              <a:t>factor</a:t>
            </a:r>
            <a:endParaRPr lang="cs-CZ" dirty="0">
              <a:latin typeface="Helvetica" charset="0"/>
              <a:ea typeface="Helvetica" charset="0"/>
              <a:cs typeface="Helvetica" charset="0"/>
            </a:endParaRPr>
          </a:p>
        </p:txBody>
      </p:sp>
      <p:sp>
        <p:nvSpPr>
          <p:cNvPr id="3" name="Zástupný symbol pro obsah 2"/>
          <p:cNvSpPr>
            <a:spLocks noGrp="1"/>
          </p:cNvSpPr>
          <p:nvPr>
            <p:ph idx="1"/>
          </p:nvPr>
        </p:nvSpPr>
        <p:spPr/>
        <p:txBody>
          <a:bodyPr/>
          <a:lstStyle/>
          <a:p>
            <a:r>
              <a:rPr lang="cs-CZ" dirty="0" smtClean="0">
                <a:latin typeface="Helvetica" charset="0"/>
                <a:ea typeface="Helvetica" charset="0"/>
                <a:cs typeface="Helvetica" charset="0"/>
              </a:rPr>
              <a:t>Metrika k posuzování kvality žurnálu</a:t>
            </a:r>
          </a:p>
          <a:p>
            <a:r>
              <a:rPr lang="cs-CZ" dirty="0" smtClean="0">
                <a:latin typeface="Helvetica" charset="0"/>
                <a:ea typeface="Helvetica" charset="0"/>
                <a:cs typeface="Helvetica" charset="0"/>
              </a:rPr>
              <a:t>Citovanost článků z tohoto žurnálu v daném roce</a:t>
            </a:r>
          </a:p>
          <a:p>
            <a:r>
              <a:rPr lang="cs-CZ" dirty="0" smtClean="0">
                <a:latin typeface="Helvetica" charset="0"/>
                <a:ea typeface="Helvetica" charset="0"/>
                <a:cs typeface="Helvetica" charset="0"/>
              </a:rPr>
              <a:t>Liší se napříč obory</a:t>
            </a:r>
            <a:endParaRPr lang="cs-CZ" dirty="0">
              <a:latin typeface="Helvetica" charset="0"/>
              <a:ea typeface="Helvetica" charset="0"/>
              <a:cs typeface="Helvetica" charset="0"/>
            </a:endParaRPr>
          </a:p>
        </p:txBody>
      </p:sp>
    </p:spTree>
    <p:extLst>
      <p:ext uri="{BB962C8B-B14F-4D97-AF65-F5344CB8AC3E}">
        <p14:creationId xmlns:p14="http://schemas.microsoft.com/office/powerpoint/2010/main" val="7937754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1312</Words>
  <Application>Microsoft Macintosh PowerPoint</Application>
  <PresentationFormat>Širokoúhlá obrazovka</PresentationFormat>
  <Paragraphs>221</Paragraphs>
  <Slides>36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Calibri Light</vt:lpstr>
      <vt:lpstr>Helvetica</vt:lpstr>
      <vt:lpstr>Motiv Office</vt:lpstr>
      <vt:lpstr>Současná politologie</vt:lpstr>
      <vt:lpstr>O čem je tato přednáška?</vt:lpstr>
      <vt:lpstr>Jak zkoumáme politiku?</vt:lpstr>
      <vt:lpstr>Co je základem?</vt:lpstr>
      <vt:lpstr>Pozitivismus</vt:lpstr>
      <vt:lpstr>Interpretativismus</vt:lpstr>
      <vt:lpstr>Srovnání </vt:lpstr>
      <vt:lpstr>Co se řeší? Jakými přístupy? </vt:lpstr>
      <vt:lpstr>Impact factor</vt:lpstr>
      <vt:lpstr>Politologie: žurnály podle IF 2016</vt:lpstr>
      <vt:lpstr>Metody</vt:lpstr>
      <vt:lpstr>Zaměření současné politologie (aktuální články, n = 62)</vt:lpstr>
      <vt:lpstr>Odborné organizace</vt:lpstr>
      <vt:lpstr>ECPR Standing Groups (výběr)</vt:lpstr>
      <vt:lpstr>Aktuální výuka politologie v zahraničí</vt:lpstr>
      <vt:lpstr>The UK </vt:lpstr>
      <vt:lpstr>USA</vt:lpstr>
      <vt:lpstr>Brno</vt:lpstr>
      <vt:lpstr>Politické myšlení a současná demokracie</vt:lpstr>
      <vt:lpstr>Komunikace v politice</vt:lpstr>
      <vt:lpstr>Volební studia</vt:lpstr>
      <vt:lpstr>Politika v západních demokraciích</vt:lpstr>
      <vt:lpstr>Současné trendy</vt:lpstr>
      <vt:lpstr>Big Data</vt:lpstr>
      <vt:lpstr>Konceptualizace populismu</vt:lpstr>
      <vt:lpstr>Konceptualizace populismu</vt:lpstr>
      <vt:lpstr>Konceptualizace populismu</vt:lpstr>
      <vt:lpstr>Perestroika v politologii</vt:lpstr>
      <vt:lpstr>Perestroika</vt:lpstr>
      <vt:lpstr>Tradice experimentální politologie?</vt:lpstr>
      <vt:lpstr>Prezentace aplikace PowerPoint</vt:lpstr>
      <vt:lpstr>Prezentace aplikace PowerPoint</vt:lpstr>
      <vt:lpstr>Příčiny rozmachu experimentu</vt:lpstr>
      <vt:lpstr>Off-topic: citační norma APA</vt:lpstr>
      <vt:lpstr>Odkazy</vt:lpstr>
      <vt:lpstr>Přímá citace</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Hrbková</dc:creator>
  <cp:lastModifiedBy>Lenka Hrbková</cp:lastModifiedBy>
  <cp:revision>29</cp:revision>
  <dcterms:created xsi:type="dcterms:W3CDTF">2017-10-30T10:42:08Z</dcterms:created>
  <dcterms:modified xsi:type="dcterms:W3CDTF">2017-12-08T09:43:13Z</dcterms:modified>
</cp:coreProperties>
</file>