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45"/>
  </p:notesMasterIdLst>
  <p:handoutMasterIdLst>
    <p:handoutMasterId r:id="rId46"/>
  </p:handoutMasterIdLst>
  <p:sldIdLst>
    <p:sldId id="256" r:id="rId3"/>
    <p:sldId id="314" r:id="rId4"/>
    <p:sldId id="315" r:id="rId5"/>
    <p:sldId id="267" r:id="rId6"/>
    <p:sldId id="321" r:id="rId7"/>
    <p:sldId id="262" r:id="rId8"/>
    <p:sldId id="264" r:id="rId9"/>
    <p:sldId id="323" r:id="rId10"/>
    <p:sldId id="324" r:id="rId11"/>
    <p:sldId id="326" r:id="rId12"/>
    <p:sldId id="325" r:id="rId13"/>
    <p:sldId id="263" r:id="rId14"/>
    <p:sldId id="307" r:id="rId15"/>
    <p:sldId id="276" r:id="rId16"/>
    <p:sldId id="269" r:id="rId17"/>
    <p:sldId id="275" r:id="rId18"/>
    <p:sldId id="277" r:id="rId19"/>
    <p:sldId id="285" r:id="rId20"/>
    <p:sldId id="284" r:id="rId21"/>
    <p:sldId id="286" r:id="rId22"/>
    <p:sldId id="287" r:id="rId23"/>
    <p:sldId id="288" r:id="rId24"/>
    <p:sldId id="289" r:id="rId25"/>
    <p:sldId id="283" r:id="rId26"/>
    <p:sldId id="282" r:id="rId27"/>
    <p:sldId id="281" r:id="rId28"/>
    <p:sldId id="280" r:id="rId29"/>
    <p:sldId id="279" r:id="rId30"/>
    <p:sldId id="278" r:id="rId31"/>
    <p:sldId id="293" r:id="rId32"/>
    <p:sldId id="317" r:id="rId33"/>
    <p:sldId id="304" r:id="rId34"/>
    <p:sldId id="305" r:id="rId35"/>
    <p:sldId id="303" r:id="rId36"/>
    <p:sldId id="320" r:id="rId37"/>
    <p:sldId id="302" r:id="rId38"/>
    <p:sldId id="300" r:id="rId39"/>
    <p:sldId id="318" r:id="rId40"/>
    <p:sldId id="319" r:id="rId41"/>
    <p:sldId id="296" r:id="rId42"/>
    <p:sldId id="297" r:id="rId43"/>
    <p:sldId id="258" r:id="rId4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314"/>
            <p14:sldId id="315"/>
            <p14:sldId id="267"/>
            <p14:sldId id="321"/>
            <p14:sldId id="262"/>
            <p14:sldId id="264"/>
            <p14:sldId id="323"/>
            <p14:sldId id="324"/>
            <p14:sldId id="326"/>
            <p14:sldId id="325"/>
            <p14:sldId id="263"/>
            <p14:sldId id="307"/>
            <p14:sldId id="276"/>
            <p14:sldId id="269"/>
            <p14:sldId id="275"/>
            <p14:sldId id="277"/>
            <p14:sldId id="285"/>
            <p14:sldId id="284"/>
            <p14:sldId id="286"/>
            <p14:sldId id="287"/>
            <p14:sldId id="288"/>
            <p14:sldId id="289"/>
            <p14:sldId id="283"/>
            <p14:sldId id="282"/>
            <p14:sldId id="281"/>
            <p14:sldId id="280"/>
            <p14:sldId id="279"/>
            <p14:sldId id="278"/>
            <p14:sldId id="293"/>
            <p14:sldId id="317"/>
            <p14:sldId id="304"/>
            <p14:sldId id="305"/>
            <p14:sldId id="303"/>
            <p14:sldId id="320"/>
            <p14:sldId id="302"/>
            <p14:sldId id="300"/>
            <p14:sldId id="318"/>
            <p14:sldId id="319"/>
            <p14:sldId id="296"/>
            <p14:sldId id="29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869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4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87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660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28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58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6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586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6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214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780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36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47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56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0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719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9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65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12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28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56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85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60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562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36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11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1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05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87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jaksipujcit.php?podsekce=65" TargetMode="External"/><Relationship Id="rId5" Type="http://schemas.openxmlformats.org/officeDocument/2006/relationships/hyperlink" Target="http://knihovna.fss.muni.cz/jaksipujcit.php?podsekce=53" TargetMode="External"/><Relationship Id="rId4" Type="http://schemas.openxmlformats.org/officeDocument/2006/relationships/hyperlink" Target="http://knihovna.fss.muni.cz/jaksipujcit.php?podsekce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covery.muni.cz/" TargetMode="External"/><Relationship Id="rId4" Type="http://schemas.openxmlformats.org/officeDocument/2006/relationships/hyperlink" Target="discovery.muni.c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gruyter.com/" TargetMode="Externa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2&amp;subukol=1&amp;id=61" TargetMode="External"/><Relationship Id="rId3" Type="http://schemas.openxmlformats.org/officeDocument/2006/relationships/image" Target="../media/image5.png"/><Relationship Id="rId7" Type="http://schemas.openxmlformats.org/officeDocument/2006/relationships/hyperlink" Target="discovery.muni.c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ereading.cz/cs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knowledge.sagepub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j.anopress.cz/Search/PagesAuth/My_Search.aspx?f=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oad.issn.org/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://www.ssrn.com/en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sswm.info/content/mindmappin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-media-cache-ak0.pinimg.com/736x/b1/8c/7d/b18c7dde7e01870bd4715b308241c155.jpg" TargetMode="External"/><Relationship Id="rId5" Type="http://schemas.openxmlformats.org/officeDocument/2006/relationships/hyperlink" Target="http://cathryno.global2.vic.edu.au/2010/05/08/deep-web-vs-surface-web/" TargetMode="External"/><Relationship Id="rId4" Type="http://schemas.openxmlformats.org/officeDocument/2006/relationships/hyperlink" Target="https://www.novinky.cz/internet-a-pc/209215-na-informace-je-zapotrebi-nova-jednotka-zettabyte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296144"/>
          </a:xfrm>
        </p:spPr>
        <p:txBody>
          <a:bodyPr>
            <a:noAutofit/>
          </a:bodyPr>
          <a:lstStyle/>
          <a:p>
            <a:r>
              <a:rPr lang="cs-CZ" sz="4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 </a:t>
            </a:r>
            <a:r>
              <a:rPr lang="cs-CZ" sz="4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studenty POL104</a:t>
            </a:r>
            <a:endParaRPr lang="cs-CZ" sz="4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68701"/>
            <a:ext cx="4536504" cy="1368152"/>
          </a:xfrm>
        </p:spPr>
        <p:txBody>
          <a:bodyPr/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5768701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října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419872" y="2852936"/>
            <a:ext cx="201622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812359" y="3356992"/>
            <a:ext cx="1318619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308304" y="6554405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http</a:t>
            </a:r>
            <a:r>
              <a:rPr lang="cs-CZ" sz="1200" dirty="0"/>
              <a:t>://www.doaj.org</a:t>
            </a:r>
          </a:p>
        </p:txBody>
      </p:sp>
    </p:spTree>
    <p:extLst>
      <p:ext uri="{BB962C8B-B14F-4D97-AF65-F5344CB8AC3E}">
        <p14:creationId xmlns:p14="http://schemas.microsoft.com/office/powerpoint/2010/main" val="11730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483768" y="4725144"/>
            <a:ext cx="180020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42119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85583"/>
              </p:ext>
            </p:extLst>
          </p:nvPr>
        </p:nvGraphicFramePr>
        <p:xfrm>
          <a:off x="2771800" y="0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95059017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90274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Zdroj: http</a:t>
                      </a:r>
                      <a:r>
                        <a:rPr lang="cs-CZ" sz="1200" dirty="0"/>
                        <a:t>://isiknowledge.com/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18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6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smtClean="0"/>
              <a:t> Rozpoznání </a:t>
            </a:r>
            <a:r>
              <a:rPr lang="cs-CZ" altLang="cs-CZ" sz="3000" b="1" dirty="0"/>
              <a:t>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Schopnost </a:t>
            </a:r>
            <a:r>
              <a:rPr lang="cs-CZ" altLang="cs-CZ" sz="3000" b="1" dirty="0"/>
              <a:t>informaci:</a:t>
            </a:r>
          </a:p>
          <a:p>
            <a:pPr lvl="1" indent="-432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znalost informačních zdrojů a vyhledávacích strategií</a:t>
            </a:r>
          </a:p>
          <a:p>
            <a:pPr lvl="1" indent="-432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užitečnost/relevance</a:t>
            </a:r>
          </a:p>
          <a:p>
            <a:pPr lvl="1" indent="-432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pro daný účel, znalost autorského zákona, problematiky 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>
              <a:spcBef>
                <a:spcPts val="5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Získávání dokumentů*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50405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altLang="cs-CZ" sz="2800" dirty="0" smtClean="0"/>
          </a:p>
          <a:p>
            <a:pPr lvl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 z knihovny</a:t>
            </a:r>
            <a:endParaRPr lang="cs-CZ" altLang="cs-CZ" sz="2400" dirty="0" smtClean="0"/>
          </a:p>
          <a:p>
            <a:pPr lvl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Výpůjčka/dodání </a:t>
            </a:r>
            <a:r>
              <a:rPr lang="cs-CZ" altLang="cs-CZ" sz="2400" dirty="0">
                <a:hlinkClick r:id="rId5"/>
              </a:rPr>
              <a:t>dokumentu z jiné knihovny v </a:t>
            </a:r>
            <a:r>
              <a:rPr lang="cs-CZ" altLang="cs-CZ" sz="2400" dirty="0" smtClean="0">
                <a:hlinkClick r:id="rId5"/>
              </a:rPr>
              <a:t> ČR/zahraničí </a:t>
            </a:r>
            <a:r>
              <a:rPr lang="cs-CZ" altLang="cs-CZ" sz="2400" dirty="0">
                <a:hlinkClick r:id="rId5"/>
              </a:rPr>
              <a:t>- </a:t>
            </a:r>
            <a:r>
              <a:rPr lang="cs-CZ" altLang="cs-CZ" sz="2400" dirty="0" smtClean="0">
                <a:hlinkClick r:id="rId5"/>
              </a:rPr>
              <a:t>  </a:t>
            </a:r>
          </a:p>
          <a:p>
            <a:pPr marL="857250" lvl="2" indent="0">
              <a:lnSpc>
                <a:spcPct val="150000"/>
              </a:lnSpc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5"/>
              </a:rPr>
              <a:t>MVS/MMVS</a:t>
            </a:r>
            <a:endParaRPr lang="cs-CZ" altLang="cs-CZ" dirty="0"/>
          </a:p>
          <a:p>
            <a:pPr lvl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E-</a:t>
            </a:r>
            <a:r>
              <a:rPr lang="cs-CZ" altLang="cs-CZ" sz="2400" dirty="0" err="1" smtClean="0">
                <a:hlinkClick r:id="rId6"/>
              </a:rPr>
              <a:t>prezenčka</a:t>
            </a:r>
            <a:r>
              <a:rPr lang="cs-CZ" altLang="cs-CZ" sz="2400" dirty="0">
                <a:hlinkClick r:id="rId6"/>
              </a:rPr>
              <a:t>, 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lvl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hlinkClick r:id="rId7"/>
              </a:rPr>
              <a:t> Licencované </a:t>
            </a:r>
            <a:r>
              <a:rPr lang="cs-CZ" altLang="cs-CZ" sz="2400" dirty="0">
                <a:hlinkClick r:id="rId7"/>
              </a:rPr>
              <a:t>databáze</a:t>
            </a:r>
            <a:endParaRPr lang="cs-CZ" altLang="cs-CZ" sz="2400" dirty="0"/>
          </a:p>
          <a:p>
            <a:pPr lvl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618" y="332656"/>
            <a:ext cx="8229600" cy="936104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volně dostupné</a:t>
            </a:r>
            <a:r>
              <a:rPr lang="cs-CZ" altLang="cs-CZ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komerční (licencované)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54860"/>
            <a:ext cx="8229600" cy="42984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Bibliografické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– pouze základní  "identifikační" údaje o dokumentech (název, autor, rok vydání atd.) + abstrakt</a:t>
            </a:r>
          </a:p>
          <a:p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Fulltextové</a:t>
            </a:r>
            <a:r>
              <a:rPr lang="cs-CZ" altLang="cs-CZ" sz="2800" dirty="0"/>
              <a:t> – plné texty dokumentů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doporučený 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0768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lekcí 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Práce s informacemi, základy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EIZ 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(přednáška)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Typologie EIZ, licencované zdroje, volně dostupné zdroje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Práce s EIZ 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(praktický</a:t>
            </a:r>
            <a:r>
              <a:rPr kumimoji="0" lang="cs-CZ" altLang="cs-CZ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seminář</a:t>
            </a:r>
            <a:r>
              <a:rPr kumimoji="0" lang="cs-CZ" altLang="cs-CZ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 PC učebně)</a:t>
            </a:r>
            <a:endParaRPr kumimoji="0" lang="cs-CZ" altLang="cs-CZ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základy vyhledávacích technik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tvorba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rešeršního dotazu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praktické vyhledávání v oborových databázích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EBSCO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Discovery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nadstavbové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nástroje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databáze elektronických 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knih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9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stránky </a:t>
            </a:r>
            <a:r>
              <a:rPr lang="cs-CZ" altLang="cs-CZ" b="1" dirty="0"/>
              <a:t>knihovny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4"/>
              </a:rPr>
              <a:t>http://knihovna.fss.muni.cz/ezdroje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649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b="1" dirty="0"/>
              <a:t>EBSCO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ProQuest</a:t>
            </a:r>
            <a:endParaRPr lang="cs-CZ" altLang="cs-CZ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Sage</a:t>
            </a:r>
            <a:r>
              <a:rPr lang="cs-CZ" altLang="cs-CZ" b="1" dirty="0"/>
              <a:t> </a:t>
            </a:r>
            <a:r>
              <a:rPr lang="cs-CZ" altLang="cs-CZ" b="1" dirty="0" err="1"/>
              <a:t>Journals</a:t>
            </a:r>
            <a:r>
              <a:rPr lang="cs-CZ" altLang="cs-CZ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ScienceDirect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SpringerLink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Wiley</a:t>
            </a:r>
            <a:r>
              <a:rPr lang="cs-CZ" altLang="cs-CZ" b="1" dirty="0"/>
              <a:t> Online </a:t>
            </a:r>
            <a:r>
              <a:rPr lang="cs-CZ" altLang="cs-CZ" b="1" dirty="0" err="1"/>
              <a:t>Library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altLang="cs-CZ" sz="2400" i="1" dirty="0" smtClean="0"/>
              <a:t>Multioborové </a:t>
            </a:r>
            <a:r>
              <a:rPr lang="cs-CZ" altLang="cs-CZ" sz="2400" i="1" dirty="0"/>
              <a:t>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 err="1">
                <a:hlinkClick r:id="rId4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436096" y="2348880"/>
            <a:ext cx="3394720" cy="367240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238676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 err="1">
                <a:hlinkClick r:id="rId5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896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Volně dostupné zdroje:</a:t>
            </a:r>
            <a:endParaRPr lang="cs-CZ" altLang="cs-CZ" sz="2800" dirty="0"/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b="1" dirty="0" err="1" smtClean="0">
                <a:hlinkClick r:id="rId4"/>
              </a:rPr>
              <a:t>Directory</a:t>
            </a:r>
            <a:r>
              <a:rPr lang="cs-CZ" b="1" dirty="0" smtClean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of</a:t>
            </a:r>
            <a:r>
              <a:rPr lang="cs-CZ" b="1" dirty="0">
                <a:hlinkClick r:id="rId4"/>
              </a:rPr>
              <a:t> Open Access </a:t>
            </a:r>
            <a:r>
              <a:rPr lang="cs-CZ" b="1" dirty="0" err="1">
                <a:hlinkClick r:id="rId4"/>
              </a:rPr>
              <a:t>Journals</a:t>
            </a:r>
            <a:r>
              <a:rPr lang="cs-CZ" b="1" dirty="0">
                <a:hlinkClick r:id="rId4"/>
              </a:rPr>
              <a:t> (DOAJ)</a:t>
            </a:r>
            <a:r>
              <a:rPr lang="cs-CZ" b="1" dirty="0"/>
              <a:t> - </a:t>
            </a:r>
            <a:r>
              <a:rPr lang="cs-CZ" dirty="0"/>
              <a:t>přes 10.000 časopisů s otevřeným přístupem</a:t>
            </a:r>
            <a:endParaRPr lang="cs-CZ" dirty="0">
              <a:hlinkClick r:id="rId5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b="1" dirty="0" err="1" smtClean="0">
                <a:hlinkClick r:id="rId5"/>
              </a:rPr>
              <a:t>Central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European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Journal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of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Social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Sciences</a:t>
            </a:r>
            <a:r>
              <a:rPr lang="cs-CZ" b="1" dirty="0">
                <a:hlinkClick r:id="rId5"/>
              </a:rPr>
              <a:t> and </a:t>
            </a:r>
            <a:r>
              <a:rPr lang="cs-CZ" b="1" dirty="0" err="1">
                <a:hlinkClick r:id="rId5"/>
              </a:rPr>
              <a:t>Humanities</a:t>
            </a:r>
            <a:r>
              <a:rPr lang="cs-CZ" b="1" dirty="0">
                <a:hlinkClick r:id="rId5"/>
              </a:rPr>
              <a:t> (CEJSH) </a:t>
            </a:r>
            <a:r>
              <a:rPr lang="cs-CZ" b="1" dirty="0"/>
              <a:t>- </a:t>
            </a:r>
            <a:r>
              <a:rPr lang="cs-CZ" dirty="0"/>
              <a:t>databáze bibliografických údajů a anglických abstraktů článků uveřejněných ve vědeckých časopisech z oblasti humanitních a společenských věd vycházejících v ČR, SR, v Maďarsku a Polsku. </a:t>
            </a: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prstClr val="black"/>
                </a:solidFill>
                <a:hlinkClick r:id="rId6"/>
              </a:rPr>
              <a:t>De </a:t>
            </a:r>
            <a:r>
              <a:rPr lang="cs-CZ" b="1" dirty="0" err="1">
                <a:solidFill>
                  <a:prstClr val="black"/>
                </a:solidFill>
                <a:hlinkClick r:id="rId6"/>
              </a:rPr>
              <a:t>Gruyter</a:t>
            </a:r>
            <a:r>
              <a:rPr lang="cs-CZ" b="1" dirty="0">
                <a:solidFill>
                  <a:prstClr val="black"/>
                </a:solidFill>
                <a:hlinkClick r:id="rId6"/>
              </a:rPr>
              <a:t> Online</a:t>
            </a:r>
            <a:r>
              <a:rPr lang="cs-CZ" b="1" dirty="0">
                <a:solidFill>
                  <a:prstClr val="black"/>
                </a:solidFill>
              </a:rPr>
              <a:t> - </a:t>
            </a:r>
            <a:r>
              <a:rPr lang="cs-CZ" dirty="0">
                <a:solidFill>
                  <a:prstClr val="black"/>
                </a:solidFill>
              </a:rPr>
              <a:t>volně dostupný multioborový zdroj, stovky odborných časopisů.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908701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5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6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 action="ppaction://hlinkfile"/>
              </a:rPr>
              <a:t>Ebsco</a:t>
            </a:r>
            <a:r>
              <a:rPr lang="cs-CZ" altLang="cs-CZ" sz="2600" b="1" dirty="0">
                <a:hlinkClick r:id="rId7" action="ppaction://hlinkfile"/>
              </a:rPr>
              <a:t> </a:t>
            </a:r>
            <a:r>
              <a:rPr lang="cs-CZ" altLang="cs-CZ" sz="2600" b="1" dirty="0" err="1">
                <a:hlinkClick r:id="rId7" action="ppaction://hlinkfile"/>
              </a:rPr>
              <a:t>Discovery</a:t>
            </a:r>
            <a:r>
              <a:rPr lang="cs-CZ" altLang="cs-CZ" sz="2600" b="1" dirty="0">
                <a:hlinkClick r:id="rId7" action="ppaction://hlinkfile"/>
              </a:rPr>
              <a:t> </a:t>
            </a:r>
            <a:r>
              <a:rPr lang="cs-CZ" altLang="cs-CZ" sz="2600" b="1" dirty="0" err="1">
                <a:hlinkClick r:id="rId7" action="ppaction://hlinkfile"/>
              </a:rPr>
              <a:t>Service</a:t>
            </a:r>
            <a:endParaRPr lang="cs-CZ" altLang="cs-CZ" sz="2600" b="1" dirty="0"/>
          </a:p>
          <a:p>
            <a:pPr marL="423863" lvl="1" indent="0">
              <a:buNone/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10"/>
              </a:rPr>
              <a:t>eReading.cz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3" y="213285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5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Directory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(DOAB)</a:t>
            </a: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Books</a:t>
            </a:r>
            <a:endParaRPr lang="cs-CZ" altLang="cs-CZ" b="1" dirty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Online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8965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 smtClean="0">
                <a:hlinkClick r:id="rId5"/>
              </a:rPr>
              <a:t>Theses</a:t>
            </a:r>
            <a:endParaRPr lang="cs-CZ" altLang="cs-CZ" b="1" dirty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 smtClean="0">
                <a:hlinkClick r:id="rId6"/>
              </a:rPr>
              <a:t>Portal</a:t>
            </a:r>
            <a:endParaRPr lang="cs-CZ" altLang="cs-CZ" b="1" dirty="0" smtClean="0"/>
          </a:p>
          <a:p>
            <a:pPr marL="0" indent="0">
              <a:buNone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® </a:t>
            </a:r>
            <a:r>
              <a:rPr lang="cs-CZ" b="1" dirty="0" err="1">
                <a:hlinkClick r:id="rId7"/>
              </a:rPr>
              <a:t>Dissertations</a:t>
            </a:r>
            <a:r>
              <a:rPr lang="cs-CZ" b="1" dirty="0">
                <a:hlinkClick r:id="rId7"/>
              </a:rPr>
              <a:t> &amp; </a:t>
            </a:r>
            <a:r>
              <a:rPr lang="cs-CZ" b="1" dirty="0" err="1">
                <a:hlinkClick r:id="rId7"/>
              </a:rPr>
              <a:t>Theses</a:t>
            </a:r>
            <a:r>
              <a:rPr lang="cs-CZ" b="1" dirty="0">
                <a:hlinkClick r:id="rId7"/>
              </a:rPr>
              <a:t> (PQDT OPEN) </a:t>
            </a:r>
            <a:r>
              <a:rPr lang="cs-CZ" dirty="0"/>
              <a:t>- Open Access </a:t>
            </a:r>
            <a:r>
              <a:rPr lang="cs-CZ" dirty="0" err="1"/>
              <a:t>Dissertatitons</a:t>
            </a:r>
            <a:r>
              <a:rPr lang="cs-CZ" dirty="0"/>
              <a:t> and </a:t>
            </a:r>
            <a:r>
              <a:rPr lang="cs-CZ" dirty="0" err="1"/>
              <a:t>Theses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98072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340768"/>
            <a:ext cx="856895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Přehled seminárních skupin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 9. 10.	  11:30 - 13:00 PC25   POL104/01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 9. 10.	  15:15 - 16:45 PC25   POL104/02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16. 10.</a:t>
            </a:r>
            <a:r>
              <a:rPr kumimoji="0" lang="cs-CZ" altLang="cs-CZ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11:30 - 13:00 PC25   POL104/03</a:t>
            </a:r>
          </a:p>
          <a:p>
            <a:pPr>
              <a:lnSpc>
                <a:spcPct val="150000"/>
              </a:lnSpc>
            </a:pP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 10.  15:15 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16:45 PC25   POL104/04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2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9024" y="116561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volně dostupné zdroje? 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9208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ROAD - </a:t>
            </a:r>
            <a:r>
              <a:rPr kumimoji="0" lang="cs-CZ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the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</a:t>
            </a:r>
            <a:r>
              <a:rPr kumimoji="0" lang="cs-CZ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Directory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</a:t>
            </a:r>
            <a:r>
              <a:rPr kumimoji="0" lang="cs-CZ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of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Open Access </a:t>
            </a:r>
            <a:r>
              <a:rPr kumimoji="0" lang="cs-CZ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scholarly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</a:t>
            </a:r>
            <a:r>
              <a:rPr kumimoji="0" lang="cs-CZ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Resources</a:t>
            </a: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časopisy, konferenční sborníky, akademické </a:t>
            </a:r>
            <a:r>
              <a:rPr kumimoji="0" lang="cs-CZ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repozitáře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Social</a:t>
            </a: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 Science </a:t>
            </a:r>
            <a:r>
              <a:rPr kumimoji="0" lang="cs-CZ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Research</a:t>
            </a: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 Network</a:t>
            </a: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rána </a:t>
            </a: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 informačním zdrojům </a:t>
            </a: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výzkumným zprávám pro </a:t>
            </a: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oblast sociálních </a:t>
            </a: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věd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Google </a:t>
            </a:r>
            <a:r>
              <a:rPr kumimoji="0" lang="cs-CZ" altLang="cs-CZ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Scholar</a:t>
            </a: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723204"/>
            <a:ext cx="86868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3000" dirty="0"/>
              <a:t>Zamyslete se o čem chcete psát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 je nutné mít dost informací o daném </a:t>
            </a:r>
            <a:r>
              <a:rPr lang="cs-CZ" altLang="cs-CZ" sz="3000" dirty="0" smtClean="0"/>
              <a:t>tématu   </a:t>
            </a:r>
          </a:p>
          <a:p>
            <a:pPr marL="457200" lvl="1" indent="0"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(</a:t>
            </a:r>
            <a:r>
              <a:rPr lang="cs-CZ" altLang="cs-CZ" sz="3000" dirty="0"/>
              <a:t>pokud se studiem </a:t>
            </a:r>
            <a:r>
              <a:rPr lang="cs-CZ" altLang="cs-CZ" sz="3000" dirty="0" smtClean="0"/>
              <a:t>problematiky začínáte</a:t>
            </a:r>
            <a:r>
              <a:rPr lang="cs-CZ" altLang="cs-CZ" sz="3000" dirty="0"/>
              <a:t>,  </a:t>
            </a:r>
            <a:r>
              <a:rPr lang="cs-CZ" altLang="cs-CZ" sz="3000" dirty="0" smtClean="0"/>
              <a:t>     </a:t>
            </a:r>
          </a:p>
          <a:p>
            <a:pPr marL="457200" lvl="1" indent="0"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nebojte </a:t>
            </a:r>
            <a:r>
              <a:rPr lang="cs-CZ" altLang="cs-CZ" sz="3000" dirty="0"/>
              <a:t>se využít učebnice, </a:t>
            </a:r>
            <a:r>
              <a:rPr lang="cs-CZ" altLang="cs-CZ" sz="3000" dirty="0" smtClean="0"/>
              <a:t>encyklopedie</a:t>
            </a:r>
            <a:r>
              <a:rPr lang="cs-CZ" altLang="cs-CZ" sz="3000" dirty="0"/>
              <a:t>, </a:t>
            </a:r>
            <a:r>
              <a:rPr lang="cs-CZ" altLang="cs-CZ" sz="3000" dirty="0" smtClean="0"/>
              <a:t>                       </a:t>
            </a:r>
          </a:p>
          <a:p>
            <a:pPr marL="457200" lvl="1" indent="0"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radu </a:t>
            </a:r>
            <a:r>
              <a:rPr lang="cs-CZ" altLang="cs-CZ" sz="3000" dirty="0"/>
              <a:t>vyučujícího apod.)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cs-CZ" altLang="cs-CZ" sz="3000" dirty="0"/>
              <a:t>2) Zformulujte téma nebo problém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 lze využít tzv. </a:t>
            </a:r>
            <a:r>
              <a:rPr lang="cs-CZ" altLang="cs-CZ" sz="3000" b="1" dirty="0"/>
              <a:t>myšlenkových map </a:t>
            </a:r>
            <a:r>
              <a:rPr lang="cs-CZ" altLang="cs-CZ" sz="3000" dirty="0" smtClean="0"/>
              <a:t>- grafické </a:t>
            </a:r>
          </a:p>
          <a:p>
            <a:pPr marL="457200" lvl="1" indent="0"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znázornění </a:t>
            </a:r>
            <a:r>
              <a:rPr lang="cs-CZ" altLang="cs-CZ" sz="3000" dirty="0"/>
              <a:t>tématu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14" descr="mi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3" y="332656"/>
            <a:ext cx="7251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851920" y="6247998"/>
            <a:ext cx="6613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http://www.sswm.info/content/mindmapping</a:t>
            </a:r>
          </a:p>
        </p:txBody>
      </p:sp>
    </p:spTree>
    <p:extLst>
      <p:ext uri="{BB962C8B-B14F-4D97-AF65-F5344CB8AC3E}">
        <p14:creationId xmlns:p14="http://schemas.microsoft.com/office/powerpoint/2010/main" val="19923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3)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b="1" dirty="0"/>
              <a:t> </a:t>
            </a:r>
            <a:r>
              <a:rPr lang="cs-CZ" altLang="cs-CZ" sz="2900" b="1" dirty="0"/>
              <a:t>klíčových slov (hesel)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cs-CZ" altLang="cs-CZ" sz="2900" dirty="0"/>
              <a:t>-   </a:t>
            </a:r>
            <a:r>
              <a:rPr lang="cs-CZ" altLang="cs-CZ" sz="2900" dirty="0" smtClean="0"/>
              <a:t>používejte </a:t>
            </a:r>
            <a:r>
              <a:rPr lang="cs-CZ" altLang="cs-CZ" sz="2900" dirty="0"/>
              <a:t>zejména </a:t>
            </a:r>
            <a:r>
              <a:rPr lang="cs-CZ" altLang="cs-CZ" sz="2900" b="1" i="1" dirty="0"/>
              <a:t>podstatná jména</a:t>
            </a:r>
            <a:r>
              <a:rPr lang="cs-CZ" altLang="cs-CZ" sz="2900" i="1" dirty="0"/>
              <a:t> </a:t>
            </a:r>
          </a:p>
          <a:p>
            <a:pPr lvl="2">
              <a:lnSpc>
                <a:spcPct val="110000"/>
              </a:lnSpc>
              <a:buFontTx/>
              <a:buChar char="-"/>
            </a:pPr>
            <a:r>
              <a:rPr lang="cs-CZ" altLang="cs-CZ" sz="2900" dirty="0" smtClean="0"/>
              <a:t>příd</a:t>
            </a:r>
            <a:r>
              <a:rPr lang="cs-CZ" altLang="cs-CZ" sz="2900" dirty="0"/>
              <a:t>. jména, </a:t>
            </a:r>
            <a:r>
              <a:rPr lang="cs-CZ" altLang="cs-CZ" sz="2900" dirty="0" err="1"/>
              <a:t>zájména</a:t>
            </a:r>
            <a:r>
              <a:rPr lang="cs-CZ" altLang="cs-CZ" sz="2900" dirty="0"/>
              <a:t> a slovesa pouze pokud jsou opravdu </a:t>
            </a:r>
            <a:endParaRPr lang="cs-CZ" altLang="cs-CZ" sz="2900" dirty="0" smtClean="0"/>
          </a:p>
          <a:p>
            <a:pPr marL="914400" lvl="2" indent="0">
              <a:lnSpc>
                <a:spcPct val="110000"/>
              </a:lnSpc>
              <a:buNone/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nezbytné</a:t>
            </a:r>
            <a:endParaRPr lang="cs-CZ" altLang="cs-CZ" sz="2900" dirty="0"/>
          </a:p>
          <a:p>
            <a:pPr lvl="2">
              <a:lnSpc>
                <a:spcPct val="110000"/>
              </a:lnSpc>
              <a:buFontTx/>
              <a:buChar char="-"/>
            </a:pPr>
            <a:r>
              <a:rPr lang="cs-CZ" altLang="cs-CZ" sz="2900" dirty="0" smtClean="0"/>
              <a:t>vyhýbejte </a:t>
            </a:r>
            <a:r>
              <a:rPr lang="cs-CZ" altLang="cs-CZ" sz="2900" dirty="0"/>
              <a:t>se tzv. stop </a:t>
            </a:r>
            <a:r>
              <a:rPr lang="cs-CZ" altLang="cs-CZ" sz="2900" dirty="0" err="1"/>
              <a:t>words</a:t>
            </a:r>
            <a:r>
              <a:rPr lang="cs-CZ" altLang="cs-CZ" sz="2900" dirty="0"/>
              <a:t> (předložky, </a:t>
            </a:r>
            <a:r>
              <a:rPr lang="cs-CZ" altLang="cs-CZ" sz="2900" dirty="0" smtClean="0"/>
              <a:t>spojky</a:t>
            </a:r>
            <a:r>
              <a:rPr lang="cs-CZ" altLang="cs-CZ" sz="2900" dirty="0"/>
              <a:t>, členy v </a:t>
            </a:r>
            <a:r>
              <a:rPr lang="cs-CZ" altLang="cs-CZ" sz="2900" dirty="0" smtClean="0"/>
              <a:t>cizích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</a:t>
            </a:r>
            <a:r>
              <a:rPr lang="cs-CZ" altLang="cs-CZ" sz="2900" dirty="0"/>
              <a:t>jazycích)</a:t>
            </a:r>
            <a:endParaRPr lang="cs-CZ" altLang="cs-CZ" sz="29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2900" b="1" i="1" dirty="0" smtClean="0"/>
              <a:t>           př</a:t>
            </a:r>
            <a:r>
              <a:rPr lang="cs-CZ" altLang="cs-CZ" sz="2900" b="1" i="1" dirty="0"/>
              <a:t>. </a:t>
            </a:r>
            <a:r>
              <a:rPr lang="cs-CZ" altLang="cs-CZ" sz="2900" b="1" i="1" dirty="0" smtClean="0"/>
              <a:t>politické strany; Česká republika; financování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cs-CZ" altLang="cs-CZ" sz="1800" b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/>
              <a:t>předmětová hesla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2900" b="1" dirty="0" smtClean="0"/>
              <a:t>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</a:t>
            </a:r>
            <a:r>
              <a:rPr lang="cs-CZ" altLang="cs-CZ" sz="2900" b="1" i="1" dirty="0" smtClean="0"/>
              <a:t>politické strany </a:t>
            </a:r>
            <a:r>
              <a:rPr lang="cs-CZ" altLang="cs-CZ" sz="2900" b="1" i="1" dirty="0"/>
              <a:t>– </a:t>
            </a:r>
            <a:r>
              <a:rPr lang="cs-CZ" altLang="cs-CZ" sz="2900" b="1" i="1" dirty="0" smtClean="0"/>
              <a:t>financování </a:t>
            </a:r>
            <a:r>
              <a:rPr lang="cs-CZ" altLang="cs-CZ" sz="2900" b="1" i="1" dirty="0"/>
              <a:t>– </a:t>
            </a:r>
            <a:r>
              <a:rPr lang="cs-CZ" altLang="cs-CZ" sz="2900" b="1" i="1" dirty="0" smtClean="0"/>
              <a:t>Česko</a:t>
            </a:r>
            <a:endParaRPr lang="cs-CZ" altLang="cs-CZ" sz="2900" b="1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5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kumimoji="0" lang="cs-CZ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 vyhledávání odborných informací 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používejte </a:t>
            </a: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licencované informační zdroje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Ověřené, kvalitní, jedinečné informace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Seznam databází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Stránky knihovny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Portál elektronických informačních zdrojů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Mimo počítačovou síť MU si nastavte vzdálený přístup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Např.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OpenVPN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Shibboleth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4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400" dirty="0"/>
              <a:t>BAWDEN, David a </a:t>
            </a:r>
            <a:r>
              <a:rPr lang="cs-CZ" sz="2400" dirty="0" err="1"/>
              <a:t>Lyn</a:t>
            </a:r>
            <a:r>
              <a:rPr lang="cs-CZ" sz="2400" dirty="0"/>
              <a:t> ROBINSON. </a:t>
            </a:r>
            <a:r>
              <a:rPr lang="cs-CZ" sz="2400" i="1" dirty="0"/>
              <a:t>Úvod do informační vědy</a:t>
            </a:r>
            <a:r>
              <a:rPr lang="cs-CZ" sz="2400" dirty="0"/>
              <a:t>. Doubravník: </a:t>
            </a:r>
            <a:r>
              <a:rPr lang="cs-CZ" sz="2400" dirty="0" err="1"/>
              <a:t>Flow</a:t>
            </a:r>
            <a:r>
              <a:rPr lang="cs-CZ" sz="2400" dirty="0"/>
              <a:t>, 2017. ISBN 978-80-88123-10-1. </a:t>
            </a:r>
            <a:endParaRPr lang="cs-CZ" sz="2400" dirty="0" smtClean="0"/>
          </a:p>
          <a:p>
            <a:pPr marL="0" indent="0">
              <a:buNone/>
              <a:defRPr/>
            </a:pPr>
            <a:endParaRPr lang="cs-CZ" altLang="cs-CZ" sz="2400" dirty="0"/>
          </a:p>
          <a:p>
            <a:pPr marL="0" indent="0">
              <a:buNone/>
              <a:defRPr/>
            </a:pPr>
            <a:r>
              <a:rPr lang="cs-CZ" altLang="cs-CZ" sz="2400" dirty="0" smtClean="0"/>
              <a:t>KATUŠČÁK</a:t>
            </a:r>
            <a:r>
              <a:rPr lang="cs-CZ" altLang="cs-CZ" sz="2400" dirty="0"/>
              <a:t>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304" y="2132856"/>
            <a:ext cx="8439175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hlinkClick r:id="rId4"/>
              </a:rPr>
              <a:t>https</a:t>
            </a:r>
            <a:r>
              <a:rPr lang="cs-CZ" sz="2400" dirty="0">
                <a:hlinkClick r:id="rId4"/>
              </a:rPr>
              <a:t>://www.novinky.cz/internet-a-pc/209215-na-informace-je-zapotrebi-nova-jednotka-zettabyte.html </a:t>
            </a:r>
            <a:r>
              <a:rPr lang="cs-CZ" sz="2400" dirty="0" smtClean="0"/>
              <a:t>(jak se počítá na počítači)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  <a:hlinkClick r:id="rId5"/>
            </a:endParaRPr>
          </a:p>
          <a:p>
            <a:pPr marL="0" indent="0">
              <a:buNone/>
            </a:pPr>
            <a:r>
              <a:rPr lang="cs-CZ" altLang="cs-CZ" sz="2400" dirty="0" smtClean="0">
                <a:solidFill>
                  <a:srgbClr val="FF0000"/>
                </a:solidFill>
                <a:hlinkClick r:id="rId5"/>
              </a:rPr>
              <a:t>http</a:t>
            </a:r>
            <a:r>
              <a:rPr lang="cs-CZ" altLang="cs-CZ" sz="2400" dirty="0">
                <a:solidFill>
                  <a:srgbClr val="FF0000"/>
                </a:solidFill>
                <a:hlinkClick r:id="rId5"/>
              </a:rPr>
              <a:t>://cathryno.global2.vic.edu.au/2010/05/08/deep-web-vs-surface-web</a:t>
            </a:r>
            <a:r>
              <a:rPr lang="cs-CZ" altLang="cs-CZ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deep</a:t>
            </a:r>
            <a:r>
              <a:rPr lang="cs-CZ" altLang="cs-CZ" sz="2400" dirty="0" smtClean="0"/>
              <a:t> web)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400" i="1" dirty="0">
                <a:hlinkClick r:id="rId6"/>
              </a:rPr>
              <a:t>https://</a:t>
            </a:r>
            <a:r>
              <a:rPr lang="cs-CZ" altLang="cs-CZ" sz="2400" i="1" dirty="0" smtClean="0">
                <a:hlinkClick r:id="rId6"/>
              </a:rPr>
              <a:t>s-media-cache-ak0.pinimg.com/736x/b1/8c/7d/b18c7dde7e01870bd4715b308241c155.jpg</a:t>
            </a:r>
            <a:r>
              <a:rPr lang="cs-CZ" altLang="cs-CZ" sz="2400" i="1" dirty="0" smtClean="0"/>
              <a:t> </a:t>
            </a:r>
            <a:r>
              <a:rPr lang="cs-CZ" altLang="cs-CZ" sz="2400" dirty="0" smtClean="0"/>
              <a:t>(myšlenková mapa)</a:t>
            </a:r>
          </a:p>
          <a:p>
            <a:pPr marL="0" indent="0">
              <a:buNone/>
            </a:pPr>
            <a:endParaRPr lang="cs-CZ" altLang="cs-CZ" sz="2400" i="1" dirty="0"/>
          </a:p>
          <a:p>
            <a:pPr marL="0" indent="0">
              <a:buNone/>
            </a:pPr>
            <a:r>
              <a:rPr lang="cs-CZ" altLang="cs-CZ" sz="2400" i="1" dirty="0">
                <a:solidFill>
                  <a:prstClr val="black"/>
                </a:solidFill>
                <a:hlinkClick r:id="rId7"/>
              </a:rPr>
              <a:t>http://</a:t>
            </a:r>
            <a:r>
              <a:rPr lang="cs-CZ" altLang="cs-CZ" sz="2400" i="1" dirty="0" smtClean="0">
                <a:solidFill>
                  <a:prstClr val="black"/>
                </a:solidFill>
                <a:hlinkClick r:id="rId7"/>
              </a:rPr>
              <a:t>www.sswm.info/content/mindmapping</a:t>
            </a:r>
            <a:r>
              <a:rPr lang="cs-CZ" altLang="cs-CZ" sz="2400" i="1" dirty="0" smtClean="0">
                <a:solidFill>
                  <a:prstClr val="black"/>
                </a:solidFill>
              </a:rPr>
              <a:t> </a:t>
            </a:r>
            <a:r>
              <a:rPr lang="cs-CZ" altLang="cs-CZ" sz="2400" dirty="0" smtClean="0">
                <a:solidFill>
                  <a:prstClr val="black"/>
                </a:solidFill>
              </a:rPr>
              <a:t>(myšlenková mapa)</a:t>
            </a:r>
          </a:p>
          <a:p>
            <a:pPr marL="0" indent="0">
              <a:buNone/>
            </a:pPr>
            <a:endParaRPr lang="cs-CZ" altLang="cs-CZ" sz="24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23507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1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500" b="1" dirty="0" smtClean="0">
                <a:solidFill>
                  <a:schemeClr val="bg1"/>
                </a:solidFill>
              </a:rPr>
              <a:t>Mgr</a:t>
            </a:r>
            <a:r>
              <a:rPr lang="cs-CZ" altLang="cs-CZ" sz="3500" b="1" dirty="0">
                <a:solidFill>
                  <a:schemeClr val="bg1"/>
                </a:solidFill>
              </a:rPr>
              <a:t>. </a:t>
            </a:r>
            <a:r>
              <a:rPr lang="cs-CZ" altLang="cs-CZ" sz="3500" b="1" dirty="0" smtClean="0">
                <a:solidFill>
                  <a:schemeClr val="bg1"/>
                </a:solidFill>
              </a:rPr>
              <a:t>Dana Mazancová, </a:t>
            </a:r>
            <a:r>
              <a:rPr lang="cs-CZ" altLang="cs-CZ" sz="3500" b="1" dirty="0" err="1" smtClean="0">
                <a:solidFill>
                  <a:schemeClr val="bg1"/>
                </a:solidFill>
              </a:rPr>
              <a:t>DiS</a:t>
            </a:r>
            <a:r>
              <a:rPr lang="cs-CZ" altLang="cs-CZ" sz="3500" b="1" dirty="0" smtClean="0">
                <a:solidFill>
                  <a:schemeClr val="bg1"/>
                </a:solidFill>
              </a:rPr>
              <a:t>.</a:t>
            </a:r>
            <a:endParaRPr lang="cs-CZ" altLang="cs-CZ" sz="3500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mazancov@fss.muni.cz</a:t>
            </a: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err="1">
                <a:solidFill>
                  <a:schemeClr val="bg1"/>
                </a:solidFill>
              </a:rPr>
              <a:t>infozdroje</a:t>
            </a:r>
            <a:r>
              <a:rPr lang="en-US" altLang="cs-CZ" b="1" dirty="0">
                <a:solidFill>
                  <a:schemeClr val="bg1"/>
                </a:solidFill>
              </a:rPr>
              <a:t>@</a:t>
            </a:r>
            <a:r>
              <a:rPr lang="cs-CZ" altLang="cs-CZ" b="1" dirty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28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přednášky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Práce </a:t>
            </a:r>
            <a:r>
              <a:rPr kumimoji="0" lang="cs-CZ" alt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informacemi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informační společnost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informační gramotnost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Informační zdroje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typy 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informačních </a:t>
            </a: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zdrojů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licencované zdroje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kde </a:t>
            </a:r>
            <a:r>
              <a:rPr kumimoji="0" lang="cs-CZ" alt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hledat knihy, odborné časopisy, informace z médií, závěrečné práce, referenční díla, statistické údaje, oborové brány?</a:t>
            </a:r>
          </a:p>
          <a:p>
            <a:pPr marL="70961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i="1" dirty="0"/>
              <a:t>"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power</a:t>
            </a:r>
            <a:r>
              <a:rPr lang="cs-CZ" altLang="cs-CZ" sz="4000" b="1" i="1" dirty="0"/>
              <a:t>."</a:t>
            </a:r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Francis Bacon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08312"/>
          </a:xfrm>
        </p:spPr>
        <p:txBody>
          <a:bodyPr>
            <a:normAutofit/>
          </a:bodyPr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sz="3000" dirty="0" smtClean="0"/>
              <a:t>M</a:t>
            </a:r>
            <a:r>
              <a:rPr lang="cs-CZ" altLang="cs-CZ" sz="3000" dirty="0" err="1" smtClean="0"/>
              <a:t>nožství</a:t>
            </a:r>
            <a:r>
              <a:rPr lang="cs-CZ" altLang="cs-CZ" sz="3000" dirty="0" smtClean="0"/>
              <a:t> </a:t>
            </a:r>
            <a:r>
              <a:rPr lang="cs-CZ" altLang="cs-CZ" sz="3000" dirty="0"/>
              <a:t>informací </a:t>
            </a:r>
            <a:r>
              <a:rPr lang="cs-CZ" altLang="cs-CZ" sz="3000" dirty="0" smtClean="0"/>
              <a:t>odvysílaných za rok se v roce 2007 blížilo už 2 </a:t>
            </a:r>
            <a:r>
              <a:rPr lang="cs-CZ" altLang="cs-CZ" sz="3000" dirty="0" err="1" smtClean="0"/>
              <a:t>zetabytům</a:t>
            </a:r>
            <a:endParaRPr lang="cs-CZ" altLang="cs-CZ" sz="3000" dirty="0" smtClean="0"/>
          </a:p>
          <a:p>
            <a:pPr marL="0" indent="0">
              <a:buNone/>
              <a:defRPr/>
            </a:pPr>
            <a:endParaRPr lang="cs-CZ" altLang="cs-CZ" sz="3000" dirty="0" smtClean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sz="3000" dirty="0" smtClean="0"/>
              <a:t>Současná kapacita všech paměťových zařízení pro ukládání informací se blíží 300 </a:t>
            </a:r>
            <a:r>
              <a:rPr lang="cs-CZ" altLang="cs-CZ" sz="3000" dirty="0" err="1" smtClean="0"/>
              <a:t>exabytům</a:t>
            </a:r>
            <a:endParaRPr lang="cs-CZ" altLang="cs-CZ" sz="3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602128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Údaje jsou ze studie </a:t>
            </a:r>
            <a:r>
              <a:rPr lang="cs-CZ" sz="1200" dirty="0" err="1" smtClean="0"/>
              <a:t>Hilbert</a:t>
            </a:r>
            <a:r>
              <a:rPr lang="cs-CZ" sz="1200" dirty="0" smtClean="0"/>
              <a:t> a </a:t>
            </a:r>
            <a:r>
              <a:rPr lang="cs-CZ" sz="1200" dirty="0" err="1" smtClean="0"/>
              <a:t>Lopez</a:t>
            </a:r>
            <a:r>
              <a:rPr lang="cs-CZ" sz="1200" dirty="0" smtClean="0"/>
              <a:t> 2011. Zdroj</a:t>
            </a:r>
            <a:r>
              <a:rPr lang="cs-CZ" sz="1200" dirty="0"/>
              <a:t>: BAWDEN, David a </a:t>
            </a:r>
            <a:r>
              <a:rPr lang="cs-CZ" sz="1200" dirty="0" err="1"/>
              <a:t>Lyn</a:t>
            </a:r>
            <a:r>
              <a:rPr lang="cs-CZ" sz="1200" dirty="0"/>
              <a:t> ROBINSON. </a:t>
            </a:r>
            <a:r>
              <a:rPr lang="cs-CZ" sz="1200" i="1" dirty="0"/>
              <a:t>Úvod do informační vědy</a:t>
            </a:r>
            <a:r>
              <a:rPr lang="cs-CZ" sz="1200" dirty="0"/>
              <a:t>. Doubravník: </a:t>
            </a:r>
            <a:r>
              <a:rPr lang="cs-CZ" sz="1200" dirty="0" err="1"/>
              <a:t>Flow</a:t>
            </a:r>
            <a:r>
              <a:rPr lang="cs-CZ" sz="1200" dirty="0"/>
              <a:t>, 2017. ISBN 978-80-88123-10-1.</a:t>
            </a:r>
          </a:p>
        </p:txBody>
      </p:sp>
    </p:spTree>
    <p:extLst>
      <p:ext uri="{BB962C8B-B14F-4D97-AF65-F5344CB8AC3E}">
        <p14:creationId xmlns:p14="http://schemas.microsoft.com/office/powerpoint/2010/main" val="25039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5504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623731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</a:t>
            </a:r>
            <a:r>
              <a:rPr lang="cs-CZ" sz="1000" dirty="0"/>
              <a:t>: </a:t>
            </a:r>
            <a:r>
              <a:rPr lang="pl-PL" sz="1000" dirty="0" smtClean="0"/>
              <a:t>Na </a:t>
            </a:r>
            <a:r>
              <a:rPr lang="pl-PL" sz="1000" dirty="0"/>
              <a:t>informace je zapotřebí nová jednotka, </a:t>
            </a:r>
            <a:r>
              <a:rPr lang="pl-PL" sz="1000" dirty="0" smtClean="0"/>
              <a:t>zettabyte. </a:t>
            </a:r>
            <a:r>
              <a:rPr lang="pl-PL" sz="1000" i="1" dirty="0" smtClean="0"/>
              <a:t>Novinky.cz</a:t>
            </a:r>
            <a:r>
              <a:rPr lang="pl-PL" sz="1000" dirty="0" smtClean="0"/>
              <a:t> </a:t>
            </a:r>
            <a:r>
              <a:rPr lang="en-US" sz="1000" dirty="0" smtClean="0"/>
              <a:t>[online]. [cit. 2017</a:t>
            </a:r>
            <a:r>
              <a:rPr lang="cs-CZ" sz="1000" dirty="0" smtClean="0"/>
              <a:t>-</a:t>
            </a:r>
            <a:r>
              <a:rPr lang="en-US" sz="1000" dirty="0" smtClean="0"/>
              <a:t>10</a:t>
            </a:r>
            <a:r>
              <a:rPr lang="cs-CZ" sz="1000" dirty="0" smtClean="0"/>
              <a:t>-</a:t>
            </a:r>
            <a:r>
              <a:rPr lang="en-US" sz="1000" dirty="0" smtClean="0"/>
              <a:t>03]. </a:t>
            </a:r>
            <a:r>
              <a:rPr lang="en-US" sz="1000" dirty="0" err="1" smtClean="0"/>
              <a:t>Dostupn</a:t>
            </a:r>
            <a:r>
              <a:rPr lang="cs-CZ" sz="1000" dirty="0"/>
              <a:t>é z: https://www.novinky.cz/internet-a-pc/209215-na-informace-je-zapotrebi-nova-jednotka-zettabyte.html</a:t>
            </a:r>
            <a:endParaRPr lang="pl-PL" sz="10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</p:spPr>
      </p:pic>
    </p:spTree>
    <p:extLst>
      <p:ext uri="{BB962C8B-B14F-4D97-AF65-F5344CB8AC3E}">
        <p14:creationId xmlns:p14="http://schemas.microsoft.com/office/powerpoint/2010/main" val="4593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616</TotalTime>
  <Words>1266</Words>
  <Application>Microsoft Office PowerPoint</Application>
  <PresentationFormat>Předvádění na obrazovce (4:3)</PresentationFormat>
  <Paragraphs>298</Paragraphs>
  <Slides>42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Tahoma</vt:lpstr>
      <vt:lpstr>Wingdings</vt:lpstr>
      <vt:lpstr>Motiv5</vt:lpstr>
      <vt:lpstr>Motiv systému Office</vt:lpstr>
      <vt:lpstr>Informační zdroje pro studenty POL104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Informační společnost </vt:lpstr>
      <vt:lpstr>Kolik existuje informací?</vt:lpstr>
      <vt:lpstr>Kolik existuje informací? II.</vt:lpstr>
      <vt:lpstr>Prezentace aplikace PowerPoint</vt:lpstr>
      <vt:lpstr>Prezentace aplikace PowerPoint</vt:lpstr>
      <vt:lpstr>Informační gramotnost </vt:lpstr>
      <vt:lpstr>Prezentace aplikace PowerPoint</vt:lpstr>
      <vt:lpstr>Informační zdroje </vt:lpstr>
      <vt:lpstr>Získávání dokumentů* </vt:lpstr>
      <vt:lpstr>Web x Deep web (Invisible web) </vt:lpstr>
      <vt:lpstr>Licencované zdroje I.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Prezentace aplikace PowerPoint</vt:lpstr>
      <vt:lpstr> </vt:lpstr>
      <vt:lpstr> </vt:lpstr>
      <vt:lpstr>Prezentace aplikace PowerPoint</vt:lpstr>
      <vt:lpstr> </vt:lpstr>
      <vt:lpstr> </vt:lpstr>
      <vt:lpstr>Prezentace aplikace PowerPoint</vt:lpstr>
      <vt:lpstr>Prezentace aplikace PowerPoint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44</cp:revision>
  <cp:lastPrinted>2017-08-09T12:05:41Z</cp:lastPrinted>
  <dcterms:created xsi:type="dcterms:W3CDTF">2017-08-02T08:11:17Z</dcterms:created>
  <dcterms:modified xsi:type="dcterms:W3CDTF">2017-10-04T06:00:13Z</dcterms:modified>
</cp:coreProperties>
</file>