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67" r:id="rId3"/>
    <p:sldId id="268" r:id="rId4"/>
    <p:sldId id="258" r:id="rId5"/>
    <p:sldId id="257" r:id="rId6"/>
    <p:sldId id="260" r:id="rId7"/>
    <p:sldId id="261" r:id="rId8"/>
    <p:sldId id="262" r:id="rId9"/>
    <p:sldId id="264" r:id="rId10"/>
    <p:sldId id="263" r:id="rId11"/>
    <p:sldId id="266" r:id="rId12"/>
    <p:sldId id="265" r:id="rId13"/>
    <p:sldId id="271" r:id="rId14"/>
    <p:sldId id="270" r:id="rId15"/>
    <p:sldId id="26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414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38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239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61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08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88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1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392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78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855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54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B2A1D-CC2C-4DC1-BCD9-C6E3132698CB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76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Socialistická strana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Mgr. Michal Pink, Ph.D. </a:t>
            </a:r>
          </a:p>
          <a:p>
            <a:r>
              <a:rPr lang="cs-CZ" dirty="0" smtClean="0"/>
              <a:t>POL 235 </a:t>
            </a:r>
          </a:p>
          <a:p>
            <a:r>
              <a:rPr lang="cs-CZ" dirty="0" smtClean="0"/>
              <a:t>31.10.2017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10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178" y="647125"/>
            <a:ext cx="10515600" cy="1325563"/>
          </a:xfrm>
        </p:spPr>
        <p:txBody>
          <a:bodyPr/>
          <a:lstStyle/>
          <a:p>
            <a:r>
              <a:rPr lang="cs-CZ" dirty="0" smtClean="0"/>
              <a:t>PS 1990 - 1997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262" y="2142542"/>
            <a:ext cx="10515600" cy="5660967"/>
          </a:xfrm>
        </p:spPr>
        <p:txBody>
          <a:bodyPr>
            <a:normAutofit/>
          </a:bodyPr>
          <a:lstStyle/>
          <a:p>
            <a:r>
              <a:rPr lang="cs-CZ" dirty="0"/>
              <a:t>1990 – kongres v </a:t>
            </a:r>
            <a:r>
              <a:rPr lang="cs-CZ" dirty="0" err="1" smtClean="0"/>
              <a:t>Rennes</a:t>
            </a:r>
            <a:r>
              <a:rPr lang="cs-CZ" dirty="0" smtClean="0"/>
              <a:t>– </a:t>
            </a:r>
            <a:r>
              <a:rPr lang="cs-CZ" dirty="0"/>
              <a:t>zástupci jednotlivých proudů </a:t>
            </a:r>
            <a:r>
              <a:rPr lang="cs-CZ" dirty="0" smtClean="0"/>
              <a:t>ve</a:t>
            </a:r>
            <a:r>
              <a:rPr lang="cs-CZ" dirty="0"/>
              <a:t> </a:t>
            </a:r>
            <a:r>
              <a:rPr lang="cs-CZ" dirty="0" smtClean="0"/>
              <a:t>straně</a:t>
            </a:r>
            <a:r>
              <a:rPr lang="cs-CZ" dirty="0"/>
              <a:t>: </a:t>
            </a:r>
          </a:p>
          <a:p>
            <a:r>
              <a:rPr lang="cs-CZ" dirty="0" smtClean="0"/>
              <a:t>L. </a:t>
            </a:r>
            <a:r>
              <a:rPr lang="cs-CZ" dirty="0" err="1" smtClean="0"/>
              <a:t>Jospin</a:t>
            </a:r>
            <a:r>
              <a:rPr lang="cs-CZ" dirty="0" smtClean="0"/>
              <a:t>, L. Fabius, další představitelé M. </a:t>
            </a:r>
            <a:r>
              <a:rPr lang="cs-CZ" dirty="0" err="1" smtClean="0"/>
              <a:t>Rocard</a:t>
            </a:r>
            <a:r>
              <a:rPr lang="cs-CZ" dirty="0" smtClean="0"/>
              <a:t> a J. P. </a:t>
            </a:r>
            <a:r>
              <a:rPr lang="cs-CZ" dirty="0" err="1" smtClean="0"/>
              <a:t>Chévenement</a:t>
            </a:r>
            <a:r>
              <a:rPr lang="cs-CZ" dirty="0" smtClean="0"/>
              <a:t> </a:t>
            </a:r>
          </a:p>
          <a:p>
            <a:r>
              <a:rPr lang="cs-CZ" dirty="0" smtClean="0"/>
              <a:t>levicově </a:t>
            </a:r>
            <a:r>
              <a:rPr lang="cs-CZ" dirty="0"/>
              <a:t>nacionalističtí </a:t>
            </a:r>
            <a:r>
              <a:rPr lang="cs-CZ" dirty="0" smtClean="0"/>
              <a:t>socialisté, intervence v Iráku atd. </a:t>
            </a:r>
            <a:endParaRPr lang="cs-CZ" dirty="0"/>
          </a:p>
          <a:p>
            <a:r>
              <a:rPr lang="cs-CZ" dirty="0"/>
              <a:t>Základní kongres po pádu berlínské zdi, potíž ideologického zakotvení, ztráta většiny, vnitřní spory. </a:t>
            </a:r>
          </a:p>
          <a:p>
            <a:r>
              <a:rPr lang="cs-CZ" dirty="0" smtClean="0"/>
              <a:t>Hodnocení předchozího období - </a:t>
            </a:r>
            <a:r>
              <a:rPr lang="cs-CZ" dirty="0" err="1" smtClean="0"/>
              <a:t>Mitterrand</a:t>
            </a:r>
            <a:r>
              <a:rPr lang="cs-CZ" dirty="0" smtClean="0"/>
              <a:t> </a:t>
            </a:r>
            <a:r>
              <a:rPr lang="cs-CZ" dirty="0"/>
              <a:t>a jeho úspěchy:</a:t>
            </a:r>
          </a:p>
          <a:p>
            <a:pPr lvl="0"/>
            <a:r>
              <a:rPr lang="cs-CZ" dirty="0"/>
              <a:t>Vytvoření Socialistické strany v roce 1971</a:t>
            </a:r>
          </a:p>
          <a:p>
            <a:pPr lvl="0"/>
            <a:r>
              <a:rPr lang="cs-CZ" dirty="0"/>
              <a:t>Dokázal v roce </a:t>
            </a:r>
            <a:r>
              <a:rPr lang="cs-CZ" dirty="0" smtClean="0"/>
              <a:t>1981 převzít </a:t>
            </a:r>
            <a:r>
              <a:rPr lang="cs-CZ" dirty="0"/>
              <a:t>moc a nebyla z toho další </a:t>
            </a:r>
            <a:r>
              <a:rPr lang="cs-CZ" dirty="0" smtClean="0"/>
              <a:t>„revoluce“</a:t>
            </a:r>
            <a:endParaRPr lang="cs-CZ" dirty="0"/>
          </a:p>
          <a:p>
            <a:pPr lvl="0"/>
            <a:r>
              <a:rPr lang="cs-CZ" dirty="0"/>
              <a:t>Dokázal </a:t>
            </a:r>
            <a:r>
              <a:rPr lang="cs-CZ" dirty="0" smtClean="0"/>
              <a:t>„ukočírovat“ </a:t>
            </a:r>
            <a:r>
              <a:rPr lang="cs-CZ" dirty="0"/>
              <a:t>první kohabitaci</a:t>
            </a:r>
          </a:p>
          <a:p>
            <a:r>
              <a:rPr lang="cs-CZ" dirty="0" smtClean="0"/>
              <a:t>socialisti </a:t>
            </a:r>
            <a:r>
              <a:rPr lang="cs-CZ" dirty="0"/>
              <a:t>jsou jednou z „nejdemokratičtějších“ </a:t>
            </a:r>
            <a:r>
              <a:rPr lang="cs-CZ" dirty="0" smtClean="0"/>
              <a:t>stran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89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MRG – Levicový radikálové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437343"/>
            <a:ext cx="10515600" cy="4738861"/>
          </a:xfrm>
        </p:spPr>
        <p:txBody>
          <a:bodyPr/>
          <a:lstStyle/>
          <a:p>
            <a:pPr lvl="0"/>
            <a:r>
              <a:rPr lang="cs-CZ" dirty="0" smtClean="0"/>
              <a:t>Někteří </a:t>
            </a:r>
            <a:r>
              <a:rPr lang="cs-CZ" dirty="0"/>
              <a:t>radikálové nechtěli participovat na UDF</a:t>
            </a:r>
          </a:p>
          <a:p>
            <a:pPr lvl="0"/>
            <a:r>
              <a:rPr lang="cs-CZ" dirty="0"/>
              <a:t>radši </a:t>
            </a:r>
            <a:r>
              <a:rPr lang="cs-CZ" dirty="0" smtClean="0"/>
              <a:t>s PS, historická </a:t>
            </a:r>
            <a:r>
              <a:rPr lang="cs-CZ" dirty="0"/>
              <a:t>republikánská levice (od VFBR)</a:t>
            </a:r>
          </a:p>
          <a:p>
            <a:pPr lvl="0"/>
            <a:r>
              <a:rPr lang="cs-CZ" dirty="0"/>
              <a:t>problémy především s monarchou a křesťanstvím </a:t>
            </a:r>
          </a:p>
          <a:p>
            <a:pPr lvl="0"/>
            <a:r>
              <a:rPr lang="cs-CZ" dirty="0"/>
              <a:t>jsou dost závislí na PS a samostatné existence nejsou moc </a:t>
            </a:r>
            <a:r>
              <a:rPr lang="cs-CZ" dirty="0" smtClean="0"/>
              <a:t>schopní</a:t>
            </a:r>
          </a:p>
          <a:p>
            <a:pPr lvl="0"/>
            <a:r>
              <a:rPr lang="cs-CZ" dirty="0" smtClean="0"/>
              <a:t>poslance získají jen </a:t>
            </a:r>
            <a:r>
              <a:rPr lang="cs-CZ" dirty="0"/>
              <a:t>tam kde jim to PS dovolí</a:t>
            </a:r>
          </a:p>
          <a:p>
            <a:pPr lvl="0"/>
            <a:r>
              <a:rPr lang="cs-CZ" dirty="0" smtClean="0"/>
              <a:t>J. P. </a:t>
            </a:r>
            <a:r>
              <a:rPr lang="cs-CZ" dirty="0" err="1" smtClean="0"/>
              <a:t>Chévenement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32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1993  - 2017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213928"/>
            <a:ext cx="10515600" cy="4545091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1993 - 53 poslanců 11,53% </a:t>
            </a:r>
            <a:r>
              <a:rPr lang="cs-CZ" b="1" dirty="0" smtClean="0"/>
              <a:t>- opozice</a:t>
            </a:r>
            <a:endParaRPr lang="cs-CZ" dirty="0"/>
          </a:p>
          <a:p>
            <a:r>
              <a:rPr lang="cs-CZ" b="1" dirty="0" smtClean="0"/>
              <a:t>1997 </a:t>
            </a:r>
            <a:r>
              <a:rPr lang="cs-CZ" b="1" dirty="0"/>
              <a:t>- 255 poslanců 23,53</a:t>
            </a:r>
            <a:r>
              <a:rPr lang="cs-CZ" b="1" dirty="0" smtClean="0"/>
              <a:t>% - vláda pluralitní levice </a:t>
            </a:r>
            <a:endParaRPr lang="cs-CZ" dirty="0"/>
          </a:p>
          <a:p>
            <a:r>
              <a:rPr lang="cs-CZ" b="1" dirty="0" smtClean="0"/>
              <a:t>2002 </a:t>
            </a:r>
            <a:r>
              <a:rPr lang="cs-CZ" b="1" dirty="0"/>
              <a:t>- 140 poslanců 24,11</a:t>
            </a:r>
            <a:r>
              <a:rPr lang="cs-CZ" b="1" dirty="0" smtClean="0"/>
              <a:t>% - opozice </a:t>
            </a:r>
            <a:endParaRPr lang="cs-CZ" dirty="0"/>
          </a:p>
          <a:p>
            <a:r>
              <a:rPr lang="cs-CZ" b="1" dirty="0" smtClean="0"/>
              <a:t>2007 </a:t>
            </a:r>
            <a:r>
              <a:rPr lang="cs-CZ" b="1" dirty="0"/>
              <a:t>- 191 poslanců 24,73% </a:t>
            </a:r>
            <a:r>
              <a:rPr lang="cs-CZ" b="1" dirty="0" smtClean="0"/>
              <a:t> - opozice </a:t>
            </a:r>
          </a:p>
          <a:p>
            <a:r>
              <a:rPr lang="cs-CZ" b="1" dirty="0" smtClean="0"/>
              <a:t>2012 - 280 poslanců 29,4% - vládní pozice </a:t>
            </a:r>
          </a:p>
          <a:p>
            <a:r>
              <a:rPr lang="cs-CZ" b="1" dirty="0" smtClean="0"/>
              <a:t>2017 – 29 poslanců 7,4% - opozice  </a:t>
            </a:r>
          </a:p>
          <a:p>
            <a:r>
              <a:rPr lang="cs-CZ" b="1" dirty="0" err="1" smtClean="0"/>
              <a:t>Prez</a:t>
            </a:r>
            <a:r>
              <a:rPr lang="cs-CZ" b="1" dirty="0" smtClean="0"/>
              <a:t>. volby 1995 a 2002 – </a:t>
            </a:r>
            <a:r>
              <a:rPr lang="cs-CZ" b="1" dirty="0" err="1" smtClean="0"/>
              <a:t>Lionel</a:t>
            </a:r>
            <a:r>
              <a:rPr lang="cs-CZ" b="1" dirty="0" smtClean="0"/>
              <a:t> </a:t>
            </a:r>
            <a:r>
              <a:rPr lang="cs-CZ" b="1" dirty="0" err="1" smtClean="0"/>
              <a:t>Jospin</a:t>
            </a:r>
            <a:r>
              <a:rPr lang="cs-CZ" b="1" dirty="0" smtClean="0"/>
              <a:t> 23,30% a 47,36% a </a:t>
            </a:r>
          </a:p>
          <a:p>
            <a:r>
              <a:rPr lang="cs-CZ" b="1" dirty="0" err="1" smtClean="0"/>
              <a:t>Prez</a:t>
            </a:r>
            <a:r>
              <a:rPr lang="cs-CZ" b="1" dirty="0" smtClean="0"/>
              <a:t>. </a:t>
            </a:r>
            <a:r>
              <a:rPr lang="cs-CZ" b="1" dirty="0"/>
              <a:t>v</a:t>
            </a:r>
            <a:r>
              <a:rPr lang="cs-CZ" b="1" dirty="0" smtClean="0"/>
              <a:t>olby 2007 – </a:t>
            </a:r>
            <a:r>
              <a:rPr lang="cs-CZ" b="1" dirty="0" err="1" smtClean="0"/>
              <a:t>Ségolene</a:t>
            </a:r>
            <a:r>
              <a:rPr lang="cs-CZ" b="1" dirty="0" smtClean="0"/>
              <a:t> </a:t>
            </a:r>
            <a:r>
              <a:rPr lang="cs-CZ" b="1" dirty="0" err="1" smtClean="0"/>
              <a:t>Royal</a:t>
            </a:r>
            <a:r>
              <a:rPr lang="cs-CZ" b="1" dirty="0" smtClean="0"/>
              <a:t> 25,87% a 46,94%</a:t>
            </a:r>
          </a:p>
          <a:p>
            <a:r>
              <a:rPr lang="cs-CZ" b="1" dirty="0" err="1" smtClean="0"/>
              <a:t>Prez</a:t>
            </a:r>
            <a:r>
              <a:rPr lang="cs-CZ" b="1" dirty="0" smtClean="0"/>
              <a:t>. Volby 2012 – F. </a:t>
            </a:r>
            <a:r>
              <a:rPr lang="cs-CZ" b="1" dirty="0" err="1" smtClean="0"/>
              <a:t>Hollande</a:t>
            </a:r>
            <a:r>
              <a:rPr lang="cs-CZ" b="1" dirty="0" smtClean="0"/>
              <a:t> 28,63% a 51,64%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77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835" y="1011729"/>
            <a:ext cx="7772210" cy="545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5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Prez</a:t>
            </a:r>
            <a:r>
              <a:rPr lang="cs-CZ" b="1" dirty="0"/>
              <a:t>. Volby 2017 – </a:t>
            </a:r>
            <a:r>
              <a:rPr lang="cs-CZ" b="1" dirty="0" err="1" smtClean="0"/>
              <a:t>Benoit</a:t>
            </a:r>
            <a:r>
              <a:rPr lang="cs-CZ" b="1" dirty="0" smtClean="0"/>
              <a:t> </a:t>
            </a:r>
            <a:r>
              <a:rPr lang="cs-CZ" b="1" dirty="0" err="1"/>
              <a:t>Hamon</a:t>
            </a:r>
            <a:r>
              <a:rPr lang="cs-CZ" b="1" dirty="0"/>
              <a:t> 6,36</a:t>
            </a:r>
            <a:r>
              <a:rPr lang="cs-CZ" b="1" dirty="0" smtClean="0"/>
              <a:t>%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55" y="2235763"/>
            <a:ext cx="6468588" cy="396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28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3359" y="2511043"/>
            <a:ext cx="10515600" cy="4929447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Na francouzské poměry se jedná o politickou stranu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Jasný reprezentant levicových hodnot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Proměna, nutné je hodnotit stranu podle období a pozice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F. </a:t>
            </a:r>
            <a:r>
              <a:rPr lang="cs-CZ" dirty="0" err="1" smtClean="0">
                <a:solidFill>
                  <a:schemeClr val="bg1"/>
                </a:solidFill>
              </a:rPr>
              <a:t>Mitterrnad</a:t>
            </a:r>
            <a:r>
              <a:rPr lang="cs-CZ" dirty="0" smtClean="0">
                <a:solidFill>
                  <a:schemeClr val="bg1"/>
                </a:solidFill>
              </a:rPr>
              <a:t> a F. </a:t>
            </a:r>
            <a:r>
              <a:rPr lang="cs-CZ" dirty="0" err="1" smtClean="0">
                <a:solidFill>
                  <a:schemeClr val="bg1"/>
                </a:solidFill>
              </a:rPr>
              <a:t>Hollande</a:t>
            </a:r>
            <a:r>
              <a:rPr lang="cs-CZ" dirty="0" smtClean="0">
                <a:solidFill>
                  <a:schemeClr val="bg1"/>
                </a:solidFill>
              </a:rPr>
              <a:t>, nejvyšší úřad Francie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„spolupráce“ s dalšími levicovými stranami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2017 – nejhorší situace za více než 100 let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99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63" y="625300"/>
            <a:ext cx="10515600" cy="1325563"/>
          </a:xfrm>
        </p:spPr>
        <p:txBody>
          <a:bodyPr/>
          <a:lstStyle/>
          <a:p>
            <a:r>
              <a:rPr lang="cs-CZ" dirty="0" smtClean="0"/>
              <a:t>PS v proměnách času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563" y="3370695"/>
            <a:ext cx="3810000" cy="3810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63" y="2195477"/>
            <a:ext cx="2638321" cy="372644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920" y="2903827"/>
            <a:ext cx="2965630" cy="395417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883" y="360652"/>
            <a:ext cx="18002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8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SFIO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896" y="559945"/>
            <a:ext cx="7584902" cy="568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26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5270"/>
            <a:ext cx="10515600" cy="1325563"/>
          </a:xfrm>
        </p:spPr>
        <p:txBody>
          <a:bodyPr/>
          <a:lstStyle/>
          <a:p>
            <a:r>
              <a:rPr lang="cs-CZ" dirty="0" smtClean="0"/>
              <a:t>Socialistická strana PS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17733"/>
            <a:ext cx="10561442" cy="4699690"/>
          </a:xfrm>
        </p:spPr>
        <p:txBody>
          <a:bodyPr>
            <a:normAutofit fontScale="92500"/>
          </a:bodyPr>
          <a:lstStyle/>
          <a:p>
            <a:r>
              <a:rPr lang="cs-CZ" dirty="0"/>
              <a:t>Dnešní </a:t>
            </a:r>
            <a:r>
              <a:rPr lang="cs-CZ" dirty="0" smtClean="0"/>
              <a:t>PS,</a:t>
            </a:r>
            <a:r>
              <a:rPr lang="cs-CZ" dirty="0"/>
              <a:t> </a:t>
            </a:r>
            <a:r>
              <a:rPr lang="cs-CZ" dirty="0" smtClean="0"/>
              <a:t>červen 1971 </a:t>
            </a:r>
            <a:r>
              <a:rPr lang="cs-CZ" dirty="0"/>
              <a:t>na zakládajícím kongresu v </a:t>
            </a:r>
            <a:r>
              <a:rPr lang="cs-CZ" dirty="0" err="1"/>
              <a:t>Epinay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základními osobami byl </a:t>
            </a:r>
            <a:r>
              <a:rPr lang="cs-CZ" dirty="0" smtClean="0"/>
              <a:t>F. </a:t>
            </a:r>
            <a:r>
              <a:rPr lang="cs-CZ" dirty="0" err="1" smtClean="0"/>
              <a:t>Mitterrand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Guy</a:t>
            </a:r>
            <a:r>
              <a:rPr lang="cs-CZ" dirty="0"/>
              <a:t> </a:t>
            </a:r>
            <a:r>
              <a:rPr lang="cs-CZ" dirty="0" err="1"/>
              <a:t>Mollet</a:t>
            </a:r>
            <a:r>
              <a:rPr lang="cs-CZ" dirty="0"/>
              <a:t> (předseda a </a:t>
            </a:r>
            <a:r>
              <a:rPr lang="cs-CZ" dirty="0" smtClean="0"/>
              <a:t>tajemník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vznikla </a:t>
            </a:r>
            <a:r>
              <a:rPr lang="cs-CZ" dirty="0" smtClean="0"/>
              <a:t>spojením menších stran, PS strana </a:t>
            </a:r>
            <a:r>
              <a:rPr lang="cs-CZ" dirty="0"/>
              <a:t>voličská, malá členská </a:t>
            </a:r>
            <a:r>
              <a:rPr lang="cs-CZ" dirty="0" smtClean="0"/>
              <a:t>základna </a:t>
            </a:r>
            <a:endParaRPr lang="cs-CZ" dirty="0"/>
          </a:p>
          <a:p>
            <a:pPr lvl="0"/>
            <a:r>
              <a:rPr lang="cs-CZ" dirty="0"/>
              <a:t>na rozdíl od jiných socialistických stran v Evropě není </a:t>
            </a:r>
            <a:r>
              <a:rPr lang="cs-CZ" dirty="0" smtClean="0"/>
              <a:t>moc svázána </a:t>
            </a:r>
            <a:r>
              <a:rPr lang="cs-CZ" dirty="0"/>
              <a:t>s </a:t>
            </a:r>
            <a:r>
              <a:rPr lang="cs-CZ" dirty="0" smtClean="0"/>
              <a:t>odbory</a:t>
            </a:r>
          </a:p>
          <a:p>
            <a:pPr lvl="0"/>
            <a:r>
              <a:rPr lang="cs-CZ" dirty="0" smtClean="0"/>
              <a:t>SFIO naopak vychází z odborového hnutí a podobně i jiné strany </a:t>
            </a:r>
            <a:endParaRPr lang="cs-CZ" dirty="0"/>
          </a:p>
          <a:p>
            <a:r>
              <a:rPr lang="cs-CZ" dirty="0" smtClean="0"/>
              <a:t>V</a:t>
            </a:r>
            <a:r>
              <a:rPr lang="cs-CZ" dirty="0"/>
              <a:t> roce 1951 – 33</a:t>
            </a:r>
            <a:r>
              <a:rPr lang="cs-CZ" dirty="0" smtClean="0"/>
              <a:t>%, </a:t>
            </a:r>
            <a:r>
              <a:rPr lang="cs-CZ" dirty="0"/>
              <a:t>1973 – 18,8% </a:t>
            </a:r>
            <a:r>
              <a:rPr lang="cs-CZ" dirty="0" smtClean="0"/>
              <a:t>a 1984 </a:t>
            </a:r>
            <a:r>
              <a:rPr lang="cs-CZ" dirty="0"/>
              <a:t>– 10% pracujících </a:t>
            </a:r>
          </a:p>
          <a:p>
            <a:r>
              <a:rPr lang="cs-CZ" dirty="0" smtClean="0"/>
              <a:t>1981 se </a:t>
            </a:r>
            <a:r>
              <a:rPr lang="cs-CZ" dirty="0"/>
              <a:t>spíše </a:t>
            </a:r>
            <a:r>
              <a:rPr lang="cs-CZ" dirty="0" smtClean="0"/>
              <a:t>jedná </a:t>
            </a:r>
            <a:r>
              <a:rPr lang="cs-CZ" dirty="0"/>
              <a:t>o učitele </a:t>
            </a:r>
            <a:r>
              <a:rPr lang="cs-CZ" dirty="0" smtClean="0"/>
              <a:t>jako </a:t>
            </a:r>
            <a:r>
              <a:rPr lang="cs-CZ" dirty="0"/>
              <a:t>nejvlivnější straníky</a:t>
            </a:r>
          </a:p>
          <a:p>
            <a:r>
              <a:rPr lang="cs-CZ" dirty="0" smtClean="0"/>
              <a:t>Slabá stránka – zisk financí na činnost (absence podpory podnikatelů)</a:t>
            </a:r>
            <a:endParaRPr lang="cs-CZ" dirty="0"/>
          </a:p>
          <a:p>
            <a:r>
              <a:rPr lang="cs-CZ" dirty="0" smtClean="0"/>
              <a:t>Nepřítel </a:t>
            </a:r>
            <a:r>
              <a:rPr lang="cs-CZ" dirty="0"/>
              <a:t>vnější – PCF, nepřítel vnitřní – frakce </a:t>
            </a:r>
            <a:r>
              <a:rPr lang="cs-CZ" dirty="0" smtClean="0"/>
              <a:t>„G</a:t>
            </a:r>
            <a:r>
              <a:rPr lang="cs-CZ" dirty="0"/>
              <a:t>. Molet, M. </a:t>
            </a:r>
            <a:r>
              <a:rPr lang="cs-CZ" dirty="0" err="1" smtClean="0"/>
              <a:t>Rocard</a:t>
            </a:r>
            <a:r>
              <a:rPr lang="cs-CZ" dirty="0" smtClean="0"/>
              <a:t>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87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385" y="622873"/>
            <a:ext cx="11222181" cy="1325563"/>
          </a:xfrm>
        </p:spPr>
        <p:txBody>
          <a:bodyPr/>
          <a:lstStyle/>
          <a:p>
            <a:r>
              <a:rPr lang="fr-FR" dirty="0" smtClean="0"/>
              <a:t>La </a:t>
            </a:r>
            <a:r>
              <a:rPr lang="fr-FR" b="1" dirty="0" smtClean="0"/>
              <a:t>S</a:t>
            </a:r>
            <a:r>
              <a:rPr lang="fr-FR" dirty="0" smtClean="0"/>
              <a:t>ection </a:t>
            </a:r>
            <a:r>
              <a:rPr lang="fr-FR" b="1" dirty="0" smtClean="0"/>
              <a:t>f</a:t>
            </a:r>
            <a:r>
              <a:rPr lang="fr-FR" dirty="0" smtClean="0"/>
              <a:t>rançaise de </a:t>
            </a:r>
            <a:r>
              <a:rPr lang="fr-FR" b="1" dirty="0" smtClean="0"/>
              <a:t>l</a:t>
            </a:r>
            <a:r>
              <a:rPr lang="fr-FR" dirty="0" smtClean="0"/>
              <a:t>’Internationale </a:t>
            </a:r>
            <a:r>
              <a:rPr lang="fr-FR" b="1" dirty="0" smtClean="0"/>
              <a:t>o</a:t>
            </a:r>
            <a:r>
              <a:rPr lang="fr-FR" dirty="0" smtClean="0"/>
              <a:t>uvrière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7637" y="1948436"/>
            <a:ext cx="10589029" cy="5611090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Jules</a:t>
            </a:r>
            <a:r>
              <a:rPr lang="cs-CZ" sz="2400" dirty="0" smtClean="0"/>
              <a:t> </a:t>
            </a:r>
            <a:r>
              <a:rPr lang="cs-CZ" sz="2400" dirty="0" err="1" smtClean="0"/>
              <a:t>Guesde</a:t>
            </a:r>
            <a:r>
              <a:rPr lang="cs-CZ" sz="2400" dirty="0" smtClean="0"/>
              <a:t>, zakladatel SFIO v</a:t>
            </a:r>
            <a:r>
              <a:rPr lang="cs-CZ" sz="2400" dirty="0"/>
              <a:t> roce </a:t>
            </a:r>
            <a:r>
              <a:rPr lang="cs-CZ" sz="2400" dirty="0" smtClean="0"/>
              <a:t>1905, problematika pacifismu a I. Sv. války </a:t>
            </a:r>
          </a:p>
          <a:p>
            <a:r>
              <a:rPr lang="cs-CZ" sz="2400" dirty="0" smtClean="0"/>
              <a:t>1919 odchod z druhé internacionály – „pozitivní pohled na válku“</a:t>
            </a:r>
          </a:p>
          <a:p>
            <a:r>
              <a:rPr lang="cs-CZ" sz="2400" dirty="0" smtClean="0"/>
              <a:t>masová </a:t>
            </a:r>
            <a:r>
              <a:rPr lang="cs-CZ" sz="2400" dirty="0"/>
              <a:t>členské </a:t>
            </a:r>
            <a:r>
              <a:rPr lang="cs-CZ" sz="2400" dirty="0" smtClean="0"/>
              <a:t>základny a 1920 se odštěpila PCF (delší dobu výraznější)</a:t>
            </a:r>
            <a:endParaRPr lang="cs-CZ" sz="2400" dirty="0"/>
          </a:p>
          <a:p>
            <a:pPr lvl="0"/>
            <a:r>
              <a:rPr lang="cs-CZ" sz="2400" dirty="0" smtClean="0"/>
              <a:t>nerovnoměrné zastoupení ve </a:t>
            </a:r>
            <a:r>
              <a:rPr lang="cs-CZ" sz="2400" dirty="0"/>
              <a:t>Francii (cca </a:t>
            </a:r>
            <a:r>
              <a:rPr lang="cs-CZ" sz="2400" dirty="0" smtClean="0"/>
              <a:t>absence na polovině </a:t>
            </a:r>
            <a:r>
              <a:rPr lang="cs-CZ" sz="2400" dirty="0"/>
              <a:t>ú</a:t>
            </a:r>
            <a:r>
              <a:rPr lang="cs-CZ" sz="2400" dirty="0" smtClean="0"/>
              <a:t>zemí)</a:t>
            </a:r>
            <a:endParaRPr lang="cs-CZ" sz="2400" dirty="0"/>
          </a:p>
          <a:p>
            <a:pPr lvl="0"/>
            <a:r>
              <a:rPr lang="cs-CZ" sz="2400" dirty="0"/>
              <a:t>S</a:t>
            </a:r>
            <a:r>
              <a:rPr lang="cs-CZ" sz="2400" dirty="0" smtClean="0"/>
              <a:t>tanovy: </a:t>
            </a:r>
            <a:r>
              <a:rPr lang="cs-CZ" sz="2400" b="1" dirty="0" smtClean="0"/>
              <a:t>přetvořit </a:t>
            </a:r>
            <a:r>
              <a:rPr lang="cs-CZ" sz="2400" dirty="0"/>
              <a:t>společnost z kapitalismu na kolektivismus </a:t>
            </a:r>
          </a:p>
          <a:p>
            <a:pPr lvl="0"/>
            <a:r>
              <a:rPr lang="cs-CZ" sz="2400" dirty="0" smtClean="0"/>
              <a:t>vláda </a:t>
            </a:r>
            <a:r>
              <a:rPr lang="cs-CZ" sz="2400" dirty="0"/>
              <a:t>Lidové fronty </a:t>
            </a:r>
            <a:r>
              <a:rPr lang="cs-CZ" sz="2400" dirty="0" smtClean="0"/>
              <a:t>36 – 37, zavádějí </a:t>
            </a:r>
            <a:r>
              <a:rPr lang="cs-CZ" sz="2400" dirty="0"/>
              <a:t>placenou </a:t>
            </a:r>
            <a:r>
              <a:rPr lang="cs-CZ" sz="2400" dirty="0" smtClean="0"/>
              <a:t>dovolenou, 40 hodin práce/týden</a:t>
            </a:r>
            <a:endParaRPr lang="cs-CZ" sz="2400" dirty="0"/>
          </a:p>
          <a:p>
            <a:pPr lvl="0"/>
            <a:r>
              <a:rPr lang="cs-CZ" sz="2400" dirty="0"/>
              <a:t>Leon Blum byl jako předseda vlády stíhán za nepřipravenost </a:t>
            </a:r>
            <a:r>
              <a:rPr lang="cs-CZ" sz="2400" dirty="0" smtClean="0"/>
              <a:t>Francie na válku </a:t>
            </a:r>
          </a:p>
          <a:p>
            <a:pPr lvl="0"/>
            <a:r>
              <a:rPr lang="cs-CZ" sz="2400" dirty="0" smtClean="0"/>
              <a:t>Profesí advokát, dokázal se ubránit, proces byl zastaven a LB předán Německu </a:t>
            </a:r>
            <a:endParaRPr lang="cs-CZ" sz="2400" dirty="0"/>
          </a:p>
          <a:p>
            <a:pPr lvl="0"/>
            <a:r>
              <a:rPr lang="cs-CZ" sz="2400" dirty="0"/>
              <a:t>problém, že přijali </a:t>
            </a:r>
            <a:r>
              <a:rPr lang="cs-CZ" sz="2400" dirty="0" err="1"/>
              <a:t>Pétaina</a:t>
            </a:r>
            <a:r>
              <a:rPr lang="cs-CZ" sz="2400" dirty="0"/>
              <a:t> a Vichy jako </a:t>
            </a:r>
            <a:r>
              <a:rPr lang="cs-CZ" sz="2400" dirty="0" smtClean="0"/>
              <a:t>„mírové východisko“ </a:t>
            </a:r>
            <a:r>
              <a:rPr lang="cs-CZ" sz="2400" dirty="0"/>
              <a:t>z nastalé situace</a:t>
            </a:r>
          </a:p>
          <a:p>
            <a:r>
              <a:rPr lang="cs-CZ" sz="2400" dirty="0" smtClean="0"/>
              <a:t>maximální </a:t>
            </a:r>
            <a:r>
              <a:rPr lang="cs-CZ" sz="2400" dirty="0"/>
              <a:t>členská základna 350 </a:t>
            </a:r>
            <a:r>
              <a:rPr lang="cs-CZ" sz="2400" dirty="0" smtClean="0"/>
              <a:t>000, P. </a:t>
            </a:r>
            <a:r>
              <a:rPr lang="cs-CZ" sz="2400" dirty="0" err="1" smtClean="0"/>
              <a:t>Ramadier</a:t>
            </a:r>
            <a:r>
              <a:rPr lang="cs-CZ" sz="2400" dirty="0" smtClean="0"/>
              <a:t> </a:t>
            </a:r>
            <a:r>
              <a:rPr lang="cs-CZ" sz="2400" dirty="0"/>
              <a:t>a </a:t>
            </a:r>
            <a:r>
              <a:rPr lang="cs-CZ" sz="2400" dirty="0" smtClean="0"/>
              <a:t>G. Molet</a:t>
            </a:r>
            <a:r>
              <a:rPr lang="cs-CZ" sz="2400" dirty="0"/>
              <a:t>, </a:t>
            </a:r>
            <a:r>
              <a:rPr lang="cs-CZ" sz="2400" dirty="0" smtClean="0"/>
              <a:t>poválečná </a:t>
            </a:r>
            <a:r>
              <a:rPr lang="cs-CZ" sz="2400" dirty="0"/>
              <a:t>SFIO     </a:t>
            </a:r>
          </a:p>
          <a:p>
            <a:r>
              <a:rPr lang="cs-CZ" sz="2400" dirty="0" smtClean="0"/>
              <a:t>obhájce </a:t>
            </a:r>
            <a:r>
              <a:rPr lang="cs-CZ" sz="2400" dirty="0"/>
              <a:t>invaze </a:t>
            </a:r>
            <a:r>
              <a:rPr lang="cs-CZ" sz="2400" dirty="0" smtClean="0"/>
              <a:t>v Suezu </a:t>
            </a:r>
            <a:r>
              <a:rPr lang="cs-CZ" sz="2400" dirty="0"/>
              <a:t>zachování </a:t>
            </a:r>
            <a:r>
              <a:rPr lang="cs-CZ" sz="2400" dirty="0" smtClean="0"/>
              <a:t>Alžírska</a:t>
            </a:r>
          </a:p>
        </p:txBody>
      </p:sp>
    </p:spTree>
    <p:extLst>
      <p:ext uri="{BB962C8B-B14F-4D97-AF65-F5344CB8AC3E}">
        <p14:creationId xmlns:p14="http://schemas.microsoft.com/office/powerpoint/2010/main" val="33121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2539"/>
            <a:ext cx="10515600" cy="1325563"/>
          </a:xfrm>
        </p:spPr>
        <p:txBody>
          <a:bodyPr/>
          <a:lstStyle/>
          <a:p>
            <a:r>
              <a:rPr lang="cs-CZ" dirty="0" smtClean="0"/>
              <a:t>SFIO 1958 – 1969 (71)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5396" y="2032676"/>
            <a:ext cx="10515600" cy="5536275"/>
          </a:xfrm>
        </p:spPr>
        <p:txBody>
          <a:bodyPr>
            <a:noAutofit/>
          </a:bodyPr>
          <a:lstStyle/>
          <a:p>
            <a:r>
              <a:rPr lang="cs-CZ" sz="2000" dirty="0" smtClean="0"/>
              <a:t>1958 – </a:t>
            </a:r>
            <a:r>
              <a:rPr lang="cs-CZ" sz="2000" dirty="0" err="1" smtClean="0"/>
              <a:t>Guy</a:t>
            </a:r>
            <a:r>
              <a:rPr lang="cs-CZ" sz="2000" dirty="0" smtClean="0"/>
              <a:t> </a:t>
            </a:r>
            <a:r>
              <a:rPr lang="cs-CZ" sz="2000" dirty="0" err="1" smtClean="0"/>
              <a:t>Mollet</a:t>
            </a:r>
            <a:r>
              <a:rPr lang="cs-CZ" sz="2000" dirty="0" smtClean="0"/>
              <a:t>, v prvních letech V. republiky jsou antirežimní strana</a:t>
            </a:r>
          </a:p>
          <a:p>
            <a:r>
              <a:rPr lang="cs-CZ" sz="2000" dirty="0" smtClean="0"/>
              <a:t>SFIO odmítá novou republiku, musí spolupracovat s komunisty do 1970 konfrontace  </a:t>
            </a:r>
          </a:p>
          <a:p>
            <a:r>
              <a:rPr lang="cs-CZ" sz="2000" dirty="0" err="1" smtClean="0"/>
              <a:t>Parlamentnní</a:t>
            </a:r>
            <a:r>
              <a:rPr lang="cs-CZ" sz="2000" dirty="0" smtClean="0"/>
              <a:t> volby 1958 - 15,5% a 44 poslanců, 1962 -  12,54 a 65 poslanců a                                   1967 -  18,96 a 121 poslanců </a:t>
            </a:r>
          </a:p>
          <a:p>
            <a:r>
              <a:rPr lang="cs-CZ" sz="2000" dirty="0" smtClean="0"/>
              <a:t>1965 – Francois </a:t>
            </a:r>
            <a:r>
              <a:rPr lang="cs-CZ" sz="2000" dirty="0" err="1" smtClean="0"/>
              <a:t>Mitterrrand</a:t>
            </a:r>
            <a:r>
              <a:rPr lang="cs-CZ" sz="2000" dirty="0" smtClean="0"/>
              <a:t> oficiálním prezidentský kandidát všech, kdo je proti V. </a:t>
            </a:r>
            <a:r>
              <a:rPr lang="cs-CZ" sz="2000" dirty="0" err="1" smtClean="0"/>
              <a:t>rep</a:t>
            </a:r>
            <a:r>
              <a:rPr lang="cs-CZ" sz="2000" dirty="0" smtClean="0"/>
              <a:t>.    </a:t>
            </a:r>
          </a:p>
          <a:p>
            <a:r>
              <a:rPr lang="cs-CZ" sz="2000" dirty="0" smtClean="0"/>
              <a:t>PSU levicová strana, nestaví se opozice proti V. </a:t>
            </a:r>
            <a:r>
              <a:rPr lang="cs-CZ" sz="2000" dirty="0" err="1" smtClean="0"/>
              <a:t>rep</a:t>
            </a:r>
            <a:r>
              <a:rPr lang="cs-CZ" sz="2000" dirty="0" smtClean="0"/>
              <a:t>., modernistický socialismus (</a:t>
            </a:r>
            <a:r>
              <a:rPr lang="cs-CZ" sz="2000" dirty="0" err="1" smtClean="0"/>
              <a:t>Piérre</a:t>
            </a:r>
            <a:r>
              <a:rPr lang="cs-CZ" sz="2000" dirty="0" smtClean="0"/>
              <a:t> </a:t>
            </a:r>
            <a:r>
              <a:rPr lang="cs-CZ" sz="2000" dirty="0" err="1" smtClean="0"/>
              <a:t>Mendés</a:t>
            </a:r>
            <a:r>
              <a:rPr lang="cs-CZ" sz="2000" dirty="0" smtClean="0"/>
              <a:t> France)</a:t>
            </a:r>
          </a:p>
          <a:p>
            <a:r>
              <a:rPr lang="cs-CZ" sz="2000" dirty="0" smtClean="0"/>
              <a:t>Rok 1968 – rozpory, volby 16,53% - 57 poslanců </a:t>
            </a:r>
          </a:p>
          <a:p>
            <a:r>
              <a:rPr lang="cs-CZ" sz="2000" dirty="0" smtClean="0"/>
              <a:t>Vznik platformy FGDS na socialistické bázi - federace socialistů a radikálů utvořená F.M. </a:t>
            </a:r>
          </a:p>
          <a:p>
            <a:r>
              <a:rPr lang="cs-CZ" sz="2000" dirty="0" smtClean="0"/>
              <a:t>Později UGSD – Union de  </a:t>
            </a:r>
            <a:r>
              <a:rPr lang="cs-CZ" sz="2000" dirty="0" err="1" smtClean="0"/>
              <a:t>socialist</a:t>
            </a:r>
            <a:r>
              <a:rPr lang="cs-CZ" sz="2000" dirty="0" smtClean="0"/>
              <a:t> et </a:t>
            </a:r>
            <a:r>
              <a:rPr lang="cs-CZ" sz="2000" dirty="0" err="1" smtClean="0"/>
              <a:t>socialist</a:t>
            </a:r>
            <a:r>
              <a:rPr lang="cs-CZ" sz="2000" dirty="0" smtClean="0"/>
              <a:t> </a:t>
            </a:r>
            <a:r>
              <a:rPr lang="cs-CZ" sz="2000" dirty="0" err="1" smtClean="0"/>
              <a:t>démocrates</a:t>
            </a:r>
            <a:endParaRPr lang="cs-CZ" sz="2000" dirty="0" smtClean="0"/>
          </a:p>
          <a:p>
            <a:r>
              <a:rPr lang="cs-CZ" sz="2000" dirty="0"/>
              <a:t>P</a:t>
            </a:r>
            <a:r>
              <a:rPr lang="cs-CZ" sz="2000" dirty="0" smtClean="0"/>
              <a:t>o celou dobu se jedná a studenou válku mezi PCF a SFIO, zásah 21.8. 1968 ČSSR</a:t>
            </a:r>
          </a:p>
          <a:p>
            <a:r>
              <a:rPr lang="cs-CZ" sz="2000" dirty="0" smtClean="0"/>
              <a:t>Krize 1969, prezidentské volby Gaston </a:t>
            </a:r>
            <a:r>
              <a:rPr lang="cs-CZ" sz="2000" dirty="0" err="1" smtClean="0"/>
              <a:t>Defferre</a:t>
            </a:r>
            <a:r>
              <a:rPr lang="cs-CZ" sz="2000" dirty="0" smtClean="0"/>
              <a:t> jen 5%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7540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 1971 - 1981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419004"/>
            <a:ext cx="10515600" cy="4672359"/>
          </a:xfrm>
        </p:spPr>
        <p:txBody>
          <a:bodyPr/>
          <a:lstStyle/>
          <a:p>
            <a:r>
              <a:rPr lang="cs-CZ" dirty="0" smtClean="0"/>
              <a:t>1971, strana která </a:t>
            </a:r>
            <a:r>
              <a:rPr lang="cs-CZ" dirty="0"/>
              <a:t>je celonárodní, pro – vůdcovská a </a:t>
            </a:r>
            <a:r>
              <a:rPr lang="cs-CZ" dirty="0" smtClean="0"/>
              <a:t>jednotná </a:t>
            </a:r>
          </a:p>
          <a:p>
            <a:r>
              <a:rPr lang="cs-CZ" dirty="0" smtClean="0"/>
              <a:t>Prezidentské volby 1974 a volby do AN </a:t>
            </a:r>
            <a:r>
              <a:rPr lang="cs-CZ" b="1" dirty="0" smtClean="0"/>
              <a:t>1973 </a:t>
            </a:r>
            <a:r>
              <a:rPr lang="cs-CZ" b="1" dirty="0"/>
              <a:t>– 19,20% a 89 </a:t>
            </a:r>
            <a:r>
              <a:rPr lang="cs-CZ" b="1" dirty="0" smtClean="0"/>
              <a:t>m. </a:t>
            </a:r>
            <a:r>
              <a:rPr lang="cs-CZ" dirty="0" smtClean="0"/>
              <a:t>ze 490</a:t>
            </a:r>
          </a:p>
          <a:p>
            <a:r>
              <a:rPr lang="cs-CZ" dirty="0"/>
              <a:t>Prezidentské volby </a:t>
            </a:r>
            <a:r>
              <a:rPr lang="cs-CZ" dirty="0" smtClean="0"/>
              <a:t>74, těsná prohra o </a:t>
            </a:r>
            <a:r>
              <a:rPr lang="cs-CZ" dirty="0"/>
              <a:t>400 000 hlasů </a:t>
            </a:r>
          </a:p>
          <a:p>
            <a:pPr lvl="0"/>
            <a:r>
              <a:rPr lang="cs-CZ" dirty="0" smtClean="0"/>
              <a:t>Patrný vzestup hlasů kantonální a komunální volby </a:t>
            </a:r>
            <a:r>
              <a:rPr lang="cs-CZ" dirty="0"/>
              <a:t>(</a:t>
            </a:r>
            <a:r>
              <a:rPr lang="cs-CZ" dirty="0" smtClean="0"/>
              <a:t>1976,1977)</a:t>
            </a:r>
            <a:endParaRPr lang="cs-CZ" dirty="0"/>
          </a:p>
          <a:p>
            <a:pPr lvl="0"/>
            <a:r>
              <a:rPr lang="cs-CZ" dirty="0" smtClean="0"/>
              <a:t>Důležitý vztah PCF </a:t>
            </a:r>
            <a:r>
              <a:rPr lang="cs-CZ" dirty="0"/>
              <a:t>a </a:t>
            </a:r>
            <a:r>
              <a:rPr lang="cs-CZ" dirty="0" smtClean="0"/>
              <a:t>PS, bipolární </a:t>
            </a:r>
            <a:r>
              <a:rPr lang="cs-CZ" dirty="0" err="1" smtClean="0"/>
              <a:t>čverylka</a:t>
            </a:r>
            <a:r>
              <a:rPr lang="cs-CZ" dirty="0" smtClean="0"/>
              <a:t> </a:t>
            </a:r>
            <a:endParaRPr lang="cs-CZ" dirty="0"/>
          </a:p>
          <a:p>
            <a:pPr lvl="0"/>
            <a:r>
              <a:rPr lang="cs-CZ" dirty="0"/>
              <a:t>jasné rozbroje ve volbách 1978 – </a:t>
            </a:r>
            <a:r>
              <a:rPr lang="cs-CZ" b="1" dirty="0"/>
              <a:t>výsledek 22,58% a 104 </a:t>
            </a:r>
            <a:r>
              <a:rPr lang="cs-CZ" b="1" dirty="0" smtClean="0"/>
              <a:t>m. </a:t>
            </a:r>
            <a:r>
              <a:rPr lang="cs-CZ" dirty="0" smtClean="0"/>
              <a:t>ze </a:t>
            </a:r>
            <a:r>
              <a:rPr lang="cs-CZ" dirty="0"/>
              <a:t>490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93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 1981 – převzetí moci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2274" y="2131314"/>
            <a:ext cx="10515600" cy="514557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Vítězství </a:t>
            </a:r>
            <a:r>
              <a:rPr lang="cs-CZ" dirty="0"/>
              <a:t>v </a:t>
            </a:r>
            <a:r>
              <a:rPr lang="cs-CZ" dirty="0" smtClean="0"/>
              <a:t>prezidentských </a:t>
            </a:r>
            <a:r>
              <a:rPr lang="cs-CZ" dirty="0"/>
              <a:t>i </a:t>
            </a:r>
            <a:r>
              <a:rPr lang="cs-CZ" dirty="0" smtClean="0"/>
              <a:t>parlamentních volbách </a:t>
            </a:r>
            <a:r>
              <a:rPr lang="cs-CZ" dirty="0"/>
              <a:t>– </a:t>
            </a:r>
            <a:r>
              <a:rPr lang="cs-CZ" b="1" dirty="0"/>
              <a:t>37,51% a 269 </a:t>
            </a:r>
            <a:r>
              <a:rPr lang="cs-CZ" b="1" dirty="0" smtClean="0"/>
              <a:t>m./ </a:t>
            </a:r>
            <a:r>
              <a:rPr lang="cs-CZ" b="1" dirty="0"/>
              <a:t>490</a:t>
            </a:r>
            <a:endParaRPr lang="cs-CZ" dirty="0"/>
          </a:p>
          <a:p>
            <a:pPr lvl="0"/>
            <a:r>
              <a:rPr lang="cs-CZ" dirty="0" smtClean="0"/>
              <a:t>Masivní realizace programu 110 bodů, </a:t>
            </a:r>
            <a:r>
              <a:rPr lang="cs-CZ" dirty="0"/>
              <a:t>rozvoj na evropské úrovni </a:t>
            </a:r>
            <a:r>
              <a:rPr lang="cs-CZ" dirty="0" smtClean="0"/>
              <a:t>(společně se PSOE),</a:t>
            </a:r>
          </a:p>
          <a:p>
            <a:pPr lvl="0"/>
            <a:r>
              <a:rPr lang="cs-CZ" dirty="0" smtClean="0"/>
              <a:t>Většina </a:t>
            </a:r>
            <a:r>
              <a:rPr lang="cs-CZ" dirty="0"/>
              <a:t>poslanců za PS jsou kantoři</a:t>
            </a:r>
          </a:p>
          <a:p>
            <a:pPr lvl="0"/>
            <a:r>
              <a:rPr lang="cs-CZ" dirty="0" smtClean="0"/>
              <a:t>Koalice s PCF, dlouho nevydrží 1984, spolupráce se Zelenými </a:t>
            </a:r>
            <a:endParaRPr lang="cs-CZ" dirty="0"/>
          </a:p>
          <a:p>
            <a:pPr lvl="0"/>
            <a:r>
              <a:rPr lang="cs-CZ" dirty="0" smtClean="0"/>
              <a:t>1986 </a:t>
            </a:r>
            <a:r>
              <a:rPr lang="cs-CZ" dirty="0"/>
              <a:t>– </a:t>
            </a:r>
            <a:r>
              <a:rPr lang="cs-CZ" dirty="0" smtClean="0"/>
              <a:t>krize, volební prohra a následuje kohabitace </a:t>
            </a:r>
            <a:r>
              <a:rPr lang="cs-CZ" b="1" dirty="0" smtClean="0"/>
              <a:t>PS </a:t>
            </a:r>
            <a:r>
              <a:rPr lang="cs-CZ" b="1" dirty="0"/>
              <a:t>– 31% a 206 poslanců </a:t>
            </a:r>
            <a:endParaRPr lang="cs-CZ" dirty="0"/>
          </a:p>
          <a:p>
            <a:pPr lvl="0"/>
            <a:r>
              <a:rPr lang="cs-CZ" dirty="0"/>
              <a:t>1988 – opětovné znovuzvolení </a:t>
            </a:r>
            <a:r>
              <a:rPr lang="cs-CZ" b="1" dirty="0"/>
              <a:t>F.M., první přímo znovuzvolený prezident</a:t>
            </a:r>
          </a:p>
          <a:p>
            <a:r>
              <a:rPr lang="cs-CZ" dirty="0"/>
              <a:t>První ministerským předsedou je </a:t>
            </a:r>
            <a:r>
              <a:rPr lang="cs-CZ" dirty="0" err="1"/>
              <a:t>Pierre</a:t>
            </a:r>
            <a:r>
              <a:rPr lang="cs-CZ" dirty="0"/>
              <a:t> </a:t>
            </a:r>
            <a:r>
              <a:rPr lang="cs-CZ" dirty="0" err="1"/>
              <a:t>Mauroy</a:t>
            </a:r>
            <a:r>
              <a:rPr lang="cs-CZ" dirty="0"/>
              <a:t> 81 – 84, současně starosta </a:t>
            </a:r>
            <a:r>
              <a:rPr lang="cs-CZ" dirty="0" smtClean="0"/>
              <a:t>Lille</a:t>
            </a:r>
          </a:p>
          <a:p>
            <a:r>
              <a:rPr lang="cs-CZ" dirty="0" smtClean="0"/>
              <a:t>Druhým </a:t>
            </a:r>
            <a:r>
              <a:rPr lang="cs-CZ" dirty="0"/>
              <a:t>je </a:t>
            </a:r>
            <a:r>
              <a:rPr lang="cs-CZ" dirty="0" err="1"/>
              <a:t>Laurent</a:t>
            </a:r>
            <a:r>
              <a:rPr lang="cs-CZ" dirty="0"/>
              <a:t> Fabius </a:t>
            </a:r>
            <a:r>
              <a:rPr lang="cs-CZ" dirty="0" smtClean="0"/>
              <a:t>(ENA, věk)  </a:t>
            </a:r>
            <a:endParaRPr lang="cs-CZ" dirty="0"/>
          </a:p>
          <a:p>
            <a:r>
              <a:rPr lang="cs-CZ" b="1" dirty="0" smtClean="0"/>
              <a:t>1988 – zlepšení situace, </a:t>
            </a:r>
            <a:r>
              <a:rPr lang="cs-CZ" b="1" dirty="0"/>
              <a:t>260 poslanců a 34,76%</a:t>
            </a:r>
            <a:r>
              <a:rPr lang="cs-CZ" dirty="0"/>
              <a:t> </a:t>
            </a:r>
          </a:p>
          <a:p>
            <a:r>
              <a:rPr lang="cs-CZ" dirty="0"/>
              <a:t>1988 – nová vláda v čele je Michel </a:t>
            </a:r>
            <a:r>
              <a:rPr lang="cs-CZ" dirty="0" err="1"/>
              <a:t>Rocard</a:t>
            </a:r>
            <a:r>
              <a:rPr lang="cs-CZ" dirty="0"/>
              <a:t>, bez </a:t>
            </a:r>
            <a:r>
              <a:rPr lang="cs-CZ" dirty="0" smtClean="0"/>
              <a:t>PCF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06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voličů PS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3103" y="2389096"/>
            <a:ext cx="10515600" cy="4962698"/>
          </a:xfrm>
        </p:spPr>
        <p:txBody>
          <a:bodyPr>
            <a:normAutofit/>
          </a:bodyPr>
          <a:lstStyle/>
          <a:p>
            <a:r>
              <a:rPr lang="cs-CZ" dirty="0" smtClean="0"/>
              <a:t>První nástup </a:t>
            </a:r>
            <a:r>
              <a:rPr lang="cs-CZ" dirty="0"/>
              <a:t>novodobých socialistů nastal v 70 letech a to v dříve katolických regionech</a:t>
            </a:r>
            <a:r>
              <a:rPr lang="cs-CZ" dirty="0" smtClean="0"/>
              <a:t>!</a:t>
            </a:r>
            <a:endParaRPr lang="cs-CZ" dirty="0"/>
          </a:p>
          <a:p>
            <a:r>
              <a:rPr lang="cs-CZ" dirty="0" smtClean="0"/>
              <a:t>Normandie</a:t>
            </a:r>
            <a:r>
              <a:rPr lang="cs-CZ" dirty="0"/>
              <a:t>, Bretagne, částečně Alsasko – Lotrinsko</a:t>
            </a:r>
          </a:p>
          <a:p>
            <a:r>
              <a:rPr lang="cs-CZ" dirty="0" smtClean="0"/>
              <a:t>Proč</a:t>
            </a:r>
            <a:r>
              <a:rPr lang="cs-CZ" dirty="0"/>
              <a:t>? Slábne vazba k náboženství (2/3 jsou pasivní </a:t>
            </a:r>
            <a:r>
              <a:rPr lang="cs-CZ" dirty="0" smtClean="0"/>
              <a:t>katolíci</a:t>
            </a:r>
            <a:r>
              <a:rPr lang="cs-CZ" dirty="0"/>
              <a:t>)</a:t>
            </a:r>
          </a:p>
          <a:p>
            <a:r>
              <a:rPr lang="cs-CZ" dirty="0" smtClean="0"/>
              <a:t>Pokles </a:t>
            </a:r>
            <a:r>
              <a:rPr lang="cs-CZ" dirty="0"/>
              <a:t>zemědělců a OSVČ, spíše zaměstnanci ve službách, Učitelé</a:t>
            </a:r>
            <a:r>
              <a:rPr lang="cs-CZ" dirty="0" smtClean="0"/>
              <a:t>! </a:t>
            </a:r>
            <a:endParaRPr lang="cs-CZ" dirty="0"/>
          </a:p>
          <a:p>
            <a:r>
              <a:rPr lang="cs-CZ" dirty="0" smtClean="0"/>
              <a:t>Problém </a:t>
            </a:r>
            <a:r>
              <a:rPr lang="cs-CZ" dirty="0"/>
              <a:t>eroze dělnické třídy</a:t>
            </a:r>
          </a:p>
          <a:p>
            <a:r>
              <a:rPr lang="cs-CZ" dirty="0"/>
              <a:t>   rok 1978 – 36% volilo </a:t>
            </a:r>
            <a:r>
              <a:rPr lang="cs-CZ" dirty="0" smtClean="0"/>
              <a:t>PCF a 27</a:t>
            </a:r>
            <a:r>
              <a:rPr lang="cs-CZ" dirty="0"/>
              <a:t>% </a:t>
            </a:r>
            <a:r>
              <a:rPr lang="cs-CZ" dirty="0" smtClean="0"/>
              <a:t>PS </a:t>
            </a:r>
            <a:endParaRPr lang="cs-CZ" dirty="0"/>
          </a:p>
          <a:p>
            <a:r>
              <a:rPr lang="cs-CZ" dirty="0"/>
              <a:t>   rok 1986 – 20% </a:t>
            </a:r>
            <a:r>
              <a:rPr lang="cs-CZ" dirty="0" smtClean="0"/>
              <a:t>volilo PCF a </a:t>
            </a:r>
            <a:r>
              <a:rPr lang="cs-CZ" dirty="0"/>
              <a:t>34% </a:t>
            </a:r>
            <a:r>
              <a:rPr lang="cs-CZ" dirty="0" smtClean="0"/>
              <a:t>PS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58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431</Words>
  <Application>Microsoft Office PowerPoint</Application>
  <PresentationFormat>Širokoúhlá obrazovka</PresentationFormat>
  <Paragraphs>102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Socialistická strana </vt:lpstr>
      <vt:lpstr>PS v proměnách času </vt:lpstr>
      <vt:lpstr>SFIO </vt:lpstr>
      <vt:lpstr>Socialistická strana PS </vt:lpstr>
      <vt:lpstr>La Section française de l’Internationale ouvrière</vt:lpstr>
      <vt:lpstr>SFIO 1958 – 1969 (71)</vt:lpstr>
      <vt:lpstr>PS 1971 - 1981</vt:lpstr>
      <vt:lpstr>PS 1981 – převzetí moci </vt:lpstr>
      <vt:lpstr>Proměna voličů PS </vt:lpstr>
      <vt:lpstr>PS 1990 - 1997</vt:lpstr>
      <vt:lpstr>MRG – Levicový radikálové </vt:lpstr>
      <vt:lpstr>1993  - 2017  </vt:lpstr>
      <vt:lpstr>PS </vt:lpstr>
      <vt:lpstr>Prez. Volby 2017 – Benoit Hamon 6,36%</vt:lpstr>
      <vt:lpstr>Závěrem 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Socialistická strana</dc:title>
  <dc:creator>Michal Pink</dc:creator>
  <cp:lastModifiedBy>Ucitel</cp:lastModifiedBy>
  <cp:revision>19</cp:revision>
  <dcterms:created xsi:type="dcterms:W3CDTF">2017-10-30T11:39:03Z</dcterms:created>
  <dcterms:modified xsi:type="dcterms:W3CDTF">2017-10-31T07:03:00Z</dcterms:modified>
</cp:coreProperties>
</file>