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Default Extension="xlsx" ContentType="application/vnd.openxmlformats-officedocument.spreadsheetml.sheet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56" r:id="rId7"/>
    <p:sldMasterId id="2147483768" r:id="rId8"/>
    <p:sldMasterId id="2147483780" r:id="rId9"/>
  </p:sldMasterIdLst>
  <p:sldIdLst>
    <p:sldId id="256" r:id="rId10"/>
    <p:sldId id="258" r:id="rId11"/>
    <p:sldId id="259" r:id="rId12"/>
    <p:sldId id="260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71" r:id="rId21"/>
    <p:sldId id="272" r:id="rId22"/>
    <p:sldId id="273" r:id="rId23"/>
    <p:sldId id="274" r:id="rId24"/>
    <p:sldId id="275" r:id="rId25"/>
    <p:sldId id="278" r:id="rId26"/>
    <p:sldId id="27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DF79"/>
    <a:srgbClr val="C2E49C"/>
    <a:srgbClr val="FF6600"/>
    <a:srgbClr val="9933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'List1 (3)'!$B$53</c:f>
              <c:strCache>
                <c:ptCount val="1"/>
                <c:pt idx="0">
                  <c:v>rozdiel</c:v>
                </c:pt>
              </c:strCache>
            </c:strRef>
          </c:tx>
          <c:cat>
            <c:strRef>
              <c:f>'List1 (3)'!$A$54:$A$75</c:f>
              <c:strCache>
                <c:ptCount val="22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Z</c:v>
                </c:pt>
              </c:strCache>
            </c:strRef>
          </c:cat>
          <c:val>
            <c:numRef>
              <c:f>'List1 (3)'!$B$54:$B$75</c:f>
              <c:numCache>
                <c:formatCode>General</c:formatCode>
                <c:ptCount val="22"/>
                <c:pt idx="0">
                  <c:v>0.67190264687827272</c:v>
                </c:pt>
                <c:pt idx="1">
                  <c:v>0.19259176701818448</c:v>
                </c:pt>
                <c:pt idx="2">
                  <c:v>0.34863073240469494</c:v>
                </c:pt>
                <c:pt idx="3">
                  <c:v>9.1529234865259674E-3</c:v>
                </c:pt>
                <c:pt idx="4">
                  <c:v>-6.373451774816731E-2</c:v>
                </c:pt>
                <c:pt idx="5">
                  <c:v>0.41830315628247905</c:v>
                </c:pt>
                <c:pt idx="6">
                  <c:v>5.350802922433396E-2</c:v>
                </c:pt>
                <c:pt idx="7">
                  <c:v>8.7242222950896245E-2</c:v>
                </c:pt>
                <c:pt idx="8">
                  <c:v>-0.29483802286096156</c:v>
                </c:pt>
                <c:pt idx="9">
                  <c:v>-0.21512606935081469</c:v>
                </c:pt>
                <c:pt idx="10">
                  <c:v>-0.20171048355370064</c:v>
                </c:pt>
                <c:pt idx="11">
                  <c:v>-0.35519456126366344</c:v>
                </c:pt>
                <c:pt idx="12">
                  <c:v>-3.4526929047070221E-2</c:v>
                </c:pt>
                <c:pt idx="13">
                  <c:v>-0.21205380206528945</c:v>
                </c:pt>
                <c:pt idx="14">
                  <c:v>0.27186749301333429</c:v>
                </c:pt>
                <c:pt idx="15">
                  <c:v>-6.318890849277603E-2</c:v>
                </c:pt>
                <c:pt idx="16">
                  <c:v>-0.25074937870686675</c:v>
                </c:pt>
                <c:pt idx="17">
                  <c:v>-3.8495866275205523E-3</c:v>
                </c:pt>
                <c:pt idx="18">
                  <c:v>-0.22922454245611848</c:v>
                </c:pt>
                <c:pt idx="19">
                  <c:v>-0.43155310006138731</c:v>
                </c:pt>
                <c:pt idx="20">
                  <c:v>-9.6630387710034432E-2</c:v>
                </c:pt>
                <c:pt idx="21">
                  <c:v>0.18699420461757771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14-493B-95BD-0F333381888A}"/>
            </c:ext>
          </c:extLst>
        </c:ser>
        <c:dLbls/>
        <c:axId val="137400704"/>
        <c:axId val="137402240"/>
      </c:barChart>
      <c:catAx>
        <c:axId val="13740070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37402240"/>
        <c:crosses val="autoZero"/>
        <c:auto val="1"/>
        <c:lblAlgn val="ctr"/>
        <c:lblOffset val="100"/>
      </c:catAx>
      <c:valAx>
        <c:axId val="1374022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37400704"/>
        <c:crosses val="autoZero"/>
        <c:crossBetween val="between"/>
      </c:valAx>
    </c:plotArea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27.11.2017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27.11.2017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 smtClean="0">
                <a:solidFill>
                  <a:schemeClr val="bg1"/>
                </a:solidFill>
              </a:rPr>
              <a:t>Abeceda a volby</a:t>
            </a:r>
            <a:r>
              <a:rPr lang="cs-CZ" sz="4400" dirty="0" smtClean="0">
                <a:solidFill>
                  <a:schemeClr val="bg1"/>
                </a:solidFill>
              </a:rPr>
              <a:t/>
            </a:r>
            <a:br>
              <a:rPr lang="cs-CZ" sz="4400" dirty="0" smtClean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27.11.2017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61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Je to problém?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 (částečně)</a:t>
            </a:r>
          </a:p>
          <a:p>
            <a:pPr lvl="1"/>
            <a:r>
              <a:rPr lang="cs-CZ" dirty="0" smtClean="0"/>
              <a:t>Pokud o pořadí kandidátů na svých listinách rozhodují samotné politické strany</a:t>
            </a:r>
          </a:p>
          <a:p>
            <a:pPr lvl="1"/>
            <a:r>
              <a:rPr lang="cs-CZ" dirty="0" smtClean="0"/>
              <a:t>Pořadí kandidátů je věcí jejich politického subjektu a je výsledkem určité úvahy (ideové, pragmatické, mocenské)</a:t>
            </a:r>
          </a:p>
          <a:p>
            <a:endParaRPr lang="cs-CZ" dirty="0" smtClean="0"/>
          </a:p>
          <a:p>
            <a:r>
              <a:rPr lang="cs-CZ" dirty="0" smtClean="0"/>
              <a:t>ANO</a:t>
            </a:r>
          </a:p>
          <a:p>
            <a:pPr lvl="1"/>
            <a:r>
              <a:rPr lang="cs-CZ" dirty="0" smtClean="0"/>
              <a:t>Pokud o pořadí kandidátů rozhoduje zvolené kritérium, které nevypovídá nic o kvalitě kandidátů</a:t>
            </a:r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Abeceda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 B C D E F G H I J K L M N O P Q R S T U V W X Y Z</a:t>
            </a:r>
          </a:p>
          <a:p>
            <a:endParaRPr lang="cs-CZ" dirty="0" smtClean="0"/>
          </a:p>
          <a:p>
            <a:r>
              <a:rPr lang="cs-CZ" dirty="0" smtClean="0"/>
              <a:t>Zažitý a obecně akceptovaný sled písmen ve stejném pořadí</a:t>
            </a:r>
          </a:p>
          <a:p>
            <a:endParaRPr lang="cs-CZ" dirty="0" smtClean="0"/>
          </a:p>
          <a:p>
            <a:r>
              <a:rPr lang="cs-CZ" dirty="0" smtClean="0"/>
              <a:t>Ve skutečnosti absolutně náhodné pořadí písmen, na kterém se společnost shodla, že bude užíváno</a:t>
            </a:r>
          </a:p>
          <a:p>
            <a:endParaRPr lang="cs-CZ" dirty="0" smtClean="0"/>
          </a:p>
          <a:p>
            <a:r>
              <a:rPr lang="cs-CZ" dirty="0" smtClean="0"/>
              <a:t>A S D F G H J K L P O I U Z T R E W Q Y X C V B N M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Abeceda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Zdánlivě neutrální prvek: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Jména studentů v notesu zkoušejícího</a:t>
            </a:r>
          </a:p>
          <a:p>
            <a:pPr lvl="1"/>
            <a:r>
              <a:rPr lang="cs-CZ" dirty="0" smtClean="0"/>
              <a:t>Telefonní seznamy</a:t>
            </a:r>
          </a:p>
          <a:p>
            <a:pPr lvl="1"/>
            <a:r>
              <a:rPr lang="cs-CZ" dirty="0" smtClean="0"/>
              <a:t>Statistické seznamy obcí v okresech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Pokud platí předpoklad, že samotné pořadí má význam, neutralita abecedy je eliminována</a:t>
            </a:r>
          </a:p>
          <a:p>
            <a:endParaRPr lang="cs-CZ" dirty="0" smtClean="0"/>
          </a:p>
          <a:p>
            <a:r>
              <a:rPr lang="cs-CZ" dirty="0" smtClean="0"/>
              <a:t>O to víc, pokud je neutralita (= rovnost) součástí ústavně zakotveného volebního práva</a:t>
            </a:r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Abeceda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Proč je to problém?</a:t>
            </a:r>
          </a:p>
          <a:p>
            <a:endParaRPr lang="cs-CZ" dirty="0" smtClean="0"/>
          </a:p>
          <a:p>
            <a:r>
              <a:rPr lang="cs-CZ" dirty="0" smtClean="0"/>
              <a:t>1. pořadí kandidátů je stanoveno na základně zcela náhodného prvku (proč ne barva vlasů nebo výška?)</a:t>
            </a:r>
          </a:p>
          <a:p>
            <a:endParaRPr lang="cs-CZ" dirty="0" smtClean="0"/>
          </a:p>
          <a:p>
            <a:r>
              <a:rPr lang="cs-CZ" dirty="0" smtClean="0"/>
              <a:t>2. abecední kritérium nevypovídá nic o kvalitě kandidátů</a:t>
            </a:r>
          </a:p>
          <a:p>
            <a:endParaRPr lang="cs-CZ" dirty="0" smtClean="0"/>
          </a:p>
          <a:p>
            <a:r>
              <a:rPr lang="cs-CZ" dirty="0" smtClean="0"/>
              <a:t>3. statisticky se na čelo / závěr listin mají vyšší šanci dostat kandidáti s příjmením začínajícím na písmeno z okrajů abecedy</a:t>
            </a:r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Krajské volby SR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Spáč, Voda, Zagrapan 2016</a:t>
            </a:r>
          </a:p>
          <a:p>
            <a:endParaRPr lang="cs-CZ" dirty="0" smtClean="0"/>
          </a:p>
          <a:p>
            <a:r>
              <a:rPr lang="cs-CZ" dirty="0" smtClean="0"/>
              <a:t>Analýza efektu pořadí v krajských volbách na Slovensku 2005 - 2013</a:t>
            </a:r>
          </a:p>
          <a:p>
            <a:endParaRPr lang="cs-CZ" dirty="0" smtClean="0"/>
          </a:p>
          <a:p>
            <a:r>
              <a:rPr lang="cs-CZ" dirty="0" smtClean="0"/>
              <a:t>Kandidáti všech stran a nezávislí na společné listině s abecedním řazením</a:t>
            </a:r>
          </a:p>
          <a:p>
            <a:endParaRPr lang="cs-CZ" dirty="0" smtClean="0"/>
          </a:p>
          <a:p>
            <a:r>
              <a:rPr lang="cs-CZ" dirty="0" smtClean="0"/>
              <a:t>Zkoumány výsledky celkem 8 881 kandidátů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Krajské volby SR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jsme chtěli zjistit: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Existuje výhoda pro kandidáty na čele / konci listiny?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Je mezi zvolenými víc osob s příjmeními ze začátku / z konce abecedy než jich je mezi kandidáty?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Je distribuce jmen zvolených poslanců odlišná než distribuce jmen kandidátů?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Krajské volby SR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Výsledky (vždy oproti kandidátům na pozicích 3 až 3. od konce):</a:t>
            </a:r>
          </a:p>
          <a:p>
            <a:endParaRPr lang="cs-CZ" sz="2200" dirty="0" smtClean="0"/>
          </a:p>
          <a:p>
            <a:r>
              <a:rPr lang="cs-CZ" sz="2200" dirty="0" smtClean="0"/>
              <a:t>Počty hlasů:</a:t>
            </a:r>
          </a:p>
          <a:p>
            <a:pPr lvl="1"/>
            <a:r>
              <a:rPr lang="cs-CZ" sz="2200" dirty="0" smtClean="0"/>
              <a:t>První pozice (+ 2,18 </a:t>
            </a:r>
            <a:r>
              <a:rPr lang="cs-CZ" sz="2200" dirty="0" err="1" smtClean="0"/>
              <a:t>p.b</a:t>
            </a:r>
            <a:r>
              <a:rPr lang="cs-CZ" sz="2200" dirty="0" smtClean="0"/>
              <a:t>.), druhá (+ 1,14), </a:t>
            </a:r>
            <a:r>
              <a:rPr lang="cs-CZ" sz="2200" smtClean="0"/>
              <a:t>předposlední (+ 1,43</a:t>
            </a:r>
            <a:r>
              <a:rPr lang="cs-CZ" sz="2200" dirty="0" smtClean="0"/>
              <a:t>), </a:t>
            </a:r>
            <a:r>
              <a:rPr lang="cs-CZ" sz="2200" smtClean="0"/>
              <a:t>poslední (+ 1,19</a:t>
            </a:r>
            <a:r>
              <a:rPr lang="cs-CZ" sz="2200" dirty="0" smtClean="0"/>
              <a:t>)</a:t>
            </a:r>
          </a:p>
          <a:p>
            <a:endParaRPr lang="cs-CZ" sz="2200" dirty="0" smtClean="0"/>
          </a:p>
          <a:p>
            <a:r>
              <a:rPr lang="cs-CZ" sz="2200" dirty="0" smtClean="0"/>
              <a:t>Šance na zvolení</a:t>
            </a:r>
          </a:p>
          <a:p>
            <a:pPr lvl="1"/>
            <a:r>
              <a:rPr lang="cs-CZ" sz="2200" dirty="0" smtClean="0"/>
              <a:t>První pozice (+ 75 %), poslední pozice (+ 49 %)</a:t>
            </a:r>
          </a:p>
          <a:p>
            <a:endParaRPr lang="cs-CZ" dirty="0" smtClean="0"/>
          </a:p>
          <a:p>
            <a:r>
              <a:rPr lang="cs-CZ" sz="2200" dirty="0" smtClean="0"/>
              <a:t>Distribuce jmen zvolených zastupitelů posunuta oproti kandidátům směrem k začátku abecedy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Krajské volby SR</a:t>
            </a:r>
            <a:endParaRPr lang="en-US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87303991"/>
              </p:ext>
            </p:extLst>
          </p:nvPr>
        </p:nvGraphicFramePr>
        <p:xfrm>
          <a:off x="539552" y="1628800"/>
          <a:ext cx="81472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0173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lvl="1" algn="ctr">
              <a:buNone/>
            </a:pPr>
            <a:endParaRPr lang="cs-CZ" dirty="0" smtClean="0"/>
          </a:p>
          <a:p>
            <a:pPr lvl="1" algn="ctr">
              <a:buNone/>
            </a:pPr>
            <a:endParaRPr lang="cs-CZ" dirty="0" smtClean="0"/>
          </a:p>
          <a:p>
            <a:pPr lvl="1" algn="ctr">
              <a:buNone/>
            </a:pPr>
            <a:endParaRPr lang="cs-CZ" dirty="0" smtClean="0"/>
          </a:p>
          <a:p>
            <a:pPr lvl="1" algn="ctr">
              <a:buNone/>
            </a:pPr>
            <a:endParaRPr lang="cs-CZ" dirty="0" smtClean="0"/>
          </a:p>
          <a:p>
            <a:pPr lvl="1" algn="ctr">
              <a:buNone/>
            </a:pPr>
            <a:endParaRPr lang="cs-CZ" dirty="0" smtClean="0"/>
          </a:p>
          <a:p>
            <a:pPr lvl="1" algn="ctr">
              <a:buNone/>
            </a:pPr>
            <a:endParaRPr lang="cs-CZ" dirty="0" smtClean="0"/>
          </a:p>
          <a:p>
            <a:pPr lvl="1" algn="ctr">
              <a:buNone/>
            </a:pPr>
            <a:r>
              <a:rPr lang="cs-CZ" sz="7200" dirty="0" smtClean="0"/>
              <a:t>Co s tím?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Ideál voleb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Svobodné a spravedlivé volby</a:t>
            </a:r>
          </a:p>
          <a:p>
            <a:endParaRPr lang="cs-CZ" dirty="0" smtClean="0"/>
          </a:p>
          <a:p>
            <a:r>
              <a:rPr lang="cs-CZ" dirty="0" smtClean="0"/>
              <a:t>Férový volební systém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Každý volič má stejně silný hlas</a:t>
            </a:r>
          </a:p>
          <a:p>
            <a:endParaRPr lang="cs-CZ" dirty="0" smtClean="0"/>
          </a:p>
          <a:p>
            <a:r>
              <a:rPr lang="cs-CZ" dirty="0" smtClean="0"/>
              <a:t>Stejné šance pro kandidáty získat mandát</a:t>
            </a:r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Realita voleb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Svobodné a spravedlivé volby nejsou zárukou, že všechny „dobré“ atributy voleb jsou na svém maximu</a:t>
            </a:r>
          </a:p>
          <a:p>
            <a:endParaRPr lang="cs-CZ" dirty="0" smtClean="0"/>
          </a:p>
          <a:p>
            <a:r>
              <a:rPr lang="cs-CZ" dirty="0" smtClean="0"/>
              <a:t>Volební systémy mohou ohýbat realitu (hranice obvodů)</a:t>
            </a:r>
          </a:p>
          <a:p>
            <a:endParaRPr lang="cs-CZ" dirty="0" smtClean="0"/>
          </a:p>
          <a:p>
            <a:r>
              <a:rPr lang="cs-CZ" dirty="0" smtClean="0"/>
              <a:t>Silové pozice voličů se liší (republikán v Kalifornii)</a:t>
            </a:r>
          </a:p>
          <a:p>
            <a:endParaRPr lang="cs-CZ" dirty="0" smtClean="0"/>
          </a:p>
          <a:p>
            <a:r>
              <a:rPr lang="cs-CZ" dirty="0" smtClean="0"/>
              <a:t>Přístup kandidátů k mandátům není stejný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Efekt pořadí na volebním lístku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anglické lit. tzv. </a:t>
            </a:r>
            <a:r>
              <a:rPr lang="cs-CZ" i="1" dirty="0" smtClean="0"/>
              <a:t>Ballot order effect</a:t>
            </a:r>
          </a:p>
          <a:p>
            <a:endParaRPr lang="cs-CZ" dirty="0" smtClean="0"/>
          </a:p>
          <a:p>
            <a:r>
              <a:rPr lang="cs-CZ" dirty="0" smtClean="0"/>
              <a:t>Struktura volebního lístku má vliv na šance kandidátů získat mandát</a:t>
            </a:r>
          </a:p>
          <a:p>
            <a:endParaRPr lang="cs-CZ" dirty="0" smtClean="0"/>
          </a:p>
          <a:p>
            <a:r>
              <a:rPr lang="cs-CZ" dirty="0" smtClean="0"/>
              <a:t>Klíčové atributy:</a:t>
            </a:r>
          </a:p>
          <a:p>
            <a:pPr lvl="1"/>
            <a:r>
              <a:rPr lang="cs-CZ" dirty="0" smtClean="0"/>
              <a:t>Délka (počet kandidátů na listině)</a:t>
            </a:r>
          </a:p>
          <a:p>
            <a:pPr lvl="1"/>
            <a:r>
              <a:rPr lang="cs-CZ" dirty="0" smtClean="0"/>
              <a:t>Význam voleb a informovanost voličů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Efekt pořadí na volebním lístku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Pořadí kandidátů na listině není pouze technický a formální aspekt</a:t>
            </a:r>
          </a:p>
          <a:p>
            <a:endParaRPr lang="cs-CZ" dirty="0" smtClean="0"/>
          </a:p>
          <a:p>
            <a:r>
              <a:rPr lang="cs-CZ" dirty="0" smtClean="0"/>
              <a:t>Pořadí jako klíčový </a:t>
            </a:r>
            <a:r>
              <a:rPr lang="cs-CZ" dirty="0" err="1" smtClean="0"/>
              <a:t>prediktor</a:t>
            </a:r>
            <a:r>
              <a:rPr lang="cs-CZ" dirty="0" smtClean="0"/>
              <a:t> zisku (nebo ztráty) hlasů</a:t>
            </a:r>
          </a:p>
          <a:p>
            <a:endParaRPr lang="cs-CZ" dirty="0" smtClean="0"/>
          </a:p>
          <a:p>
            <a:r>
              <a:rPr lang="cs-CZ" dirty="0" smtClean="0"/>
              <a:t>Jinými slovy – být na prvním místě na listině není to samé jako být v jejím středu</a:t>
            </a:r>
          </a:p>
          <a:p>
            <a:endParaRPr lang="cs-CZ" dirty="0" smtClean="0"/>
          </a:p>
          <a:p>
            <a:r>
              <a:rPr lang="cs-CZ" dirty="0" smtClean="0"/>
              <a:t>Větší objem jmen na listině snižuje pozornost voličů, kteří ke své volbě využívají kognitivní zkratky</a:t>
            </a:r>
          </a:p>
          <a:p>
            <a:endParaRPr lang="cs-CZ" dirty="0" smtClean="0"/>
          </a:p>
          <a:p>
            <a:r>
              <a:rPr lang="cs-CZ" dirty="0" smtClean="0"/>
              <a:t>To platí zejména u voleb nižšího významu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Satisficing theory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Teorie uspokojení (Miller a Krosnick 1998)</a:t>
            </a:r>
          </a:p>
          <a:p>
            <a:endParaRPr lang="cs-CZ" dirty="0" smtClean="0"/>
          </a:p>
          <a:p>
            <a:r>
              <a:rPr lang="cs-CZ" dirty="0" smtClean="0"/>
              <a:t>Voliči ochotni přijímat i </a:t>
            </a:r>
            <a:r>
              <a:rPr lang="cs-CZ" dirty="0" err="1" smtClean="0"/>
              <a:t>suboptimální</a:t>
            </a:r>
            <a:r>
              <a:rPr lang="cs-CZ" dirty="0" smtClean="0"/>
              <a:t> rozhodnutí, pokud jsou dostatečně přijatelná</a:t>
            </a:r>
          </a:p>
          <a:p>
            <a:endParaRPr lang="cs-CZ" dirty="0" smtClean="0"/>
          </a:p>
          <a:p>
            <a:r>
              <a:rPr lang="cs-CZ" dirty="0" smtClean="0"/>
              <a:t>S každým dalším jménem na listině zájem voličů upadá</a:t>
            </a:r>
          </a:p>
          <a:p>
            <a:endParaRPr lang="cs-CZ" dirty="0" smtClean="0"/>
          </a:p>
          <a:p>
            <a:r>
              <a:rPr lang="cs-CZ" dirty="0" smtClean="0"/>
              <a:t>Výsledný efekt:</a:t>
            </a:r>
          </a:p>
          <a:p>
            <a:pPr lvl="1"/>
            <a:r>
              <a:rPr lang="cs-CZ" dirty="0" smtClean="0"/>
              <a:t>Podpora kandidátů na čelních pozicích (primacy effect)</a:t>
            </a:r>
          </a:p>
          <a:p>
            <a:pPr lvl="1"/>
            <a:r>
              <a:rPr lang="cs-CZ" dirty="0" smtClean="0"/>
              <a:t>Podpora kandidátů na spodních pozicích (recency effect)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Jiná vysvětlení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voličů vystupovat jako „dobří občané“:</a:t>
            </a:r>
          </a:p>
          <a:p>
            <a:pPr lvl="1"/>
            <a:r>
              <a:rPr lang="cs-CZ" dirty="0" smtClean="0"/>
              <a:t>Důležité je pro ně volit bez ohledu na to koho </a:t>
            </a:r>
          </a:p>
          <a:p>
            <a:pPr lvl="1"/>
            <a:r>
              <a:rPr lang="cs-CZ" dirty="0" smtClean="0"/>
              <a:t>Hlas dostane subjekt „první na ráně“</a:t>
            </a:r>
          </a:p>
          <a:p>
            <a:endParaRPr lang="cs-CZ" dirty="0" smtClean="0"/>
          </a:p>
          <a:p>
            <a:r>
              <a:rPr lang="cs-CZ" dirty="0" smtClean="0"/>
              <a:t>Komplikovaný mechanismus volby:</a:t>
            </a:r>
          </a:p>
          <a:p>
            <a:pPr lvl="1"/>
            <a:r>
              <a:rPr lang="cs-CZ" dirty="0" smtClean="0"/>
              <a:t>Austrálie</a:t>
            </a:r>
          </a:p>
          <a:p>
            <a:pPr lvl="1"/>
            <a:r>
              <a:rPr lang="cs-CZ" dirty="0" smtClean="0"/>
              <a:t>Udělování bodů kandidátům</a:t>
            </a:r>
          </a:p>
          <a:p>
            <a:pPr lvl="1"/>
            <a:r>
              <a:rPr lang="cs-CZ" dirty="0" err="1" smtClean="0"/>
              <a:t>Donkey</a:t>
            </a:r>
            <a:r>
              <a:rPr lang="cs-CZ" dirty="0" smtClean="0"/>
              <a:t> voting (oslí hlasy) – </a:t>
            </a:r>
            <a:r>
              <a:rPr lang="cs-CZ" dirty="0" err="1" smtClean="0"/>
              <a:t>hlasy</a:t>
            </a:r>
            <a:r>
              <a:rPr lang="cs-CZ" dirty="0" smtClean="0"/>
              <a:t> uděleny sestupně nebo vzestupně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2490" y="219075"/>
            <a:ext cx="5619750" cy="641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Výsledek obrázku pro y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7" y="332657"/>
            <a:ext cx="1368152" cy="1368152"/>
          </a:xfrm>
          <a:prstGeom prst="rect">
            <a:avLst/>
          </a:prstGeom>
          <a:noFill/>
        </p:spPr>
      </p:pic>
      <p:pic>
        <p:nvPicPr>
          <p:cNvPr id="8" name="Picture 4" descr="Výsledek obrázku pro y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517232"/>
            <a:ext cx="936104" cy="936104"/>
          </a:xfrm>
          <a:prstGeom prst="rect">
            <a:avLst/>
          </a:prstGeom>
          <a:noFill/>
        </p:spPr>
      </p:pic>
      <p:pic>
        <p:nvPicPr>
          <p:cNvPr id="1030" name="Picture 6" descr="Výsledek obrázku pro n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2996952"/>
            <a:ext cx="1368152" cy="13681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Efekt pořadí v praxi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Mnoho důkazů z mnoha zemí</a:t>
            </a:r>
          </a:p>
          <a:p>
            <a:endParaRPr lang="cs-CZ" dirty="0" smtClean="0"/>
          </a:p>
          <a:p>
            <a:r>
              <a:rPr lang="cs-CZ" b="1" dirty="0" smtClean="0"/>
              <a:t>Kalifornia</a:t>
            </a:r>
            <a:r>
              <a:rPr lang="cs-CZ" dirty="0" smtClean="0"/>
              <a:t> (Ho a Imai 2008), </a:t>
            </a:r>
            <a:r>
              <a:rPr lang="cs-CZ" b="1" dirty="0" smtClean="0"/>
              <a:t>New York</a:t>
            </a:r>
            <a:r>
              <a:rPr lang="cs-CZ" dirty="0" smtClean="0"/>
              <a:t> (</a:t>
            </a:r>
            <a:r>
              <a:rPr lang="cs-CZ" dirty="0" err="1" smtClean="0"/>
              <a:t>Koppel</a:t>
            </a:r>
            <a:r>
              <a:rPr lang="cs-CZ" dirty="0" smtClean="0"/>
              <a:t> a Steen 2004), </a:t>
            </a:r>
            <a:r>
              <a:rPr lang="cs-CZ" b="1" dirty="0" smtClean="0"/>
              <a:t>Španělsko</a:t>
            </a:r>
            <a:r>
              <a:rPr lang="cs-CZ" dirty="0" smtClean="0"/>
              <a:t> (Bagues a </a:t>
            </a:r>
            <a:r>
              <a:rPr lang="cs-CZ" dirty="0" err="1" smtClean="0"/>
              <a:t>Esteve</a:t>
            </a:r>
            <a:r>
              <a:rPr lang="cs-CZ" dirty="0" smtClean="0"/>
              <a:t>-</a:t>
            </a:r>
            <a:r>
              <a:rPr lang="cs-CZ" dirty="0" err="1" smtClean="0"/>
              <a:t>Volart</a:t>
            </a:r>
            <a:r>
              <a:rPr lang="cs-CZ" dirty="0" smtClean="0"/>
              <a:t> 2011), </a:t>
            </a:r>
            <a:r>
              <a:rPr lang="cs-CZ" b="1" dirty="0" smtClean="0"/>
              <a:t>Austrálie</a:t>
            </a:r>
            <a:r>
              <a:rPr lang="cs-CZ" dirty="0" smtClean="0"/>
              <a:t> (King a </a:t>
            </a:r>
            <a:r>
              <a:rPr lang="cs-CZ" dirty="0" err="1" smtClean="0"/>
              <a:t>Leigh</a:t>
            </a:r>
            <a:r>
              <a:rPr lang="cs-CZ" dirty="0" smtClean="0"/>
              <a:t> 2009), </a:t>
            </a:r>
            <a:r>
              <a:rPr lang="cs-CZ" b="1" dirty="0" smtClean="0"/>
              <a:t>Irsko</a:t>
            </a:r>
            <a:r>
              <a:rPr lang="cs-CZ" dirty="0" smtClean="0"/>
              <a:t> (Regan 2012)</a:t>
            </a:r>
          </a:p>
          <a:p>
            <a:endParaRPr lang="cs-CZ" dirty="0" smtClean="0"/>
          </a:p>
          <a:p>
            <a:r>
              <a:rPr lang="cs-CZ" dirty="0" smtClean="0"/>
              <a:t>Naměřený efekt často silnější než rozdíl mezi vítězem voleb a druhým v pořadí</a:t>
            </a:r>
          </a:p>
          <a:p>
            <a:endParaRPr lang="cs-CZ" dirty="0" smtClean="0"/>
          </a:p>
          <a:p>
            <a:r>
              <a:rPr lang="cs-CZ" dirty="0" smtClean="0"/>
              <a:t>Lépe umístění kandidáti získávají nejen </a:t>
            </a:r>
            <a:r>
              <a:rPr lang="cs-CZ" b="1" dirty="0" smtClean="0"/>
              <a:t>více hlasů</a:t>
            </a:r>
            <a:r>
              <a:rPr lang="cs-CZ" dirty="0" smtClean="0"/>
              <a:t>, ale mají i </a:t>
            </a:r>
            <a:r>
              <a:rPr lang="cs-CZ" b="1" dirty="0" smtClean="0"/>
              <a:t>lepší přístup k mandátům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5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1699</TotalTime>
  <Words>733</Words>
  <Application>Microsoft Office PowerPoint</Application>
  <PresentationFormat>Prezentácia na obrazovke (4:3)</PresentationFormat>
  <Paragraphs>135</Paragraphs>
  <Slides>18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9</vt:i4>
      </vt:variant>
      <vt:variant>
        <vt:lpstr>Nadpisy snímok</vt:lpstr>
      </vt:variant>
      <vt:variant>
        <vt:i4>18</vt:i4>
      </vt:variant>
    </vt:vector>
  </HeadingPairs>
  <TitlesOfParts>
    <vt:vector size="27" baseType="lpstr">
      <vt:lpstr>Tok</vt:lpstr>
      <vt:lpstr>1_Tok</vt:lpstr>
      <vt:lpstr>2_Tok</vt:lpstr>
      <vt:lpstr>3_Tok</vt:lpstr>
      <vt:lpstr>4_Tok</vt:lpstr>
      <vt:lpstr>5_Tok</vt:lpstr>
      <vt:lpstr>7_Tok</vt:lpstr>
      <vt:lpstr>8_Tok</vt:lpstr>
      <vt:lpstr>9_Tok</vt:lpstr>
      <vt:lpstr>Abeceda a volby </vt:lpstr>
      <vt:lpstr>Ideál voleb</vt:lpstr>
      <vt:lpstr>Realita voleb</vt:lpstr>
      <vt:lpstr>Efekt pořadí na volebním lístku</vt:lpstr>
      <vt:lpstr>Efekt pořadí na volebním lístku</vt:lpstr>
      <vt:lpstr>Satisficing theory</vt:lpstr>
      <vt:lpstr>Jiná vysvětlení</vt:lpstr>
      <vt:lpstr>Snímka 8</vt:lpstr>
      <vt:lpstr>Efekt pořadí v praxi</vt:lpstr>
      <vt:lpstr>Je to problém?</vt:lpstr>
      <vt:lpstr>Abeceda</vt:lpstr>
      <vt:lpstr>Abeceda</vt:lpstr>
      <vt:lpstr>Abeceda</vt:lpstr>
      <vt:lpstr>Krajské volby SR</vt:lpstr>
      <vt:lpstr>Krajské volby SR</vt:lpstr>
      <vt:lpstr>Krajské volby SR</vt:lpstr>
      <vt:lpstr>Krajské volby SR</vt:lpstr>
      <vt:lpstr>Snímka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Abeceda a volby </dc:title>
  <dc:creator>Peter Spáč</dc:creator>
  <cp:lastModifiedBy>oem</cp:lastModifiedBy>
  <cp:revision>270</cp:revision>
  <dcterms:created xsi:type="dcterms:W3CDTF">2013-02-19T08:47:21Z</dcterms:created>
  <dcterms:modified xsi:type="dcterms:W3CDTF">2017-11-27T22:15:46Z</dcterms:modified>
</cp:coreProperties>
</file>