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6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8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1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6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9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6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6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7E9-1B92-4043-B473-B7E5B96B50D7}" type="datetimeFigureOut">
              <a:rPr lang="sk-SK" smtClean="0"/>
              <a:t>24.9.2017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1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Volební paradoxy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POL352 Mýty a fakta voleb</a:t>
            </a:r>
            <a:endParaRPr lang="sk-SK" dirty="0"/>
          </a:p>
          <a:p>
            <a:r>
              <a:rPr lang="sk-SK" dirty="0"/>
              <a:t>Daniel Kerekes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001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Hlavní </a:t>
            </a:r>
            <a:r>
              <a:rPr lang="sk-SK" dirty="0" err="1"/>
              <a:t>město</a:t>
            </a:r>
            <a:r>
              <a:rPr lang="sk-SK" dirty="0"/>
              <a:t> Praha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15917"/>
              </p:ext>
            </p:extLst>
          </p:nvPr>
        </p:nvGraphicFramePr>
        <p:xfrm>
          <a:off x="628650" y="1479279"/>
          <a:ext cx="7886696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985837">
                  <a:extLst>
                    <a:ext uri="{9D8B030D-6E8A-4147-A177-3AD203B41FA5}">
                      <a16:colId xmlns:a16="http://schemas.microsoft.com/office/drawing/2014/main" val="157301369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042355069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11745103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8095198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3007513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94275543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33884554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374668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Dělitel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681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06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45382,5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74167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38636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17595,5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10298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53011,5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27435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53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30255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49444,67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25757,33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11730,33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6865,333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36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22691,25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37083,5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19318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8797,75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5149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26505,75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13717,5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19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18153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29666,8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15454,4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7038,2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4119,2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21204,6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10974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83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15127,5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24722,33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12878,67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5865,167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3432,667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17670,5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92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12966,43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21190,57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11038,86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5027,286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2942,286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15146,14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7838,571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571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11345,63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18541,75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4398,875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2574,5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13252,88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6858,75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9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Mandáty: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06799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02545"/>
              </p:ext>
            </p:extLst>
          </p:nvPr>
        </p:nvGraphicFramePr>
        <p:xfrm>
          <a:off x="628650" y="4175760"/>
          <a:ext cx="7886696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985837">
                  <a:extLst>
                    <a:ext uri="{9D8B030D-6E8A-4147-A177-3AD203B41FA5}">
                      <a16:colId xmlns:a16="http://schemas.microsoft.com/office/drawing/2014/main" val="259665147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09608197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21516299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73161006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728228898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372847919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91421944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2185973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Dělitel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26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21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45382,5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74167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38636,5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17595,5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10298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53011,5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27435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30255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49444,67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25757,67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11730,33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6865,333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35341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18290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097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22691,25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37083,5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19318,25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8797,75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26505,75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13717,5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600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18153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29666,8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15454,6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7038,2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4119,2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21204,6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10974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548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15127,5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24722,33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12878,83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5865,167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3432,667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17670,5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67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12966,43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21190,57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11039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5027,286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2942,286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15146,14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7838,571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26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11345,63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18541,75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9659,125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4398,875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2574,5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13252,88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6858,75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149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Mandáty: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7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Kraj Vysočina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98823"/>
              </p:ext>
            </p:extLst>
          </p:nvPr>
        </p:nvGraphicFramePr>
        <p:xfrm>
          <a:off x="628654" y="1690689"/>
          <a:ext cx="7886696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985837">
                  <a:extLst>
                    <a:ext uri="{9D8B030D-6E8A-4147-A177-3AD203B41FA5}">
                      <a16:colId xmlns:a16="http://schemas.microsoft.com/office/drawing/2014/main" val="1317498196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791743726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42828463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5294215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950946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356673646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533380429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3364771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Dělitel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36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73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30692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12095,5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22491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14067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9128,5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21201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293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20461,33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8063,667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14994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9378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6085,667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14134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6076,667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506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15346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6047,75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11245,5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7033,5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4564,25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10600,5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4557,5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Mandáty: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k-SK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14164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736"/>
              </p:ext>
            </p:extLst>
          </p:nvPr>
        </p:nvGraphicFramePr>
        <p:xfrm>
          <a:off x="628654" y="3764645"/>
          <a:ext cx="7886696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985837">
                  <a:extLst>
                    <a:ext uri="{9D8B030D-6E8A-4147-A177-3AD203B41FA5}">
                      <a16:colId xmlns:a16="http://schemas.microsoft.com/office/drawing/2014/main" val="346228199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06261504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4498085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9360126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275512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3243284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9640639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094706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Dělitel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083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50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30692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12095,5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22491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14067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9128,5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21201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10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20461,33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8063,667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14994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9378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6085,667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14134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6076,667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826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15346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6047,75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11245,5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7033,5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4564,25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10600,5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4557,5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919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Mandáty: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58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Alabamský</a:t>
            </a:r>
            <a:r>
              <a:rPr lang="sk-SK" dirty="0"/>
              <a:t> paradox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99745"/>
              </p:ext>
            </p:extLst>
          </p:nvPr>
        </p:nvGraphicFramePr>
        <p:xfrm>
          <a:off x="991671" y="2353468"/>
          <a:ext cx="7096257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751">
                  <a:extLst>
                    <a:ext uri="{9D8B030D-6E8A-4147-A177-3AD203B41FA5}">
                      <a16:colId xmlns:a16="http://schemas.microsoft.com/office/drawing/2014/main" val="138976396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201887872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01809283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98674153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001499485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267936848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5763780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Strana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Hlasy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Delenie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Zvyšok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18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893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4,285714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0,285714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08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1,428571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0,428571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348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961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1,4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60279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12367"/>
              </p:ext>
            </p:extLst>
          </p:nvPr>
        </p:nvGraphicFramePr>
        <p:xfrm>
          <a:off x="991672" y="4536442"/>
          <a:ext cx="7096257" cy="157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751">
                  <a:extLst>
                    <a:ext uri="{9D8B030D-6E8A-4147-A177-3AD203B41FA5}">
                      <a16:colId xmlns:a16="http://schemas.microsoft.com/office/drawing/2014/main" val="199096359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101667124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319583956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24974033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875846774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3849635179"/>
                    </a:ext>
                  </a:extLst>
                </a:gridCol>
                <a:gridCol w="1013751">
                  <a:extLst>
                    <a:ext uri="{9D8B030D-6E8A-4147-A177-3AD203B41FA5}">
                      <a16:colId xmlns:a16="http://schemas.microsoft.com/office/drawing/2014/main" val="1687479512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Strana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Hlasy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Delenie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2085835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4,714286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0,714286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696902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B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4,714286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0,714286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577815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C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1,571429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0,571429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018687"/>
                  </a:ext>
                </a:extLst>
              </a:tr>
              <a:tr h="2222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40093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1,272727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567640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91671" y="1837410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 mandátov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91671" y="4020384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11 mandátov</a:t>
            </a:r>
          </a:p>
        </p:txBody>
      </p:sp>
    </p:spTree>
    <p:extLst>
      <p:ext uri="{BB962C8B-B14F-4D97-AF65-F5344CB8AC3E}">
        <p14:creationId xmlns:p14="http://schemas.microsoft.com/office/powerpoint/2010/main" val="1040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Populačný paradox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96419"/>
              </p:ext>
            </p:extLst>
          </p:nvPr>
        </p:nvGraphicFramePr>
        <p:xfrm>
          <a:off x="916232" y="1394475"/>
          <a:ext cx="7311536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630">
                  <a:extLst>
                    <a:ext uri="{9D8B030D-6E8A-4147-A177-3AD203B41FA5}">
                      <a16:colId xmlns:a16="http://schemas.microsoft.com/office/drawing/2014/main" val="2645579218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3442188152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2593809166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277238131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1706900148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1029331425"/>
                    </a:ext>
                  </a:extLst>
                </a:gridCol>
                <a:gridCol w="874651">
                  <a:extLst>
                    <a:ext uri="{9D8B030D-6E8A-4147-A177-3AD203B41FA5}">
                      <a16:colId xmlns:a16="http://schemas.microsoft.com/office/drawing/2014/main" val="3651908563"/>
                    </a:ext>
                  </a:extLst>
                </a:gridCol>
              </a:tblGrid>
              <a:tr h="217115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hlasy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delenie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997078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Smer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880 111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62,47239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0,472388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769665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SDKÚ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390 042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27,68612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0,686116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12685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307 287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21,81197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0,811968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404410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KDH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215 755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15,31481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0,314807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604749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MOST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14,58958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0,58958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897438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SNS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128 490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9,120528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0,120528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135340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2 127 223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347493"/>
                  </a:ext>
                </a:extLst>
              </a:tr>
              <a:tr h="21711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14088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4353372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27309"/>
              </p:ext>
            </p:extLst>
          </p:nvPr>
        </p:nvGraphicFramePr>
        <p:xfrm>
          <a:off x="916240" y="3955413"/>
          <a:ext cx="3249568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92">
                  <a:extLst>
                    <a:ext uri="{9D8B030D-6E8A-4147-A177-3AD203B41FA5}">
                      <a16:colId xmlns:a16="http://schemas.microsoft.com/office/drawing/2014/main" val="2474189997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4130113550"/>
                    </a:ext>
                  </a:extLst>
                </a:gridCol>
                <a:gridCol w="652937">
                  <a:extLst>
                    <a:ext uri="{9D8B030D-6E8A-4147-A177-3AD203B41FA5}">
                      <a16:colId xmlns:a16="http://schemas.microsoft.com/office/drawing/2014/main" val="3808200296"/>
                    </a:ext>
                  </a:extLst>
                </a:gridCol>
                <a:gridCol w="971847">
                  <a:extLst>
                    <a:ext uri="{9D8B030D-6E8A-4147-A177-3AD203B41FA5}">
                      <a16:colId xmlns:a16="http://schemas.microsoft.com/office/drawing/2014/main" val="838208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predtým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+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potom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216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Smer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880 111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890 111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981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SDKÚ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390 042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390 542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046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SaS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307 287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318 287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232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KDH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215 755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217 755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08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MOST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205 538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609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SNS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128 490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5000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133 490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858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2 155 723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018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Kvóta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14276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600263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9446"/>
              </p:ext>
            </p:extLst>
          </p:nvPr>
        </p:nvGraphicFramePr>
        <p:xfrm>
          <a:off x="4165808" y="3955412"/>
          <a:ext cx="4061960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92">
                  <a:extLst>
                    <a:ext uri="{9D8B030D-6E8A-4147-A177-3AD203B41FA5}">
                      <a16:colId xmlns:a16="http://schemas.microsoft.com/office/drawing/2014/main" val="276090114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2683512323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4281344315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248265652"/>
                    </a:ext>
                  </a:extLst>
                </a:gridCol>
                <a:gridCol w="812392">
                  <a:extLst>
                    <a:ext uri="{9D8B030D-6E8A-4147-A177-3AD203B41FA5}">
                      <a16:colId xmlns:a16="http://schemas.microsoft.com/office/drawing/2014/main" val="19272187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delenie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1.scr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zvyšok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2.scr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Spolu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884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62,35017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0,350168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62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88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27,35654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0,356542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124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22,29525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0,295251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340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15,25322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0,253222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24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14,39745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0,39745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382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9,350658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 dirty="0">
                          <a:effectLst/>
                        </a:rPr>
                        <a:t>0,350658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47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u="none" strike="noStrike">
                          <a:effectLst/>
                        </a:rPr>
                        <a:t>149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490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952487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16232" y="6331683"/>
            <a:ext cx="328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Spracované podľa: </a:t>
            </a:r>
            <a:r>
              <a:rPr lang="sk-SK" dirty="0" err="1"/>
              <a:t>Dančišin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59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nového štátu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1907 – vznik Oklahomy</a:t>
            </a:r>
          </a:p>
          <a:p>
            <a:r>
              <a:rPr lang="sk-SK" dirty="0"/>
              <a:t>Komora reprezentantov: 386 kresiel</a:t>
            </a:r>
          </a:p>
          <a:p>
            <a:r>
              <a:rPr lang="sk-SK" dirty="0"/>
              <a:t>Zámer zväčšiť komoru tak, aby sa neukrátili iné štáty.</a:t>
            </a:r>
          </a:p>
          <a:p>
            <a:r>
              <a:rPr lang="sk-SK" dirty="0"/>
              <a:t>Na Oklahomu pripadalo 5 kresiel</a:t>
            </a:r>
          </a:p>
          <a:p>
            <a:r>
              <a:rPr lang="sk-SK" dirty="0"/>
              <a:t>Výsledok?</a:t>
            </a:r>
          </a:p>
          <a:p>
            <a:pPr lvl="1"/>
            <a:r>
              <a:rPr lang="sk-SK" dirty="0"/>
              <a:t>Nová komora: 391 kresiel</a:t>
            </a:r>
          </a:p>
          <a:p>
            <a:pPr lvl="1"/>
            <a:r>
              <a:rPr lang="sk-SK" dirty="0"/>
              <a:t>Maine + 1 kreslo</a:t>
            </a:r>
          </a:p>
          <a:p>
            <a:pPr lvl="1"/>
            <a:r>
              <a:rPr lang="sk-SK" dirty="0"/>
              <a:t>New York – 1 kreslo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42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46412"/>
            <a:ext cx="8972550" cy="5048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nevolenia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17057"/>
              </p:ext>
            </p:extLst>
          </p:nvPr>
        </p:nvGraphicFramePr>
        <p:xfrm>
          <a:off x="628650" y="1690689"/>
          <a:ext cx="8193381" cy="2342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429">
                  <a:extLst>
                    <a:ext uri="{9D8B030D-6E8A-4147-A177-3AD203B41FA5}">
                      <a16:colId xmlns:a16="http://schemas.microsoft.com/office/drawing/2014/main" val="1432173194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584375563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4032134567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1601208886"/>
                    </a:ext>
                  </a:extLst>
                </a:gridCol>
                <a:gridCol w="1516488">
                  <a:extLst>
                    <a:ext uri="{9D8B030D-6E8A-4147-A177-3AD203B41FA5}">
                      <a16:colId xmlns:a16="http://schemas.microsoft.com/office/drawing/2014/main" val="2463239298"/>
                    </a:ext>
                  </a:extLst>
                </a:gridCol>
              </a:tblGrid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voličov: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47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031996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1. preferencia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Schwarzenberg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441669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2. preferencia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Schwarzenberg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Schwarzenberg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602996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3. preferencia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Schwarzenberg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Zeman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Fischer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0784304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739588" y="4235824"/>
            <a:ext cx="255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Spracované podľa: </a:t>
            </a:r>
            <a:r>
              <a:rPr lang="sk-SK" dirty="0" err="1"/>
              <a:t>Nurmi</a:t>
            </a:r>
            <a:endParaRPr lang="sk-SK" dirty="0"/>
          </a:p>
        </p:txBody>
      </p:sp>
      <p:sp>
        <p:nvSpPr>
          <p:cNvPr id="8" name="Znak násobenia 7"/>
          <p:cNvSpPr/>
          <p:nvPr/>
        </p:nvSpPr>
        <p:spPr>
          <a:xfrm>
            <a:off x="4572000" y="1546412"/>
            <a:ext cx="874059" cy="88750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1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5206"/>
              </p:ext>
            </p:extLst>
          </p:nvPr>
        </p:nvGraphicFramePr>
        <p:xfrm>
          <a:off x="1867437" y="1561899"/>
          <a:ext cx="5409126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45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193797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  <a:gridCol w="1072884">
                  <a:extLst>
                    <a:ext uri="{9D8B030D-6E8A-4147-A177-3AD203B41FA5}">
                      <a16:colId xmlns:a16="http://schemas.microsoft.com/office/drawing/2014/main" val="2406365641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 hlasy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Mandáty?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4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901522" y="1242880"/>
            <a:ext cx="730232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>
                <a:solidFill>
                  <a:srgbClr val="FF8400"/>
                </a:solidFill>
                <a:latin typeface="Arial" panose="020B0604020202020204" pitchFamily="34" charset="0"/>
              </a:rPr>
              <a:t>§ 48</a:t>
            </a:r>
          </a:p>
          <a:p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Určení počtu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poslanců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volených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ve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volebních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krajích</a:t>
            </a:r>
            <a:endParaRPr lang="sk-SK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Na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základě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výsledků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hlasování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převzatých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z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zvláštních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pověřených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obecních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podle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§ 43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zjistí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Český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statistický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odevzdány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pro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politické strany, politická hnutí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koalice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ho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poslanců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b="1" dirty="0" err="1">
                <a:solidFill>
                  <a:srgbClr val="C00000"/>
                </a:solidFill>
                <a:latin typeface="Arial" panose="020B0604020202020204" pitchFamily="34" charset="0"/>
              </a:rPr>
              <a:t>zaokrouhlené</a:t>
            </a:r>
            <a:r>
              <a:rPr lang="sk-SK" b="1" dirty="0">
                <a:solidFill>
                  <a:srgbClr val="C00000"/>
                </a:solidFill>
                <a:latin typeface="Arial" panose="020B0604020202020204" pitchFamily="34" charset="0"/>
              </a:rPr>
              <a:t> na jednotky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je 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odevzdaných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každém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kraji. Celé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mandátů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připadají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jednotlivým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Nebyly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-li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rozděleny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připadnou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zbylé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postupně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vykazují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</a:rPr>
              <a:t>největší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zbytek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dělení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rovnosti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rozhoduje los.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5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04437"/>
              </p:ext>
            </p:extLst>
          </p:nvPr>
        </p:nvGraphicFramePr>
        <p:xfrm>
          <a:off x="1867437" y="1561899"/>
          <a:ext cx="4336242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777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335465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hlasy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38263"/>
              </p:ext>
            </p:extLst>
          </p:nvPr>
        </p:nvGraphicFramePr>
        <p:xfrm>
          <a:off x="6203679" y="1561899"/>
          <a:ext cx="1072884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4">
                  <a:extLst>
                    <a:ext uri="{9D8B030D-6E8A-4147-A177-3AD203B41FA5}">
                      <a16:colId xmlns:a16="http://schemas.microsoft.com/office/drawing/2014/main" val="45234566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Mandáty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75417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30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9977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30311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35838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8023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33905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6228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417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669146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21333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249849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8342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11577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5876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2375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660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neprerozdelenia</a:t>
            </a: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924533"/>
              </p:ext>
            </p:extLst>
          </p:nvPr>
        </p:nvGraphicFramePr>
        <p:xfrm>
          <a:off x="1848118" y="1828800"/>
          <a:ext cx="5447764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864">
                  <a:extLst>
                    <a:ext uri="{9D8B030D-6E8A-4147-A177-3AD203B41FA5}">
                      <a16:colId xmlns:a16="http://schemas.microsoft.com/office/drawing/2014/main" val="2757178462"/>
                    </a:ext>
                  </a:extLst>
                </a:gridCol>
                <a:gridCol w="1347900">
                  <a:extLst>
                    <a:ext uri="{9D8B030D-6E8A-4147-A177-3AD203B41FA5}">
                      <a16:colId xmlns:a16="http://schemas.microsoft.com/office/drawing/2014/main" val="157959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účasť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307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Hlavní </a:t>
                      </a:r>
                      <a:r>
                        <a:rPr lang="sk-SK" sz="1800" u="none" strike="noStrike" dirty="0" err="1">
                          <a:effectLst/>
                        </a:rPr>
                        <a:t>město</a:t>
                      </a:r>
                      <a:r>
                        <a:rPr lang="sk-SK" sz="1800" u="none" strike="noStrike" dirty="0">
                          <a:effectLst/>
                        </a:rPr>
                        <a:t> Praha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53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458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26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611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546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850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Liberecký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330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Královéhradecký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39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04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713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828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92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881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29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98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747941"/>
                  </a:ext>
                </a:extLst>
              </a:tr>
            </a:tbl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52612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Trochu zamyslenia sa</a:t>
            </a:r>
          </a:p>
          <a:p>
            <a:r>
              <a:rPr lang="sk-SK" dirty="0"/>
              <a:t>Volebné paradoxy</a:t>
            </a:r>
          </a:p>
          <a:p>
            <a:r>
              <a:rPr lang="sk-SK" dirty="0"/>
              <a:t>Kritéria posudzovania volebných procedúr</a:t>
            </a:r>
          </a:p>
        </p:txBody>
      </p:sp>
    </p:spTree>
    <p:extLst>
      <p:ext uri="{BB962C8B-B14F-4D97-AF65-F5344CB8AC3E}">
        <p14:creationId xmlns:p14="http://schemas.microsoft.com/office/powerpoint/2010/main" val="2055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Kritéria posudzovania volebných procedúr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Základné (</a:t>
            </a:r>
            <a:r>
              <a:rPr lang="sk-SK" dirty="0" err="1"/>
              <a:t>Young</a:t>
            </a:r>
            <a:r>
              <a:rPr lang="sk-SK" dirty="0"/>
              <a:t> (1994), </a:t>
            </a:r>
            <a:r>
              <a:rPr lang="sk-SK" dirty="0" err="1"/>
              <a:t>Kubiak</a:t>
            </a:r>
            <a:r>
              <a:rPr lang="sk-SK" dirty="0"/>
              <a:t> (2009))</a:t>
            </a:r>
          </a:p>
          <a:p>
            <a:pPr lvl="1"/>
            <a:r>
              <a:rPr lang="sk-SK" dirty="0"/>
              <a:t>Kritérium exaktnosti</a:t>
            </a:r>
          </a:p>
          <a:p>
            <a:pPr lvl="1"/>
            <a:r>
              <a:rPr lang="sk-SK" dirty="0"/>
              <a:t>Kritérium anonymity</a:t>
            </a:r>
          </a:p>
          <a:p>
            <a:pPr lvl="1"/>
            <a:r>
              <a:rPr lang="sk-SK" dirty="0"/>
              <a:t>Kritérium rovnosti</a:t>
            </a:r>
          </a:p>
          <a:p>
            <a:pPr lvl="1"/>
            <a:r>
              <a:rPr lang="sk-SK" dirty="0"/>
              <a:t>Kritérium homogénnosti</a:t>
            </a:r>
          </a:p>
          <a:p>
            <a:pPr lvl="1"/>
            <a:r>
              <a:rPr lang="sk-SK" dirty="0"/>
              <a:t>Kritérium </a:t>
            </a:r>
            <a:r>
              <a:rPr lang="sk-SK" dirty="0" err="1"/>
              <a:t>superadditivity</a:t>
            </a:r>
            <a:endParaRPr lang="sk-SK" dirty="0"/>
          </a:p>
          <a:p>
            <a:pPr lvl="1"/>
            <a:r>
              <a:rPr lang="sk-SK" dirty="0"/>
              <a:t>Kritérium konzistentnosti</a:t>
            </a:r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77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Kritéria posudzovania volebných procedúr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Balinsky</a:t>
            </a:r>
            <a:r>
              <a:rPr lang="sk-SK" dirty="0"/>
              <a:t> – </a:t>
            </a:r>
            <a:r>
              <a:rPr lang="sk-SK" dirty="0" err="1"/>
              <a:t>Young</a:t>
            </a:r>
            <a:r>
              <a:rPr lang="sk-SK" dirty="0"/>
              <a:t>: teorém nemožnosti</a:t>
            </a:r>
          </a:p>
          <a:p>
            <a:pPr lvl="1"/>
            <a:r>
              <a:rPr lang="sk-SK" dirty="0"/>
              <a:t>Kritérium monotónnosti mandátov</a:t>
            </a:r>
          </a:p>
          <a:p>
            <a:pPr lvl="1"/>
            <a:r>
              <a:rPr lang="sk-SK" dirty="0"/>
              <a:t>Kritérium monotónnosti hlasov</a:t>
            </a:r>
          </a:p>
          <a:p>
            <a:pPr lvl="1"/>
            <a:r>
              <a:rPr lang="sk-SK" dirty="0"/>
              <a:t>Kritérium dodržovania kvóty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3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Povinné čítanie na ďalšiu prednášku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Pl.ÚS 25/96 ze dne 2. 4. 1997</a:t>
            </a:r>
          </a:p>
          <a:p>
            <a:r>
              <a:rPr lang="pl-PL" dirty="0"/>
              <a:t>Pl.ÚS 24/09 ze dne 1. 9. 2009 + Pl.ÚS 27/09 ze dne 10. 9. 2009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520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Môžem strane poškodiť tým, že ju budem voliť?</a:t>
            </a:r>
          </a:p>
        </p:txBody>
      </p:sp>
    </p:spTree>
    <p:extLst>
      <p:ext uri="{BB962C8B-B14F-4D97-AF65-F5344CB8AC3E}">
        <p14:creationId xmlns:p14="http://schemas.microsoft.com/office/powerpoint/2010/main" val="195836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FFFF"/>
                </a:solidFill>
              </a:rPr>
              <a:t>Aké kritéria by mal spĺňať volebný systém, resp. procedúra prevodu hlasov na mandáty?</a:t>
            </a:r>
          </a:p>
        </p:txBody>
      </p:sp>
    </p:spTree>
    <p:extLst>
      <p:ext uri="{BB962C8B-B14F-4D97-AF65-F5344CB8AC3E}">
        <p14:creationId xmlns:p14="http://schemas.microsoft.com/office/powerpoint/2010/main" val="307827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15215"/>
              </p:ext>
            </p:extLst>
          </p:nvPr>
        </p:nvGraphicFramePr>
        <p:xfrm>
          <a:off x="1334793" y="2141907"/>
          <a:ext cx="6706235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219835">
                  <a:extLst>
                    <a:ext uri="{9D8B030D-6E8A-4147-A177-3AD203B41FA5}">
                      <a16:colId xmlns:a16="http://schemas.microsoft.com/office/drawing/2014/main" val="5365962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805265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6120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783209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67620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88693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45096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806620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5559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902418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sk-SK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4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29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31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94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20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81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22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63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23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98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401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7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901522" y="1242880"/>
            <a:ext cx="730232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>
                <a:solidFill>
                  <a:srgbClr val="FF8400"/>
                </a:solidFill>
                <a:latin typeface="Arial" panose="020B0604020202020204" pitchFamily="34" charset="0"/>
              </a:rPr>
              <a:t>§ 48</a:t>
            </a:r>
          </a:p>
          <a:p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Určení počtu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poslanců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volených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ve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volebních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krajích</a:t>
            </a:r>
            <a:endParaRPr lang="sk-SK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Na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základě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výsledků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hlasování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převzatých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z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zvláštních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pověřených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obecních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podle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§ 43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zjistí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Český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statistický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odevzdány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pro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politické strany, politická hnutí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koalice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ho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poslanců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zaokrouhlené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na jednotky je 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odevzdaných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každém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kraji. Celé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mandátů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připadají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jednotlivým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Nebyly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-li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rozděleny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připadnou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zbylé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postupně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vykazují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latin typeface="Arial" panose="020B0604020202020204" pitchFamily="34" charset="0"/>
              </a:rPr>
              <a:t>největší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zbytek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dělení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rovnosti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rozhoduje los.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7094"/>
              </p:ext>
            </p:extLst>
          </p:nvPr>
        </p:nvGraphicFramePr>
        <p:xfrm>
          <a:off x="628650" y="1807593"/>
          <a:ext cx="78867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049071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6108020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6440887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04387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978397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969016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Hlasy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Zbytek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 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36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64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0,05884216361764420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9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0,39597687495050200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50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0,08105646630236760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6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0,05238774055595120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0,58414508592698200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8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0,47782529500277200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91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0,02466935930941720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58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0,21568860378553900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0,45287875188089000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26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0,00000000000000000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46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0,16547873604181400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51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0,97501385919062300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4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0,06707848261661550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075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5050899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477799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628650" y="4971502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25254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621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41944"/>
              </p:ext>
            </p:extLst>
          </p:nvPr>
        </p:nvGraphicFramePr>
        <p:xfrm>
          <a:off x="1206003" y="364622"/>
          <a:ext cx="6706235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219835">
                  <a:extLst>
                    <a:ext uri="{9D8B030D-6E8A-4147-A177-3AD203B41FA5}">
                      <a16:colId xmlns:a16="http://schemas.microsoft.com/office/drawing/2014/main" val="5365962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805265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6120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783209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67620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88693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45096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806620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5559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902418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sk-SK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4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29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31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94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20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81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22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63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23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98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401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79986"/>
                  </a:ext>
                </a:extLst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16359"/>
              </p:ext>
            </p:extLst>
          </p:nvPr>
        </p:nvGraphicFramePr>
        <p:xfrm>
          <a:off x="1206000" y="3510125"/>
          <a:ext cx="6706237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196054">
                  <a:extLst>
                    <a:ext uri="{9D8B030D-6E8A-4147-A177-3AD203B41FA5}">
                      <a16:colId xmlns:a16="http://schemas.microsoft.com/office/drawing/2014/main" val="991802885"/>
                    </a:ext>
                  </a:extLst>
                </a:gridCol>
                <a:gridCol w="612903">
                  <a:extLst>
                    <a:ext uri="{9D8B030D-6E8A-4147-A177-3AD203B41FA5}">
                      <a16:colId xmlns:a16="http://schemas.microsoft.com/office/drawing/2014/main" val="1190996226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663334650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1784737575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3788212842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3653671598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2511103494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1745621285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2810363422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27846976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sk-SK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ČSSD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KDÚ-ČSL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Úsvit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KSČM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88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148334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77273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20596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54870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796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25916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132602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95792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01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25668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53862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352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44971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243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21850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94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23806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77466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36829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819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15576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57751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5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28707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18867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20452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49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61384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42402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18230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440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55531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39758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81398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194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68686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23935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24544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60634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52639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21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17337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40483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31162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29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149290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34872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40989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44046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102301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99203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1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08972"/>
              </p:ext>
            </p:extLst>
          </p:nvPr>
        </p:nvGraphicFramePr>
        <p:xfrm>
          <a:off x="615772" y="133340"/>
          <a:ext cx="78867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049071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6108020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6440887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04387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978397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969016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Hlasy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Zbytek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 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36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592279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64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0,05884216361764420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9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0,39597687495050200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50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0,08105646630236760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6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0,05238774055595120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0,58414508592698200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8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0,47782529500277200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91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0,02466935930941720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58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0,21568860378553900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9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0,45287875188089000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26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0,00000000000000000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46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0,16547873604181400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51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0,97501385919062300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43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0,06707848261661550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075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5050899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477799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615772" y="3104324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25254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3117"/>
              </p:ext>
            </p:extLst>
          </p:nvPr>
        </p:nvGraphicFramePr>
        <p:xfrm>
          <a:off x="615772" y="3434761"/>
          <a:ext cx="7886700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297435147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727243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855392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188109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173921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923812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Hlasy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Zbytek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skrutinium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Mandáty spolu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81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592280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0,45198970500890900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79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632836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0,05784993070679080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9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313048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0,39548604236784800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58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279841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0,08061769946545280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28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127593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0,05218768560681040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33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368308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0,58356761037418400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612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214099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0,47748960601861000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109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0,02423282518313210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51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257987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0,21528410215798900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392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263977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0,45246485844387300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48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555588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0,99912888536923500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307227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0,16499703029103200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36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302417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0,97453969510987900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34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557282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0,06620471193823010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06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5050900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sk-SK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12971"/>
                  </a:ext>
                </a:extLst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615772" y="6437411"/>
            <a:ext cx="203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RMČ (kvóta): </a:t>
            </a:r>
            <a:r>
              <a:rPr lang="sk-SK" dirty="0">
                <a:solidFill>
                  <a:srgbClr val="FF0000"/>
                </a:solidFill>
              </a:rPr>
              <a:t>25255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1679</Words>
  <Application>Microsoft Office PowerPoint</Application>
  <PresentationFormat>Prezentácia na obrazovke (4:3)</PresentationFormat>
  <Paragraphs>1322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 New Roman</vt:lpstr>
      <vt:lpstr>Motív balíka Office</vt:lpstr>
      <vt:lpstr>Volební paradoxy</vt:lpstr>
      <vt:lpstr>Obsah</vt:lpstr>
      <vt:lpstr>Môžem strane poškodiť tým, že ju budem voliť?</vt:lpstr>
      <vt:lpstr>Aké kritéria by mal spĺňať volebný systém, resp. procedúra prevodu hlasov na mandáty?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Hlavní město Praha</vt:lpstr>
      <vt:lpstr>Kraj Vysočina</vt:lpstr>
      <vt:lpstr>Alabamský paradox</vt:lpstr>
      <vt:lpstr>Populačný paradox</vt:lpstr>
      <vt:lpstr>Paradox nového štátu</vt:lpstr>
      <vt:lpstr>Paradox nevolenia</vt:lpstr>
      <vt:lpstr>Paradox prerozdelenia neexistujúcich mandátov</vt:lpstr>
      <vt:lpstr>Prezentácia programu PowerPoint</vt:lpstr>
      <vt:lpstr>Paradox prerozdelenia neexistujúcich mandátov</vt:lpstr>
      <vt:lpstr>Paradox neprerozdelenia</vt:lpstr>
      <vt:lpstr>Kritéria posudzovania volebných procedúr</vt:lpstr>
      <vt:lpstr>Kritéria posudzovania volebných procedúr</vt:lpstr>
      <vt:lpstr>Povinné čítanie na ďalšiu prednášku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paradoxy</dc:title>
  <dc:creator>Daniel Kerekes</dc:creator>
  <cp:lastModifiedBy>Daniel Kerekes</cp:lastModifiedBy>
  <cp:revision>30</cp:revision>
  <dcterms:created xsi:type="dcterms:W3CDTF">2017-09-24T15:55:54Z</dcterms:created>
  <dcterms:modified xsi:type="dcterms:W3CDTF">2017-09-25T11:46:14Z</dcterms:modified>
</cp:coreProperties>
</file>