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3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79" r:id="rId27"/>
    <p:sldId id="289" r:id="rId28"/>
    <p:sldId id="284" r:id="rId29"/>
    <p:sldId id="285" r:id="rId30"/>
    <p:sldId id="286" r:id="rId31"/>
    <p:sldId id="287" r:id="rId32"/>
    <p:sldId id="288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4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5FD96-1E40-AD4B-B81D-554ADD1339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Demokracia a demokratizácia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Komparatistika</a:t>
            </a:r>
            <a:r>
              <a:rPr lang="en-US" dirty="0" smtClean="0"/>
              <a:t> 2017/2018</a:t>
            </a:r>
          </a:p>
          <a:p>
            <a:r>
              <a:rPr lang="en-US" dirty="0" smtClean="0"/>
              <a:t>Marek </a:t>
            </a:r>
            <a:r>
              <a:rPr lang="en-US" dirty="0" err="1"/>
              <a:t>R</a:t>
            </a:r>
            <a:r>
              <a:rPr lang="en-US" dirty="0" err="1" smtClean="0"/>
              <a:t>ybář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0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Dôsledky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rozšírenia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demokracií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748790" y="1825625"/>
            <a:ext cx="8881110" cy="435133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charset="0"/>
                <a:ea typeface="MS PGothic" charset="0"/>
              </a:rPr>
              <a:t>debata o vplyve (makro)</a:t>
            </a:r>
            <a:r>
              <a:rPr lang="cs-CZ" sz="3600" dirty="0" err="1">
                <a:latin typeface="Arial" charset="0"/>
                <a:ea typeface="MS PGothic" charset="0"/>
              </a:rPr>
              <a:t>inštitúcií</a:t>
            </a:r>
            <a:r>
              <a:rPr lang="cs-CZ" sz="3600" dirty="0">
                <a:latin typeface="Arial" charset="0"/>
                <a:ea typeface="MS PGothic" charset="0"/>
              </a:rPr>
              <a:t> na politický aj socioekonomický vývoj (</a:t>
            </a:r>
            <a:r>
              <a:rPr lang="cs-CZ" sz="3600" dirty="0" err="1">
                <a:latin typeface="Arial" charset="0"/>
                <a:ea typeface="MS PGothic" charset="0"/>
              </a:rPr>
              <a:t>napr</a:t>
            </a:r>
            <a:r>
              <a:rPr lang="cs-CZ" sz="3600" dirty="0">
                <a:latin typeface="Arial" charset="0"/>
                <a:ea typeface="MS PGothic" charset="0"/>
              </a:rPr>
              <a:t>. prezidentské vs. </a:t>
            </a:r>
            <a:r>
              <a:rPr lang="cs-CZ" sz="3600" dirty="0" err="1">
                <a:latin typeface="Arial" charset="0"/>
                <a:ea typeface="MS PGothic" charset="0"/>
              </a:rPr>
              <a:t>parlamentné</a:t>
            </a:r>
            <a:r>
              <a:rPr lang="cs-CZ" sz="3600" dirty="0">
                <a:latin typeface="Arial" charset="0"/>
                <a:ea typeface="MS PGothic" charset="0"/>
              </a:rPr>
              <a:t>) 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tento vývoj </a:t>
            </a:r>
            <a:r>
              <a:rPr lang="cs-CZ" sz="3600" dirty="0" err="1">
                <a:latin typeface="Arial" charset="0"/>
                <a:ea typeface="MS PGothic" charset="0"/>
              </a:rPr>
              <a:t>viedol</a:t>
            </a:r>
            <a:r>
              <a:rPr lang="cs-CZ" sz="3600" dirty="0">
                <a:latin typeface="Arial" charset="0"/>
                <a:ea typeface="MS PGothic" charset="0"/>
              </a:rPr>
              <a:t> v jeho </a:t>
            </a:r>
            <a:r>
              <a:rPr lang="cs-CZ" sz="3600" dirty="0" err="1">
                <a:latin typeface="Arial" charset="0"/>
                <a:ea typeface="MS PGothic" charset="0"/>
              </a:rPr>
              <a:t>akademickej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reflexii</a:t>
            </a:r>
            <a:r>
              <a:rPr lang="cs-CZ" sz="3600" dirty="0">
                <a:latin typeface="Arial" charset="0"/>
                <a:ea typeface="MS PGothic" charset="0"/>
              </a:rPr>
              <a:t> k pojmovému </a:t>
            </a:r>
            <a:r>
              <a:rPr lang="cs-CZ" sz="3600" dirty="0" err="1">
                <a:latin typeface="Arial" charset="0"/>
                <a:ea typeface="MS PGothic" charset="0"/>
              </a:rPr>
              <a:t>zmätku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demokracie s </a:t>
            </a:r>
            <a:r>
              <a:rPr lang="cs-CZ" sz="3600" dirty="0" err="1">
                <a:latin typeface="Arial" charset="0"/>
                <a:ea typeface="MS PGothic" charset="0"/>
              </a:rPr>
              <a:t>prídavnými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menami</a:t>
            </a:r>
            <a:r>
              <a:rPr lang="cs-CZ" sz="3600" dirty="0">
                <a:latin typeface="Arial" charset="0"/>
                <a:ea typeface="MS PGothic" charset="0"/>
              </a:rPr>
              <a:t>/charakteristikami: </a:t>
            </a:r>
            <a:r>
              <a:rPr lang="cs-CZ" sz="3600" dirty="0" err="1">
                <a:latin typeface="Arial" charset="0"/>
                <a:ea typeface="MS PGothic" charset="0"/>
              </a:rPr>
              <a:t>volebná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delegatívna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neliberálna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atď</a:t>
            </a:r>
            <a:r>
              <a:rPr lang="cs-CZ" sz="3600" dirty="0">
                <a:latin typeface="Arial" charset="0"/>
                <a:ea typeface="MS PGothic" charset="0"/>
              </a:rPr>
              <a:t>.</a:t>
            </a:r>
          </a:p>
          <a:p>
            <a:endParaRPr lang="en-US" sz="36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7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charset="0"/>
                <a:ea typeface="MS PGothic" charset="0"/>
              </a:rPr>
              <a:t>Čo</a:t>
            </a:r>
            <a:r>
              <a:rPr lang="en-US" b="1" dirty="0" smtClean="0">
                <a:latin typeface="Arial" charset="0"/>
                <a:ea typeface="MS PGothic" charset="0"/>
              </a:rPr>
              <a:t> je to </a:t>
            </a:r>
            <a:r>
              <a:rPr lang="en-US" b="1" dirty="0" err="1" smtClean="0">
                <a:latin typeface="Arial" charset="0"/>
                <a:ea typeface="MS PGothic" charset="0"/>
              </a:rPr>
              <a:t>demokracia</a:t>
            </a:r>
            <a:r>
              <a:rPr lang="en-US" b="1" dirty="0" smtClean="0">
                <a:latin typeface="Arial" charset="0"/>
                <a:ea typeface="MS PGothic" charset="0"/>
              </a:rPr>
              <a:t>?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>
            <a:normAutofit/>
          </a:bodyPr>
          <a:lstStyle/>
          <a:p>
            <a:r>
              <a:rPr lang="cs-CZ" sz="3200" dirty="0" err="1">
                <a:latin typeface="Arial" charset="0"/>
                <a:ea typeface="MS PGothic" charset="0"/>
              </a:rPr>
              <a:t>procedurálne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smtClean="0">
                <a:latin typeface="Arial" charset="0"/>
                <a:ea typeface="MS PGothic" charset="0"/>
              </a:rPr>
              <a:t>(</a:t>
            </a:r>
            <a:r>
              <a:rPr lang="cs-CZ" sz="3200" b="1" dirty="0" smtClean="0">
                <a:latin typeface="Arial" charset="0"/>
                <a:ea typeface="MS PGothic" charset="0"/>
              </a:rPr>
              <a:t>minimalistické</a:t>
            </a:r>
            <a:r>
              <a:rPr lang="cs-CZ" sz="3200" dirty="0" smtClean="0">
                <a:latin typeface="Arial" charset="0"/>
                <a:ea typeface="MS PGothic" charset="0"/>
              </a:rPr>
              <a:t>) </a:t>
            </a:r>
            <a:r>
              <a:rPr lang="cs-CZ" sz="3200" dirty="0" err="1" smtClean="0">
                <a:latin typeface="Arial" charset="0"/>
                <a:ea typeface="MS PGothic" charset="0"/>
              </a:rPr>
              <a:t>definície</a:t>
            </a:r>
            <a:r>
              <a:rPr lang="cs-CZ" sz="3200" dirty="0" smtClean="0">
                <a:latin typeface="Arial" charset="0"/>
                <a:ea typeface="MS PGothic" charset="0"/>
              </a:rPr>
              <a:t>:</a:t>
            </a:r>
            <a:endParaRPr lang="cs-CZ" sz="3200" dirty="0">
              <a:latin typeface="Arial" charset="0"/>
              <a:ea typeface="MS PGothic" charset="0"/>
            </a:endParaRPr>
          </a:p>
          <a:p>
            <a:r>
              <a:rPr lang="cs-CZ" sz="3200" dirty="0" err="1" smtClean="0">
                <a:latin typeface="Arial" charset="0"/>
                <a:ea typeface="MS PGothic" charset="0"/>
              </a:rPr>
              <a:t>ako</a:t>
            </a:r>
            <a:r>
              <a:rPr lang="cs-CZ" sz="3200" dirty="0" smtClean="0">
                <a:latin typeface="Arial" charset="0"/>
                <a:ea typeface="MS PGothic" charset="0"/>
              </a:rPr>
              <a:t> </a:t>
            </a:r>
            <a:r>
              <a:rPr lang="cs-CZ" sz="3200" dirty="0">
                <a:latin typeface="Arial" charset="0"/>
                <a:ea typeface="MS PGothic" charset="0"/>
              </a:rPr>
              <a:t>je režim organizovaný a </a:t>
            </a:r>
            <a:endParaRPr lang="cs-CZ" sz="3200" dirty="0" smtClean="0">
              <a:latin typeface="Arial" charset="0"/>
              <a:ea typeface="MS PGothic" charset="0"/>
            </a:endParaRPr>
          </a:p>
          <a:p>
            <a:r>
              <a:rPr lang="cs-CZ" sz="3200" dirty="0" err="1" smtClean="0">
                <a:latin typeface="Arial" charset="0"/>
                <a:ea typeface="MS PGothic" charset="0"/>
              </a:rPr>
              <a:t>aké</a:t>
            </a:r>
            <a:r>
              <a:rPr lang="cs-CZ" sz="3200" dirty="0" smtClean="0">
                <a:latin typeface="Arial" charset="0"/>
                <a:ea typeface="MS PGothic" charset="0"/>
              </a:rPr>
              <a:t> </a:t>
            </a:r>
            <a:r>
              <a:rPr lang="cs-CZ" sz="3200" dirty="0">
                <a:latin typeface="Arial" charset="0"/>
                <a:ea typeface="MS PGothic" charset="0"/>
              </a:rPr>
              <a:t>procesy </a:t>
            </a:r>
            <a:r>
              <a:rPr lang="cs-CZ" sz="3200" dirty="0" err="1">
                <a:latin typeface="Arial" charset="0"/>
                <a:ea typeface="MS PGothic" charset="0"/>
              </a:rPr>
              <a:t>vedú</a:t>
            </a:r>
            <a:r>
              <a:rPr lang="cs-CZ" sz="3200" dirty="0">
                <a:latin typeface="Arial" charset="0"/>
                <a:ea typeface="MS PGothic" charset="0"/>
              </a:rPr>
              <a:t> k </a:t>
            </a:r>
            <a:r>
              <a:rPr lang="cs-CZ" sz="3200" dirty="0" err="1">
                <a:latin typeface="Arial" charset="0"/>
                <a:ea typeface="MS PGothic" charset="0"/>
              </a:rPr>
              <a:t>zabezpečeniu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reprezentácie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občanov</a:t>
            </a:r>
            <a:r>
              <a:rPr lang="cs-CZ" sz="3200" dirty="0">
                <a:latin typeface="Arial" charset="0"/>
                <a:ea typeface="MS PGothic" charset="0"/>
              </a:rPr>
              <a:t>, </a:t>
            </a:r>
            <a:r>
              <a:rPr lang="cs-CZ" sz="3200" dirty="0" err="1">
                <a:latin typeface="Arial" charset="0"/>
                <a:ea typeface="MS PGothic" charset="0"/>
              </a:rPr>
              <a:t>zúčtovateľnosti</a:t>
            </a:r>
            <a:r>
              <a:rPr lang="cs-CZ" sz="3200" dirty="0">
                <a:latin typeface="Arial" charset="0"/>
                <a:ea typeface="MS PGothic" charset="0"/>
              </a:rPr>
              <a:t> volených </a:t>
            </a:r>
            <a:r>
              <a:rPr lang="cs-CZ" sz="3200" dirty="0" err="1">
                <a:latin typeface="Arial" charset="0"/>
                <a:ea typeface="MS PGothic" charset="0"/>
              </a:rPr>
              <a:t>zástupcov</a:t>
            </a:r>
            <a:r>
              <a:rPr lang="cs-CZ" sz="3200" dirty="0">
                <a:latin typeface="Arial" charset="0"/>
                <a:ea typeface="MS PGothic" charset="0"/>
              </a:rPr>
              <a:t>  a </a:t>
            </a:r>
            <a:r>
              <a:rPr lang="cs-CZ" sz="3200" dirty="0" err="1">
                <a:latin typeface="Arial" charset="0"/>
                <a:ea typeface="MS PGothic" charset="0"/>
              </a:rPr>
              <a:t>legitimite</a:t>
            </a:r>
            <a:r>
              <a:rPr lang="cs-CZ" sz="3200" dirty="0">
                <a:latin typeface="Arial" charset="0"/>
                <a:ea typeface="MS PGothic" charset="0"/>
              </a:rPr>
              <a:t> režimu </a:t>
            </a:r>
          </a:p>
          <a:p>
            <a:r>
              <a:rPr lang="cs-CZ" sz="3200" dirty="0">
                <a:latin typeface="Arial" charset="0"/>
                <a:ea typeface="MS PGothic" charset="0"/>
              </a:rPr>
              <a:t>typickým </a:t>
            </a:r>
            <a:r>
              <a:rPr lang="cs-CZ" sz="3200" dirty="0" err="1">
                <a:latin typeface="Arial" charset="0"/>
                <a:ea typeface="MS PGothic" charset="0"/>
              </a:rPr>
              <a:t>príkladom</a:t>
            </a:r>
            <a:r>
              <a:rPr lang="cs-CZ" sz="3200" dirty="0">
                <a:latin typeface="Arial" charset="0"/>
                <a:ea typeface="MS PGothic" charset="0"/>
              </a:rPr>
              <a:t> je </a:t>
            </a:r>
            <a:r>
              <a:rPr lang="cs-CZ" sz="3200" dirty="0" err="1">
                <a:latin typeface="Arial" charset="0"/>
                <a:ea typeface="MS PGothic" charset="0"/>
              </a:rPr>
              <a:t>definícia</a:t>
            </a:r>
            <a:r>
              <a:rPr lang="cs-CZ" sz="3200" dirty="0">
                <a:latin typeface="Arial" charset="0"/>
                <a:ea typeface="MS PGothic" charset="0"/>
              </a:rPr>
              <a:t> J. </a:t>
            </a:r>
            <a:r>
              <a:rPr lang="cs-CZ" sz="3200" dirty="0" err="1">
                <a:latin typeface="Arial" charset="0"/>
                <a:ea typeface="MS PGothic" charset="0"/>
              </a:rPr>
              <a:t>Schumpetera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smtClean="0">
                <a:latin typeface="Arial" charset="0"/>
                <a:ea typeface="MS PGothic" charset="0"/>
              </a:rPr>
              <a:t>a A. </a:t>
            </a:r>
            <a:r>
              <a:rPr lang="cs-CZ" sz="3200" dirty="0" err="1" smtClean="0">
                <a:latin typeface="Arial" charset="0"/>
                <a:ea typeface="MS PGothic" charset="0"/>
              </a:rPr>
              <a:t>Przeworského</a:t>
            </a:r>
            <a:endParaRPr lang="cs-CZ" sz="3200" dirty="0">
              <a:latin typeface="Arial" charset="0"/>
              <a:ea typeface="MS PGothic" charset="0"/>
            </a:endParaRPr>
          </a:p>
          <a:p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4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b="1" dirty="0" err="1">
                <a:latin typeface="Arial" charset="0"/>
                <a:ea typeface="MS PGothic" charset="0"/>
              </a:rPr>
              <a:t>Schumpeter</a:t>
            </a:r>
            <a:r>
              <a:rPr lang="cs-CZ" sz="3500" b="1" dirty="0">
                <a:latin typeface="Arial" charset="0"/>
                <a:ea typeface="MS PGothic" charset="0"/>
              </a:rPr>
              <a:t>: </a:t>
            </a:r>
            <a:r>
              <a:rPr lang="cs-CZ" sz="3500" b="1" dirty="0" smtClean="0">
                <a:latin typeface="Arial" charset="0"/>
                <a:ea typeface="MS PGothic" charset="0"/>
              </a:rPr>
              <a:t>minimalistická </a:t>
            </a:r>
            <a:r>
              <a:rPr lang="cs-CZ" sz="3500" b="1" dirty="0" err="1">
                <a:latin typeface="Arial" charset="0"/>
                <a:ea typeface="MS PGothic" charset="0"/>
              </a:rPr>
              <a:t>definícia</a:t>
            </a:r>
            <a:endParaRPr lang="en-US" sz="3500" b="1" dirty="0">
              <a:latin typeface="Arial" charset="0"/>
              <a:ea typeface="MS PGothic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54530" y="1825624"/>
            <a:ext cx="8355330" cy="4758055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>
                <a:latin typeface="Arial" charset="0"/>
                <a:ea typeface="MS PGothic" charset="0"/>
              </a:rPr>
              <a:t>slobodná </a:t>
            </a:r>
            <a:r>
              <a:rPr lang="cs-CZ" sz="3600" dirty="0" err="1" smtClean="0">
                <a:latin typeface="Arial" charset="0"/>
                <a:ea typeface="MS PGothic" charset="0"/>
              </a:rPr>
              <a:t>súťaž</a:t>
            </a:r>
            <a:r>
              <a:rPr lang="cs-CZ" sz="3600" dirty="0" smtClean="0">
                <a:latin typeface="Arial" charset="0"/>
                <a:ea typeface="MS PGothic" charset="0"/>
              </a:rPr>
              <a:t> </a:t>
            </a:r>
            <a:r>
              <a:rPr lang="cs-CZ" sz="3600" dirty="0">
                <a:latin typeface="Arial" charset="0"/>
                <a:ea typeface="MS PGothic" charset="0"/>
              </a:rPr>
              <a:t>o </a:t>
            </a:r>
            <a:r>
              <a:rPr lang="cs-CZ" sz="3600" dirty="0" smtClean="0">
                <a:latin typeface="Arial" charset="0"/>
                <a:ea typeface="MS PGothic" charset="0"/>
              </a:rPr>
              <a:t>voličské </a:t>
            </a:r>
            <a:r>
              <a:rPr lang="cs-CZ" sz="3600" dirty="0" smtClean="0">
                <a:latin typeface="Arial" charset="0"/>
                <a:ea typeface="MS PGothic" charset="0"/>
              </a:rPr>
              <a:t>hlasy</a:t>
            </a:r>
            <a:endParaRPr lang="cs-CZ" sz="3600" dirty="0">
              <a:latin typeface="Arial" charset="0"/>
              <a:ea typeface="MS PGothic" charset="0"/>
            </a:endParaRPr>
          </a:p>
          <a:p>
            <a:r>
              <a:rPr lang="cs-CZ" sz="3600" dirty="0">
                <a:latin typeface="Arial" charset="0"/>
                <a:ea typeface="MS PGothic" charset="0"/>
              </a:rPr>
              <a:t>mechanizmus, </a:t>
            </a:r>
            <a:r>
              <a:rPr lang="cs-CZ" sz="3600" dirty="0" err="1">
                <a:latin typeface="Arial" charset="0"/>
                <a:ea typeface="MS PGothic" charset="0"/>
              </a:rPr>
              <a:t>ktorým</a:t>
            </a:r>
            <a:r>
              <a:rPr lang="cs-CZ" sz="3600" dirty="0">
                <a:latin typeface="Arial" charset="0"/>
                <a:ea typeface="MS PGothic" charset="0"/>
              </a:rPr>
              <a:t> si </a:t>
            </a:r>
            <a:r>
              <a:rPr lang="cs-CZ" sz="3600" dirty="0" err="1">
                <a:latin typeface="Arial" charset="0"/>
                <a:ea typeface="MS PGothic" charset="0"/>
              </a:rPr>
              <a:t>občania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vyberajú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svojich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vládcov</a:t>
            </a:r>
            <a:r>
              <a:rPr lang="cs-CZ" sz="3600" dirty="0">
                <a:latin typeface="Arial" charset="0"/>
                <a:ea typeface="MS PGothic" charset="0"/>
              </a:rPr>
              <a:t> (a </a:t>
            </a:r>
            <a:r>
              <a:rPr lang="cs-CZ" sz="3600" dirty="0" err="1">
                <a:latin typeface="Arial" charset="0"/>
                <a:ea typeface="MS PGothic" charset="0"/>
              </a:rPr>
              <a:t>ktorým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ich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vymenia</a:t>
            </a:r>
            <a:r>
              <a:rPr lang="cs-CZ" sz="3600" dirty="0">
                <a:latin typeface="Arial" charset="0"/>
                <a:ea typeface="MS PGothic" charset="0"/>
              </a:rPr>
              <a:t>)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„</a:t>
            </a:r>
            <a:r>
              <a:rPr lang="cs-CZ" sz="3600" dirty="0" err="1">
                <a:latin typeface="Arial" charset="0"/>
                <a:ea typeface="MS PGothic" charset="0"/>
              </a:rPr>
              <a:t>inštitucionálne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usporiadanie</a:t>
            </a:r>
            <a:r>
              <a:rPr lang="cs-CZ" sz="3600" dirty="0">
                <a:latin typeface="Arial" charset="0"/>
                <a:ea typeface="MS PGothic" charset="0"/>
              </a:rPr>
              <a:t> na tvorbu politických rozhodnutí, </a:t>
            </a:r>
            <a:r>
              <a:rPr lang="cs-CZ" sz="3600" dirty="0" err="1">
                <a:latin typeface="Arial" charset="0"/>
                <a:ea typeface="MS PGothic" charset="0"/>
              </a:rPr>
              <a:t>ktorými</a:t>
            </a:r>
            <a:r>
              <a:rPr lang="cs-CZ" sz="3600" dirty="0">
                <a:latin typeface="Arial" charset="0"/>
                <a:ea typeface="MS PGothic" charset="0"/>
              </a:rPr>
              <a:t> jednotlivci </a:t>
            </a:r>
            <a:r>
              <a:rPr lang="cs-CZ" sz="3600" dirty="0" err="1">
                <a:latin typeface="Arial" charset="0"/>
                <a:ea typeface="MS PGothic" charset="0"/>
              </a:rPr>
              <a:t>získavajú</a:t>
            </a:r>
            <a:r>
              <a:rPr lang="cs-CZ" sz="3600" dirty="0">
                <a:latin typeface="Arial" charset="0"/>
                <a:ea typeface="MS PGothic" charset="0"/>
              </a:rPr>
              <a:t> moc </a:t>
            </a:r>
            <a:r>
              <a:rPr lang="cs-CZ" sz="3600" dirty="0" err="1">
                <a:latin typeface="Arial" charset="0"/>
                <a:ea typeface="MS PGothic" charset="0"/>
              </a:rPr>
              <a:t>rozhodovať</a:t>
            </a:r>
            <a:r>
              <a:rPr lang="cs-CZ" sz="3600" dirty="0">
                <a:latin typeface="Arial" charset="0"/>
                <a:ea typeface="MS PGothic" charset="0"/>
              </a:rPr>
              <a:t>, a to </a:t>
            </a:r>
            <a:r>
              <a:rPr lang="cs-CZ" sz="3600" dirty="0" err="1">
                <a:latin typeface="Arial" charset="0"/>
                <a:ea typeface="MS PGothic" charset="0"/>
              </a:rPr>
              <a:t>prostredníctvom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súťaže</a:t>
            </a:r>
            <a:r>
              <a:rPr lang="cs-CZ" sz="3600" dirty="0">
                <a:latin typeface="Arial" charset="0"/>
                <a:ea typeface="MS PGothic" charset="0"/>
              </a:rPr>
              <a:t> o hlasy </a:t>
            </a:r>
            <a:r>
              <a:rPr lang="cs-CZ" sz="3600" dirty="0" err="1">
                <a:latin typeface="Arial" charset="0"/>
                <a:ea typeface="MS PGothic" charset="0"/>
              </a:rPr>
              <a:t>voličov</a:t>
            </a:r>
            <a:r>
              <a:rPr lang="cs-CZ" sz="3600" dirty="0">
                <a:latin typeface="Arial" charset="0"/>
                <a:ea typeface="MS PGothic" charset="0"/>
              </a:rPr>
              <a:t>“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58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Przeworski</a:t>
            </a:r>
            <a:r>
              <a:rPr lang="en-US" b="1" dirty="0" smtClean="0"/>
              <a:t>: </a:t>
            </a:r>
            <a:r>
              <a:rPr lang="en-US" b="1" dirty="0" err="1" smtClean="0"/>
              <a:t>minimalistická</a:t>
            </a:r>
            <a:r>
              <a:rPr lang="en-US" b="1" dirty="0" smtClean="0"/>
              <a:t> </a:t>
            </a:r>
            <a:r>
              <a:rPr lang="en-US" b="1" dirty="0" err="1" smtClean="0"/>
              <a:t>definícia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5970" y="1825624"/>
            <a:ext cx="8412480" cy="4620895"/>
          </a:xfrm>
        </p:spPr>
        <p:txBody>
          <a:bodyPr>
            <a:normAutofit/>
          </a:bodyPr>
          <a:lstStyle/>
          <a:p>
            <a:r>
              <a:rPr lang="en-US" dirty="0" err="1" smtClean="0"/>
              <a:t>obhajoba</a:t>
            </a:r>
            <a:r>
              <a:rPr lang="en-US" dirty="0" smtClean="0"/>
              <a:t> </a:t>
            </a:r>
            <a:r>
              <a:rPr lang="en-US" dirty="0" err="1" smtClean="0"/>
              <a:t>Schumpeterovej</a:t>
            </a:r>
            <a:r>
              <a:rPr lang="en-US" dirty="0" smtClean="0"/>
              <a:t> </a:t>
            </a:r>
            <a:r>
              <a:rPr lang="en-US" dirty="0" err="1" smtClean="0"/>
              <a:t>minimalistickej</a:t>
            </a:r>
            <a:r>
              <a:rPr lang="en-US" dirty="0" smtClean="0"/>
              <a:t> </a:t>
            </a:r>
            <a:r>
              <a:rPr lang="en-US" dirty="0" err="1" smtClean="0"/>
              <a:t>definície</a:t>
            </a:r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potrebné</a:t>
            </a:r>
            <a:r>
              <a:rPr lang="en-US" dirty="0" smtClean="0"/>
              <a:t> </a:t>
            </a:r>
            <a:r>
              <a:rPr lang="en-US" dirty="0" err="1" smtClean="0"/>
              <a:t>sústrediť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kľúčovú</a:t>
            </a:r>
            <a:r>
              <a:rPr lang="en-US" dirty="0" smtClean="0"/>
              <a:t> </a:t>
            </a:r>
            <a:r>
              <a:rPr lang="en-US" dirty="0" err="1" smtClean="0"/>
              <a:t>charakteristiku</a:t>
            </a:r>
            <a:r>
              <a:rPr lang="en-US" dirty="0" smtClean="0"/>
              <a:t>, </a:t>
            </a:r>
            <a:r>
              <a:rPr lang="en-US" dirty="0" err="1" smtClean="0"/>
              <a:t>ktorou</a:t>
            </a:r>
            <a:r>
              <a:rPr lang="en-US" dirty="0" smtClean="0"/>
              <a:t> je </a:t>
            </a:r>
            <a:r>
              <a:rPr lang="en-US" dirty="0" err="1" smtClean="0"/>
              <a:t>možnosť</a:t>
            </a:r>
            <a:r>
              <a:rPr lang="en-US" dirty="0" smtClean="0"/>
              <a:t> </a:t>
            </a:r>
            <a:r>
              <a:rPr lang="en-US" dirty="0" err="1" smtClean="0"/>
              <a:t>prostredníctvom</a:t>
            </a:r>
            <a:r>
              <a:rPr lang="en-US" dirty="0" smtClean="0"/>
              <a:t> </a:t>
            </a:r>
            <a:r>
              <a:rPr lang="en-US" dirty="0" err="1" smtClean="0"/>
              <a:t>volieb</a:t>
            </a:r>
            <a:r>
              <a:rPr lang="en-US" dirty="0" smtClean="0"/>
              <a:t> a bez </a:t>
            </a:r>
            <a:r>
              <a:rPr lang="en-US" dirty="0" err="1" smtClean="0"/>
              <a:t>násilia</a:t>
            </a:r>
            <a:r>
              <a:rPr lang="en-US" dirty="0" smtClean="0"/>
              <a:t> </a:t>
            </a:r>
            <a:r>
              <a:rPr lang="en-US" dirty="0" err="1" smtClean="0"/>
              <a:t>vymeniť</a:t>
            </a:r>
            <a:r>
              <a:rPr lang="en-US" dirty="0" smtClean="0"/>
              <a:t> </a:t>
            </a:r>
            <a:r>
              <a:rPr lang="en-US" dirty="0" err="1" smtClean="0"/>
              <a:t>našich</a:t>
            </a:r>
            <a:r>
              <a:rPr lang="en-US" dirty="0" smtClean="0"/>
              <a:t> </a:t>
            </a:r>
            <a:r>
              <a:rPr lang="en-US" dirty="0" err="1" smtClean="0"/>
              <a:t>vládcov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samotná</a:t>
            </a:r>
            <a:r>
              <a:rPr lang="en-US" dirty="0" smtClean="0"/>
              <a:t> </a:t>
            </a:r>
            <a:r>
              <a:rPr lang="en-US" dirty="0" err="1" smtClean="0"/>
              <a:t>možnosť</a:t>
            </a:r>
            <a:r>
              <a:rPr lang="en-US" dirty="0" smtClean="0"/>
              <a:t> </a:t>
            </a:r>
            <a:r>
              <a:rPr lang="en-US" dirty="0" err="1" smtClean="0"/>
              <a:t>voľbami</a:t>
            </a:r>
            <a:r>
              <a:rPr lang="en-US" dirty="0" smtClean="0"/>
              <a:t> </a:t>
            </a:r>
            <a:r>
              <a:rPr lang="en-US" dirty="0" err="1" smtClean="0"/>
              <a:t>zmeniť</a:t>
            </a:r>
            <a:r>
              <a:rPr lang="en-US" dirty="0" smtClean="0"/>
              <a:t> </a:t>
            </a:r>
            <a:r>
              <a:rPr lang="en-US" dirty="0" err="1" smtClean="0"/>
              <a:t>vládcov</a:t>
            </a:r>
            <a:r>
              <a:rPr lang="en-US" dirty="0" smtClean="0"/>
              <a:t> </a:t>
            </a:r>
            <a:r>
              <a:rPr lang="en-US" dirty="0" err="1" smtClean="0"/>
              <a:t>výrazne</a:t>
            </a:r>
            <a:r>
              <a:rPr lang="en-US" dirty="0" smtClean="0"/>
              <a:t> </a:t>
            </a:r>
            <a:r>
              <a:rPr lang="en-US" dirty="0" err="1" smtClean="0"/>
              <a:t>znižuje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násilia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voľby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výhodu</a:t>
            </a:r>
            <a:r>
              <a:rPr lang="en-US" dirty="0" smtClean="0"/>
              <a:t> (</a:t>
            </a:r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výberom</a:t>
            </a:r>
            <a:r>
              <a:rPr lang="en-US" dirty="0" smtClean="0"/>
              <a:t> </a:t>
            </a:r>
            <a:r>
              <a:rPr lang="en-US" dirty="0" err="1" smtClean="0"/>
              <a:t>losovaním</a:t>
            </a:r>
            <a:r>
              <a:rPr lang="en-US" dirty="0" smtClean="0"/>
              <a:t>) v tom,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poskytujú</a:t>
            </a:r>
            <a:r>
              <a:rPr lang="en-US" dirty="0" smtClean="0"/>
              <a:t> </a:t>
            </a:r>
            <a:r>
              <a:rPr lang="en-US" dirty="0" err="1" smtClean="0"/>
              <a:t>informáciu</a:t>
            </a:r>
            <a:r>
              <a:rPr lang="en-US" dirty="0" smtClean="0"/>
              <a:t> o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síl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zvyšuje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akceptácia</a:t>
            </a:r>
            <a:r>
              <a:rPr lang="en-US" dirty="0" smtClean="0"/>
              <a:t> </a:t>
            </a:r>
            <a:r>
              <a:rPr lang="en-US" dirty="0" err="1" smtClean="0"/>
              <a:t>výsledkov</a:t>
            </a:r>
            <a:r>
              <a:rPr lang="en-US" dirty="0" smtClean="0"/>
              <a:t>, </a:t>
            </a:r>
            <a:r>
              <a:rPr lang="en-US" dirty="0" err="1" smtClean="0"/>
              <a:t>víťazi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porazení</a:t>
            </a:r>
            <a:r>
              <a:rPr lang="en-US" dirty="0" smtClean="0"/>
              <a:t> </a:t>
            </a:r>
            <a:r>
              <a:rPr lang="en-US" dirty="0" err="1" smtClean="0"/>
              <a:t>navzájom</a:t>
            </a:r>
            <a:r>
              <a:rPr lang="en-US" dirty="0" smtClean="0"/>
              <a:t> </a:t>
            </a:r>
            <a:r>
              <a:rPr lang="en-US" dirty="0" err="1" smtClean="0"/>
              <a:t>vidia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silu</a:t>
            </a:r>
            <a:r>
              <a:rPr lang="en-US" dirty="0" smtClean="0"/>
              <a:t> (</a:t>
            </a:r>
            <a:r>
              <a:rPr lang="en-US" dirty="0" err="1" smtClean="0"/>
              <a:t>počty</a:t>
            </a:r>
            <a:r>
              <a:rPr lang="en-US" dirty="0" smtClean="0"/>
              <a:t> </a:t>
            </a:r>
            <a:r>
              <a:rPr lang="en-US" dirty="0" err="1" smtClean="0"/>
              <a:t>hlasov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0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3615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" charset="0"/>
                <a:ea typeface="MS PGothic" charset="0"/>
              </a:rPr>
              <a:t>Extenzívnejšie</a:t>
            </a:r>
            <a:r>
              <a:rPr lang="en-US" b="1" dirty="0" smtClean="0">
                <a:latin typeface="Arial" charset="0"/>
                <a:ea typeface="MS PGothic" charset="0"/>
              </a:rPr>
              <a:t> </a:t>
            </a:r>
            <a:r>
              <a:rPr lang="en-US" b="1" dirty="0" err="1" smtClean="0">
                <a:latin typeface="Arial" charset="0"/>
                <a:ea typeface="MS PGothic" charset="0"/>
              </a:rPr>
              <a:t>definície</a:t>
            </a:r>
            <a:r>
              <a:rPr lang="en-US" b="1" dirty="0" smtClean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362201" y="1703071"/>
            <a:ext cx="7693025" cy="478916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charset="0"/>
                <a:ea typeface="MS PGothic" charset="0"/>
              </a:rPr>
              <a:t>C. </a:t>
            </a:r>
            <a:r>
              <a:rPr lang="cs-CZ" dirty="0" err="1" smtClean="0">
                <a:latin typeface="Arial" charset="0"/>
                <a:ea typeface="MS PGothic" charset="0"/>
              </a:rPr>
              <a:t>Pateman</a:t>
            </a:r>
            <a:r>
              <a:rPr lang="cs-CZ" dirty="0" smtClean="0">
                <a:latin typeface="Arial" charset="0"/>
                <a:ea typeface="MS PGothic" charset="0"/>
              </a:rPr>
              <a:t>: </a:t>
            </a:r>
            <a:r>
              <a:rPr lang="cs-CZ" dirty="0" err="1" smtClean="0">
                <a:latin typeface="Arial" charset="0"/>
                <a:ea typeface="MS PGothic" charset="0"/>
              </a:rPr>
              <a:t>participačná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teória</a:t>
            </a:r>
            <a:r>
              <a:rPr lang="cs-CZ" dirty="0" smtClean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zastupiteľské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inštitúcie</a:t>
            </a:r>
            <a:r>
              <a:rPr lang="cs-CZ" dirty="0" smtClean="0">
                <a:latin typeface="Arial" charset="0"/>
                <a:ea typeface="MS PGothic" charset="0"/>
              </a:rPr>
              <a:t> na </a:t>
            </a:r>
            <a:r>
              <a:rPr lang="cs-CZ" dirty="0" err="1" smtClean="0">
                <a:latin typeface="Arial" charset="0"/>
                <a:ea typeface="MS PGothic" charset="0"/>
              </a:rPr>
              <a:t>celoštátnej</a:t>
            </a:r>
            <a:r>
              <a:rPr lang="cs-CZ" dirty="0" smtClean="0">
                <a:latin typeface="Arial" charset="0"/>
                <a:ea typeface="MS PGothic" charset="0"/>
              </a:rPr>
              <a:t> úrovni </a:t>
            </a:r>
            <a:r>
              <a:rPr lang="cs-CZ" dirty="0" err="1" smtClean="0">
                <a:latin typeface="Arial" charset="0"/>
                <a:ea typeface="MS PGothic" charset="0"/>
              </a:rPr>
              <a:t>nestačia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občania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sa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musia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podieľať</a:t>
            </a:r>
            <a:r>
              <a:rPr lang="cs-CZ" dirty="0" smtClean="0">
                <a:latin typeface="Arial" charset="0"/>
                <a:ea typeface="MS PGothic" charset="0"/>
              </a:rPr>
              <a:t> na </a:t>
            </a:r>
            <a:r>
              <a:rPr lang="cs-CZ" dirty="0" err="1" smtClean="0">
                <a:latin typeface="Arial" charset="0"/>
                <a:ea typeface="MS PGothic" charset="0"/>
              </a:rPr>
              <a:t>celom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rade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ďalších</a:t>
            </a:r>
            <a:r>
              <a:rPr lang="cs-CZ" dirty="0" smtClean="0">
                <a:latin typeface="Arial" charset="0"/>
                <a:ea typeface="MS PGothic" charset="0"/>
              </a:rPr>
              <a:t> rozhodnutí v mnohých politických aj </a:t>
            </a:r>
            <a:r>
              <a:rPr lang="cs-CZ" dirty="0" err="1" smtClean="0">
                <a:latin typeface="Arial" charset="0"/>
                <a:ea typeface="MS PGothic" charset="0"/>
              </a:rPr>
              <a:t>sociálnych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inštitúciách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participácia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rozvíja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individuálne</a:t>
            </a:r>
            <a:r>
              <a:rPr lang="cs-CZ" dirty="0" smtClean="0">
                <a:latin typeface="Arial" charset="0"/>
                <a:ea typeface="MS PGothic" charset="0"/>
              </a:rPr>
              <a:t> postoje a kvality </a:t>
            </a:r>
            <a:r>
              <a:rPr lang="cs-CZ" dirty="0" err="1" smtClean="0">
                <a:latin typeface="Arial" charset="0"/>
                <a:ea typeface="MS PGothic" charset="0"/>
              </a:rPr>
              <a:t>potrebné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pre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fungovanie</a:t>
            </a:r>
            <a:r>
              <a:rPr lang="cs-CZ" dirty="0" smtClean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participácia</a:t>
            </a:r>
            <a:r>
              <a:rPr lang="cs-CZ" dirty="0" smtClean="0">
                <a:latin typeface="Arial" charset="0"/>
                <a:ea typeface="MS PGothic" charset="0"/>
              </a:rPr>
              <a:t> je </a:t>
            </a:r>
            <a:r>
              <a:rPr lang="cs-CZ" dirty="0" err="1" smtClean="0">
                <a:latin typeface="Arial" charset="0"/>
                <a:ea typeface="MS PGothic" charset="0"/>
              </a:rPr>
              <a:t>preto</a:t>
            </a:r>
            <a:r>
              <a:rPr lang="cs-CZ" dirty="0" smtClean="0">
                <a:latin typeface="Arial" charset="0"/>
                <a:ea typeface="MS PGothic" charset="0"/>
              </a:rPr>
              <a:t> nástroj politického </a:t>
            </a:r>
            <a:r>
              <a:rPr lang="cs-CZ" dirty="0" err="1" smtClean="0">
                <a:latin typeface="Arial" charset="0"/>
                <a:ea typeface="MS PGothic" charset="0"/>
              </a:rPr>
              <a:t>vzdelávania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endParaRPr lang="cs-CZ" dirty="0" smtClean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91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smtClean="0">
                <a:ea typeface="+mj-ea"/>
                <a:cs typeface="ＭＳ Ｐゴシック" charset="0"/>
              </a:rPr>
              <a:t>Dahl: </a:t>
            </a:r>
            <a:r>
              <a:rPr lang="en-US" b="1" dirty="0" err="1" smtClean="0">
                <a:ea typeface="+mj-ea"/>
                <a:cs typeface="ＭＳ Ｐゴシック" charset="0"/>
              </a:rPr>
              <a:t>Polyarchia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30152"/>
          </a:xfrm>
        </p:spPr>
        <p:txBody>
          <a:bodyPr>
            <a:normAutofit lnSpcReduction="10000"/>
          </a:bodyPr>
          <a:lstStyle/>
          <a:p>
            <a:r>
              <a:rPr lang="cs-CZ" sz="2400" dirty="0" err="1" smtClean="0">
                <a:latin typeface="Arial" charset="0"/>
                <a:ea typeface="MS PGothic" charset="0"/>
              </a:rPr>
              <a:t>jednoduchšie</a:t>
            </a:r>
            <a:r>
              <a:rPr lang="cs-CZ" sz="2400" dirty="0" smtClean="0">
                <a:latin typeface="Arial" charset="0"/>
                <a:ea typeface="MS PGothic" charset="0"/>
              </a:rPr>
              <a:t> </a:t>
            </a:r>
            <a:r>
              <a:rPr lang="cs-CZ" sz="2400" dirty="0">
                <a:latin typeface="Arial" charset="0"/>
                <a:ea typeface="MS PGothic" charset="0"/>
              </a:rPr>
              <a:t>je </a:t>
            </a:r>
            <a:r>
              <a:rPr lang="cs-CZ" sz="2400" dirty="0" err="1">
                <a:latin typeface="Arial" charset="0"/>
                <a:ea typeface="MS PGothic" charset="0"/>
              </a:rPr>
              <a:t>skúmať</a:t>
            </a:r>
            <a:r>
              <a:rPr lang="cs-CZ" sz="2400" dirty="0">
                <a:latin typeface="Arial" charset="0"/>
                <a:ea typeface="MS PGothic" charset="0"/>
              </a:rPr>
              <a:t> </a:t>
            </a:r>
            <a:r>
              <a:rPr lang="cs-CZ" sz="2400" dirty="0" err="1">
                <a:latin typeface="Arial" charset="0"/>
                <a:ea typeface="MS PGothic" charset="0"/>
              </a:rPr>
              <a:t>procedúry</a:t>
            </a:r>
            <a:endParaRPr lang="cs-CZ" sz="2400" dirty="0">
              <a:latin typeface="Arial" charset="0"/>
              <a:ea typeface="MS PGothic" charset="0"/>
            </a:endParaRPr>
          </a:p>
          <a:p>
            <a:endParaRPr lang="cs-CZ" sz="2500" dirty="0" smtClean="0">
              <a:latin typeface="Arial" charset="0"/>
              <a:ea typeface="MS PGothic" charset="0"/>
            </a:endParaRPr>
          </a:p>
          <a:p>
            <a:r>
              <a:rPr lang="cs-CZ" sz="2500" dirty="0" smtClean="0">
                <a:latin typeface="Arial" charset="0"/>
                <a:ea typeface="MS PGothic" charset="0"/>
              </a:rPr>
              <a:t>1</a:t>
            </a:r>
            <a:r>
              <a:rPr lang="cs-CZ" sz="2500" dirty="0">
                <a:latin typeface="Arial" charset="0"/>
                <a:ea typeface="MS PGothic" charset="0"/>
              </a:rPr>
              <a:t>. </a:t>
            </a:r>
            <a:r>
              <a:rPr lang="cs-CZ" sz="2500" dirty="0" err="1">
                <a:latin typeface="Arial" charset="0"/>
                <a:ea typeface="MS PGothic" charset="0"/>
              </a:rPr>
              <a:t>vládcovia</a:t>
            </a:r>
            <a:r>
              <a:rPr lang="cs-CZ" sz="2500" dirty="0">
                <a:latin typeface="Arial" charset="0"/>
                <a:ea typeface="MS PGothic" charset="0"/>
              </a:rPr>
              <a:t> sú volení,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2. v slobodných a </a:t>
            </a:r>
            <a:r>
              <a:rPr lang="cs-CZ" sz="2500" dirty="0" err="1">
                <a:latin typeface="Arial" charset="0"/>
                <a:ea typeface="MS PGothic" charset="0"/>
              </a:rPr>
              <a:t>spravodlivých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voľbách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3. s </a:t>
            </a:r>
            <a:r>
              <a:rPr lang="cs-CZ" sz="2500" dirty="0" err="1">
                <a:latin typeface="Arial" charset="0"/>
                <a:ea typeface="MS PGothic" charset="0"/>
              </a:rPr>
              <a:t>univerzálnym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volebným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právom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4. so širokým </a:t>
            </a:r>
            <a:r>
              <a:rPr lang="cs-CZ" sz="2500" dirty="0" err="1">
                <a:latin typeface="Arial" charset="0"/>
                <a:ea typeface="MS PGothic" charset="0"/>
              </a:rPr>
              <a:t>právom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kandidovať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voľbách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5. kde je garantovaná </a:t>
            </a:r>
            <a:r>
              <a:rPr lang="cs-CZ" sz="2500" dirty="0" err="1">
                <a:latin typeface="Arial" charset="0"/>
                <a:ea typeface="MS PGothic" charset="0"/>
              </a:rPr>
              <a:t>sloboda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prejavu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6. sú dostupné </a:t>
            </a:r>
            <a:r>
              <a:rPr lang="cs-CZ" sz="2500" dirty="0" err="1">
                <a:latin typeface="Arial" charset="0"/>
                <a:ea typeface="MS PGothic" charset="0"/>
              </a:rPr>
              <a:t>alternatívne</a:t>
            </a:r>
            <a:r>
              <a:rPr lang="cs-CZ" sz="2500" dirty="0">
                <a:latin typeface="Arial" charset="0"/>
                <a:ea typeface="MS PGothic" charset="0"/>
              </a:rPr>
              <a:t> zdroje </a:t>
            </a:r>
            <a:r>
              <a:rPr lang="cs-CZ" sz="2500" dirty="0" err="1">
                <a:latin typeface="Arial" charset="0"/>
                <a:ea typeface="MS PGothic" charset="0"/>
              </a:rPr>
              <a:t>informácií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7. a </a:t>
            </a:r>
            <a:r>
              <a:rPr lang="cs-CZ" sz="2500" dirty="0" err="1">
                <a:latin typeface="Arial" charset="0"/>
                <a:ea typeface="MS PGothic" charset="0"/>
              </a:rPr>
              <a:t>občania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môžu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združovať</a:t>
            </a:r>
            <a:r>
              <a:rPr lang="cs-CZ" sz="2500" dirty="0">
                <a:latin typeface="Arial" charset="0"/>
                <a:ea typeface="MS PGothic" charset="0"/>
              </a:rPr>
              <a:t> do </a:t>
            </a:r>
            <a:r>
              <a:rPr lang="cs-CZ" sz="2500" dirty="0" err="1">
                <a:latin typeface="Arial" charset="0"/>
                <a:ea typeface="MS PGothic" charset="0"/>
              </a:rPr>
              <a:t>organizácií</a:t>
            </a:r>
            <a:r>
              <a:rPr lang="cs-CZ" sz="2500" dirty="0">
                <a:latin typeface="Arial" charset="0"/>
                <a:ea typeface="MS PGothic" charset="0"/>
              </a:rPr>
              <a:t> (strany a organizované </a:t>
            </a:r>
            <a:r>
              <a:rPr lang="cs-CZ" sz="2500" dirty="0" err="1">
                <a:latin typeface="Arial" charset="0"/>
                <a:ea typeface="MS PGothic" charset="0"/>
              </a:rPr>
              <a:t>záujmy</a:t>
            </a:r>
            <a:r>
              <a:rPr lang="cs-CZ" sz="2500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8. </a:t>
            </a:r>
            <a:r>
              <a:rPr lang="cs-CZ" sz="2500" dirty="0" err="1">
                <a:latin typeface="Arial" charset="0"/>
                <a:ea typeface="MS PGothic" charset="0"/>
              </a:rPr>
              <a:t>pričom</a:t>
            </a:r>
            <a:r>
              <a:rPr lang="cs-CZ" sz="2500" dirty="0">
                <a:latin typeface="Arial" charset="0"/>
                <a:ea typeface="MS PGothic" charset="0"/>
              </a:rPr>
              <a:t> sú to volení </a:t>
            </a:r>
            <a:r>
              <a:rPr lang="cs-CZ" sz="2500" dirty="0" err="1">
                <a:latin typeface="Arial" charset="0"/>
                <a:ea typeface="MS PGothic" charset="0"/>
              </a:rPr>
              <a:t>zástupcovia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  <a:r>
              <a:rPr lang="cs-CZ" sz="2500" dirty="0" err="1">
                <a:latin typeface="Arial" charset="0"/>
                <a:ea typeface="MS PGothic" charset="0"/>
              </a:rPr>
              <a:t>ktorí</a:t>
            </a:r>
            <a:r>
              <a:rPr lang="cs-CZ" sz="2500" dirty="0">
                <a:latin typeface="Arial" charset="0"/>
                <a:ea typeface="MS PGothic" charset="0"/>
              </a:rPr>
              <a:t>  aj de facto </a:t>
            </a:r>
            <a:r>
              <a:rPr lang="cs-CZ" sz="2500" dirty="0" err="1">
                <a:latin typeface="Arial" charset="0"/>
                <a:ea typeface="MS PGothic" charset="0"/>
              </a:rPr>
              <a:t>rozhodujú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</a:p>
          <a:p>
            <a:endParaRPr lang="en-US" sz="25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4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>
                <a:ea typeface="+mj-ea"/>
                <a:cs typeface="ＭＳ Ｐゴシック" charset="0"/>
              </a:rPr>
              <a:t>Dimenzie</a:t>
            </a:r>
            <a:r>
              <a:rPr lang="en-US" dirty="0" smtClean="0">
                <a:ea typeface="+mj-ea"/>
                <a:cs typeface="ＭＳ Ｐゴシック" charset="0"/>
              </a:rPr>
              <a:t> </a:t>
            </a:r>
            <a:r>
              <a:rPr lang="en-US" dirty="0" err="1" smtClean="0">
                <a:ea typeface="+mj-ea"/>
                <a:cs typeface="ＭＳ Ｐゴシック" charset="0"/>
              </a:rPr>
              <a:t>demokracie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jedna dimenzia obsahuje rolu "ľudu" (demos): združovanie občanov, slobodné voľby, sloboda prejavu a vláda odvodená od rozhodnutia ľudu</a:t>
            </a:r>
          </a:p>
          <a:p>
            <a:r>
              <a:rPr lang="cs-CZ">
                <a:latin typeface="Arial" charset="0"/>
                <a:ea typeface="MS PGothic" charset="0"/>
              </a:rPr>
              <a:t>druhá (ústavná) dimenzia zdôrazňuje limity vládnutia, garancie práv a "brzdy a protiváhy“</a:t>
            </a:r>
          </a:p>
          <a:p>
            <a:r>
              <a:rPr lang="cs-CZ">
                <a:latin typeface="Arial" charset="0"/>
                <a:ea typeface="MS PGothic" charset="0"/>
              </a:rPr>
              <a:t>dôležité pre chápanie rozdielov medzi demokratickými režimami po tretej demokratizačnej vlne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44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 smtClean="0">
                <a:ea typeface="+mj-ea"/>
                <a:cs typeface="ＭＳ Ｐゴシック" charset="0"/>
              </a:rPr>
              <a:t>Demokracie</a:t>
            </a:r>
            <a:r>
              <a:rPr lang="en-US" b="1" dirty="0" smtClean="0">
                <a:ea typeface="+mj-ea"/>
                <a:cs typeface="ＭＳ Ｐゴシック" charset="0"/>
              </a:rPr>
              <a:t> </a:t>
            </a:r>
            <a:r>
              <a:rPr lang="en-US" b="1" dirty="0" err="1" smtClean="0">
                <a:ea typeface="+mj-ea"/>
                <a:cs typeface="ＭＳ Ｐゴシック" charset="0"/>
              </a:rPr>
              <a:t>po</a:t>
            </a:r>
            <a:r>
              <a:rPr lang="en-US" b="1" dirty="0" smtClean="0">
                <a:ea typeface="+mj-ea"/>
                <a:cs typeface="ＭＳ Ｐゴシック" charset="0"/>
              </a:rPr>
              <a:t> </a:t>
            </a:r>
            <a:r>
              <a:rPr lang="en-US" b="1" dirty="0" err="1" smtClean="0">
                <a:ea typeface="+mj-ea"/>
                <a:cs typeface="ＭＳ Ｐゴシック" charset="0"/>
              </a:rPr>
              <a:t>tretej</a:t>
            </a:r>
            <a:r>
              <a:rPr lang="en-US" b="1" dirty="0" smtClean="0">
                <a:ea typeface="+mj-ea"/>
                <a:cs typeface="ＭＳ Ｐゴシック" charset="0"/>
              </a:rPr>
              <a:t> </a:t>
            </a:r>
            <a:r>
              <a:rPr lang="en-US" b="1" dirty="0" err="1" smtClean="0">
                <a:ea typeface="+mj-ea"/>
                <a:cs typeface="ＭＳ Ｐゴシック" charset="0"/>
              </a:rPr>
              <a:t>vlne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640330" y="1825625"/>
            <a:ext cx="7966710" cy="4351338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liberálne</a:t>
            </a:r>
            <a:r>
              <a:rPr lang="cs-CZ" dirty="0">
                <a:latin typeface="Arial" charset="0"/>
                <a:ea typeface="MS PGothic" charset="0"/>
              </a:rPr>
              <a:t> demokracie </a:t>
            </a:r>
            <a:r>
              <a:rPr lang="cs-CZ" dirty="0" err="1">
                <a:latin typeface="Arial" charset="0"/>
                <a:ea typeface="MS PGothic" charset="0"/>
              </a:rPr>
              <a:t>napĺňajú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obe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dimenzie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neliberálne</a:t>
            </a:r>
            <a:r>
              <a:rPr lang="cs-CZ" dirty="0">
                <a:latin typeface="Arial" charset="0"/>
                <a:ea typeface="MS PGothic" charset="0"/>
              </a:rPr>
              <a:t> demokracie sú </a:t>
            </a:r>
            <a:r>
              <a:rPr lang="cs-CZ" dirty="0" smtClean="0">
                <a:latin typeface="Arial" charset="0"/>
                <a:ea typeface="MS PGothic" charset="0"/>
              </a:rPr>
              <a:t>charakteristické </a:t>
            </a:r>
            <a:r>
              <a:rPr lang="cs-CZ" dirty="0" err="1" smtClean="0">
                <a:latin typeface="Arial" charset="0"/>
                <a:ea typeface="MS PGothic" charset="0"/>
              </a:rPr>
              <a:t>formálnym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demokratickým </a:t>
            </a:r>
            <a:r>
              <a:rPr lang="cs-CZ" dirty="0" err="1">
                <a:latin typeface="Arial" charset="0"/>
                <a:ea typeface="MS PGothic" charset="0"/>
              </a:rPr>
              <a:t>procesom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smtClean="0">
                <a:latin typeface="Arial" charset="0"/>
                <a:ea typeface="MS PGothic" charset="0"/>
              </a:rPr>
              <a:t>ale </a:t>
            </a:r>
            <a:r>
              <a:rPr lang="cs-CZ" dirty="0">
                <a:latin typeface="Arial" charset="0"/>
                <a:ea typeface="MS PGothic" charset="0"/>
              </a:rPr>
              <a:t>s výraznými </a:t>
            </a:r>
            <a:r>
              <a:rPr lang="cs-CZ" dirty="0" err="1">
                <a:latin typeface="Arial" charset="0"/>
                <a:ea typeface="MS PGothic" charset="0"/>
              </a:rPr>
              <a:t>problémami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garantovní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ústavných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slobôd</a:t>
            </a:r>
            <a:r>
              <a:rPr lang="cs-CZ" dirty="0">
                <a:latin typeface="Arial" charset="0"/>
                <a:ea typeface="MS PGothic" charset="0"/>
              </a:rPr>
              <a:t> a limitovaní </a:t>
            </a:r>
            <a:r>
              <a:rPr lang="cs-CZ" dirty="0" err="1">
                <a:latin typeface="Arial" charset="0"/>
                <a:ea typeface="MS PGothic" charset="0"/>
              </a:rPr>
              <a:t>exekutívnej</a:t>
            </a:r>
            <a:r>
              <a:rPr lang="cs-CZ" dirty="0">
                <a:latin typeface="Arial" charset="0"/>
                <a:ea typeface="MS PGothic" charset="0"/>
              </a:rPr>
              <a:t> moci </a:t>
            </a:r>
          </a:p>
          <a:p>
            <a:pPr>
              <a:buFont typeface="Wingdings" charset="0"/>
              <a:buNone/>
            </a:pPr>
            <a:r>
              <a:rPr lang="cs-CZ" dirty="0">
                <a:latin typeface="Arial" charset="0"/>
                <a:ea typeface="MS PGothic" charset="0"/>
              </a:rPr>
              <a:t>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13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649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MS PGothic" charset="0"/>
              </a:rPr>
              <a:t>O’Donnell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Delegatívne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362201" y="1908811"/>
            <a:ext cx="7693025" cy="4663439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Latinskej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Amerike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silno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majoritárske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konajú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v nich slobodné 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ale po nástupe k moci </a:t>
            </a:r>
            <a:r>
              <a:rPr lang="cs-CZ" dirty="0" err="1">
                <a:latin typeface="Arial" charset="0"/>
                <a:ea typeface="MS PGothic" charset="0"/>
              </a:rPr>
              <a:t>existujú</a:t>
            </a:r>
            <a:r>
              <a:rPr lang="cs-CZ" dirty="0">
                <a:latin typeface="Arial" charset="0"/>
                <a:ea typeface="MS PGothic" charset="0"/>
              </a:rPr>
              <a:t> len malé </a:t>
            </a:r>
            <a:r>
              <a:rPr lang="cs-CZ" dirty="0" err="1">
                <a:latin typeface="Arial" charset="0"/>
                <a:ea typeface="MS PGothic" charset="0"/>
              </a:rPr>
              <a:t>obmedzenia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držiteľa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výkonnej</a:t>
            </a:r>
            <a:r>
              <a:rPr lang="cs-CZ" dirty="0">
                <a:latin typeface="Arial" charset="0"/>
                <a:ea typeface="MS PGothic" charset="0"/>
              </a:rPr>
              <a:t> moci</a:t>
            </a:r>
          </a:p>
          <a:p>
            <a:r>
              <a:rPr lang="cs-CZ" dirty="0">
                <a:latin typeface="Arial" charset="0"/>
                <a:ea typeface="MS PGothic" charset="0"/>
              </a:rPr>
              <a:t>podobné charakteristiky </a:t>
            </a:r>
            <a:r>
              <a:rPr lang="cs-CZ" dirty="0" err="1">
                <a:latin typeface="Arial" charset="0"/>
                <a:ea typeface="MS PGothic" charset="0"/>
              </a:rPr>
              <a:t>dobre</a:t>
            </a:r>
            <a:r>
              <a:rPr lang="cs-CZ" dirty="0">
                <a:latin typeface="Arial" charset="0"/>
                <a:ea typeface="MS PGothic" charset="0"/>
              </a:rPr>
              <a:t> vystihovali </a:t>
            </a:r>
            <a:r>
              <a:rPr lang="cs-CZ" dirty="0" err="1">
                <a:latin typeface="Arial" charset="0"/>
                <a:ea typeface="MS PGothic" charset="0"/>
              </a:rPr>
              <a:t>napr</a:t>
            </a:r>
            <a:r>
              <a:rPr lang="cs-CZ" dirty="0">
                <a:latin typeface="Arial" charset="0"/>
                <a:ea typeface="MS PGothic" charset="0"/>
              </a:rPr>
              <a:t>. aj režim v Rusku a </a:t>
            </a:r>
            <a:r>
              <a:rPr lang="cs-CZ" dirty="0" err="1">
                <a:latin typeface="Arial" charset="0"/>
                <a:ea typeface="MS PGothic" charset="0"/>
              </a:rPr>
              <a:t>ďalších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častiach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demokratizácia</a:t>
            </a:r>
            <a:r>
              <a:rPr lang="cs-CZ" dirty="0">
                <a:latin typeface="Arial" charset="0"/>
                <a:ea typeface="MS PGothic" charset="0"/>
              </a:rPr>
              <a:t> v mnohých krajinách znamená </a:t>
            </a:r>
            <a:r>
              <a:rPr lang="cs-CZ" dirty="0" err="1">
                <a:latin typeface="Arial" charset="0"/>
                <a:ea typeface="MS PGothic" charset="0"/>
              </a:rPr>
              <a:t>primárne</a:t>
            </a:r>
            <a:r>
              <a:rPr lang="cs-CZ" dirty="0">
                <a:latin typeface="Arial" charset="0"/>
                <a:ea typeface="MS PGothic" charset="0"/>
              </a:rPr>
              <a:t> (slobodné) 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93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" charset="0"/>
                <a:ea typeface="MS PGothic" charset="0"/>
              </a:rPr>
              <a:t>Ako</a:t>
            </a:r>
            <a:r>
              <a:rPr lang="en-US" b="1" dirty="0" smtClean="0">
                <a:latin typeface="Arial" charset="0"/>
                <a:ea typeface="MS PGothic" charset="0"/>
              </a:rPr>
              <a:t> </a:t>
            </a:r>
            <a:r>
              <a:rPr lang="en-US" b="1" dirty="0" err="1" smtClean="0">
                <a:latin typeface="Arial" charset="0"/>
                <a:ea typeface="MS PGothic" charset="0"/>
              </a:rPr>
              <a:t>sa</a:t>
            </a:r>
            <a:r>
              <a:rPr lang="en-US" b="1" dirty="0" smtClean="0">
                <a:latin typeface="Arial" charset="0"/>
                <a:ea typeface="MS PGothic" charset="0"/>
              </a:rPr>
              <a:t> </a:t>
            </a:r>
            <a:r>
              <a:rPr lang="en-US" b="1" dirty="0" err="1" smtClean="0">
                <a:latin typeface="Arial" charset="0"/>
                <a:ea typeface="MS PGothic" charset="0"/>
              </a:rPr>
              <a:t>demokracie</a:t>
            </a:r>
            <a:r>
              <a:rPr lang="en-US" b="1" dirty="0" smtClean="0">
                <a:latin typeface="Arial" charset="0"/>
                <a:ea typeface="MS PGothic" charset="0"/>
              </a:rPr>
              <a:t> </a:t>
            </a:r>
            <a:r>
              <a:rPr lang="en-US" b="1" dirty="0" err="1" smtClean="0">
                <a:latin typeface="Arial" charset="0"/>
                <a:ea typeface="MS PGothic" charset="0"/>
              </a:rPr>
              <a:t>menili</a:t>
            </a:r>
            <a:r>
              <a:rPr lang="en-US" b="1" dirty="0" smtClean="0">
                <a:latin typeface="Arial" charset="0"/>
                <a:ea typeface="MS PGothic" charset="0"/>
              </a:rPr>
              <a:t> v </a:t>
            </a:r>
            <a:r>
              <a:rPr lang="en-US" b="1" dirty="0" err="1" smtClean="0">
                <a:latin typeface="Arial" charset="0"/>
                <a:ea typeface="MS PGothic" charset="0"/>
              </a:rPr>
              <a:t>čase</a:t>
            </a:r>
            <a:r>
              <a:rPr lang="en-US" b="1" dirty="0" smtClean="0">
                <a:latin typeface="Arial" charset="0"/>
                <a:ea typeface="MS PGothic" charset="0"/>
              </a:rPr>
              <a:t>?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034540" y="1825625"/>
            <a:ext cx="8058150" cy="4351338"/>
          </a:xfrm>
        </p:spPr>
        <p:txBody>
          <a:bodyPr/>
          <a:lstStyle/>
          <a:p>
            <a:r>
              <a:rPr lang="cs-CZ" b="1" dirty="0" smtClean="0">
                <a:latin typeface="Arial" charset="0"/>
                <a:ea typeface="MS PGothic" charset="0"/>
              </a:rPr>
              <a:t>1</a:t>
            </a:r>
            <a:r>
              <a:rPr lang="cs-CZ" b="1" dirty="0">
                <a:latin typeface="Arial" charset="0"/>
                <a:ea typeface="MS PGothic" charset="0"/>
              </a:rPr>
              <a:t>. </a:t>
            </a:r>
            <a:r>
              <a:rPr lang="cs-CZ" b="1" dirty="0" err="1">
                <a:latin typeface="Arial" charset="0"/>
                <a:ea typeface="MS PGothic" charset="0"/>
              </a:rPr>
              <a:t>inkorporácia</a:t>
            </a:r>
            <a:r>
              <a:rPr lang="cs-CZ" b="1" dirty="0">
                <a:latin typeface="Arial" charset="0"/>
                <a:ea typeface="MS PGothic" charset="0"/>
              </a:rPr>
              <a:t>: </a:t>
            </a:r>
            <a:endParaRPr lang="cs-CZ" b="1" dirty="0" smtClean="0">
              <a:latin typeface="Arial" charset="0"/>
              <a:ea typeface="MS PGothic" charset="0"/>
            </a:endParaRPr>
          </a:p>
          <a:p>
            <a:r>
              <a:rPr lang="cs-CZ" dirty="0" smtClean="0">
                <a:latin typeface="Arial" charset="0"/>
                <a:ea typeface="MS PGothic" charset="0"/>
              </a:rPr>
              <a:t>postupné </a:t>
            </a:r>
            <a:r>
              <a:rPr lang="cs-CZ" dirty="0" err="1">
                <a:latin typeface="Arial" charset="0"/>
                <a:ea typeface="MS PGothic" charset="0"/>
              </a:rPr>
              <a:t>začleňovanie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dospelej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populácie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voličov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odstraňovanie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rozličných </a:t>
            </a:r>
            <a:r>
              <a:rPr lang="cs-CZ" dirty="0" err="1">
                <a:latin typeface="Arial" charset="0"/>
                <a:ea typeface="MS PGothic" charset="0"/>
              </a:rPr>
              <a:t>obmedzení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(</a:t>
            </a:r>
            <a:r>
              <a:rPr lang="cs-CZ" dirty="0" err="1" smtClean="0">
                <a:latin typeface="Arial" charset="0"/>
                <a:ea typeface="MS PGothic" charset="0"/>
              </a:rPr>
              <a:t>pohlavie</a:t>
            </a:r>
            <a:r>
              <a:rPr lang="cs-CZ" dirty="0">
                <a:latin typeface="Arial" charset="0"/>
                <a:ea typeface="MS PGothic" charset="0"/>
              </a:rPr>
              <a:t>,</a:t>
            </a:r>
            <a:r>
              <a:rPr lang="cs-CZ" dirty="0" smtClean="0">
                <a:latin typeface="Arial" charset="0"/>
                <a:ea typeface="MS PGothic" charset="0"/>
              </a:rPr>
              <a:t> vek, majetkové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vzdelanostné</a:t>
            </a:r>
            <a:r>
              <a:rPr lang="cs-CZ" dirty="0">
                <a:latin typeface="Arial" charset="0"/>
                <a:ea typeface="MS PGothic" charset="0"/>
              </a:rPr>
              <a:t> a rasové </a:t>
            </a:r>
            <a:r>
              <a:rPr lang="cs-CZ" dirty="0" err="1">
                <a:latin typeface="Arial" charset="0"/>
                <a:ea typeface="MS PGothic" charset="0"/>
              </a:rPr>
              <a:t>prekážky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– </a:t>
            </a:r>
            <a:r>
              <a:rPr lang="cs-CZ" dirty="0" err="1" smtClean="0">
                <a:latin typeface="Arial" charset="0"/>
                <a:ea typeface="MS PGothic" charset="0"/>
              </a:rPr>
              <a:t>napr</a:t>
            </a:r>
            <a:r>
              <a:rPr lang="cs-CZ" dirty="0" smtClean="0">
                <a:latin typeface="Arial" charset="0"/>
                <a:ea typeface="MS PGothic" charset="0"/>
              </a:rPr>
              <a:t>. </a:t>
            </a:r>
            <a:r>
              <a:rPr lang="cs-CZ" dirty="0" err="1" smtClean="0">
                <a:latin typeface="Arial" charset="0"/>
                <a:ea typeface="MS PGothic" charset="0"/>
              </a:rPr>
              <a:t>Južná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Afrika 1994)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0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 smtClean="0">
                <a:ea typeface="+mj-ea"/>
                <a:cs typeface="ＭＳ Ｐゴシック" charset="0"/>
              </a:rPr>
              <a:t>Demokracie a nedemokracie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35226" y="2362201"/>
            <a:ext cx="7693025" cy="3724275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do </a:t>
            </a:r>
            <a:r>
              <a:rPr lang="cs-CZ" dirty="0" err="1">
                <a:latin typeface="Arial" charset="0"/>
                <a:ea typeface="MS PGothic" charset="0"/>
              </a:rPr>
              <a:t>začiatku</a:t>
            </a:r>
            <a:r>
              <a:rPr lang="cs-CZ" dirty="0">
                <a:latin typeface="Arial" charset="0"/>
                <a:ea typeface="MS PGothic" charset="0"/>
              </a:rPr>
              <a:t> 70.-tych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r>
              <a:rPr lang="cs-CZ" dirty="0">
                <a:latin typeface="Arial" charset="0"/>
                <a:ea typeface="MS PGothic" charset="0"/>
              </a:rPr>
              <a:t> 20. </a:t>
            </a:r>
            <a:r>
              <a:rPr lang="cs-CZ" dirty="0" err="1">
                <a:latin typeface="Arial" charset="0"/>
                <a:ea typeface="MS PGothic" charset="0"/>
              </a:rPr>
              <a:t>storočia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tvorili</a:t>
            </a:r>
            <a:r>
              <a:rPr lang="cs-CZ" dirty="0">
                <a:latin typeface="Arial" charset="0"/>
                <a:ea typeface="MS PGothic" charset="0"/>
              </a:rPr>
              <a:t> demokratické režimy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malú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homogénnu</a:t>
            </a:r>
            <a:r>
              <a:rPr lang="cs-CZ" dirty="0">
                <a:latin typeface="Arial" charset="0"/>
                <a:ea typeface="MS PGothic" charset="0"/>
              </a:rPr>
              <a:t> skupinu </a:t>
            </a:r>
          </a:p>
          <a:p>
            <a:r>
              <a:rPr lang="cs-CZ" dirty="0">
                <a:latin typeface="Arial" charset="0"/>
                <a:ea typeface="MS PGothic" charset="0"/>
              </a:rPr>
              <a:t>nedemokratické režimy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početnejšie</a:t>
            </a:r>
            <a:r>
              <a:rPr lang="cs-CZ" dirty="0">
                <a:latin typeface="Arial" charset="0"/>
                <a:ea typeface="MS PGothic" charset="0"/>
              </a:rPr>
              <a:t>, ale aj </a:t>
            </a:r>
            <a:r>
              <a:rPr lang="cs-CZ" dirty="0" err="1">
                <a:latin typeface="Arial" charset="0"/>
                <a:ea typeface="MS PGothic" charset="0"/>
              </a:rPr>
              <a:t>oveľa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rôznorodejšie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po </a:t>
            </a:r>
            <a:r>
              <a:rPr lang="cs-CZ" dirty="0" err="1">
                <a:latin typeface="Arial" charset="0"/>
                <a:ea typeface="MS PGothic" charset="0"/>
              </a:rPr>
              <a:t>tretej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demokratizačnej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narástol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počet demokratických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>
                <a:latin typeface="Arial" charset="0"/>
                <a:ea typeface="MS PGothic" charset="0"/>
              </a:rPr>
              <a:t> </a:t>
            </a:r>
            <a:r>
              <a:rPr lang="cs-CZ" smtClean="0">
                <a:latin typeface="Arial" charset="0"/>
                <a:ea typeface="MS PGothic" charset="0"/>
              </a:rPr>
              <a:t>(zhruba 2/</a:t>
            </a:r>
            <a:r>
              <a:rPr lang="cs-CZ" dirty="0">
                <a:latin typeface="Arial" charset="0"/>
                <a:ea typeface="MS PGothic" charset="0"/>
              </a:rPr>
              <a:t>3</a:t>
            </a:r>
            <a:r>
              <a:rPr lang="cs-CZ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štátov</a:t>
            </a:r>
            <a:r>
              <a:rPr lang="cs-CZ" dirty="0">
                <a:latin typeface="Arial" charset="0"/>
                <a:ea typeface="MS PGothic" charset="0"/>
              </a:rPr>
              <a:t> sú demokracie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8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" charset="0"/>
                <a:ea typeface="MS PGothic" charset="0"/>
              </a:rPr>
              <a:t>Inkorporácia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362201" y="1863090"/>
            <a:ext cx="7693025" cy="4880610"/>
          </a:xfrm>
        </p:spPr>
        <p:txBody>
          <a:bodyPr>
            <a:normAutofit/>
          </a:bodyPr>
          <a:lstStyle/>
          <a:p>
            <a:r>
              <a:rPr lang="cs-CZ" sz="3000" dirty="0">
                <a:latin typeface="Arial" charset="0"/>
                <a:ea typeface="MS PGothic" charset="0"/>
              </a:rPr>
              <a:t>FRA, NEM, ŠVAJ- všeobecné </a:t>
            </a:r>
            <a:r>
              <a:rPr lang="cs-CZ" sz="3000" dirty="0" err="1">
                <a:latin typeface="Arial" charset="0"/>
                <a:ea typeface="MS PGothic" charset="0"/>
              </a:rPr>
              <a:t>volebné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mužov</a:t>
            </a:r>
            <a:r>
              <a:rPr lang="cs-CZ" sz="3000" dirty="0">
                <a:latin typeface="Arial" charset="0"/>
                <a:ea typeface="MS PGothic" charset="0"/>
              </a:rPr>
              <a:t> od r. 1848, USA 1870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právo </a:t>
            </a:r>
            <a:r>
              <a:rPr lang="cs-CZ" sz="3000" dirty="0" err="1">
                <a:latin typeface="Arial" charset="0"/>
                <a:ea typeface="MS PGothic" charset="0"/>
              </a:rPr>
              <a:t>žien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voliť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sa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rozširovalo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pomalšie</a:t>
            </a:r>
            <a:r>
              <a:rPr lang="cs-CZ" sz="3000" dirty="0">
                <a:latin typeface="Arial" charset="0"/>
                <a:ea typeface="MS PGothic" charset="0"/>
              </a:rPr>
              <a:t>: všeobecné </a:t>
            </a:r>
            <a:r>
              <a:rPr lang="cs-CZ" sz="3000" dirty="0" err="1">
                <a:latin typeface="Arial" charset="0"/>
                <a:ea typeface="MS PGothic" charset="0"/>
              </a:rPr>
              <a:t>volebné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celú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dospelú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populáciu</a:t>
            </a:r>
            <a:r>
              <a:rPr lang="cs-CZ" sz="3000" dirty="0">
                <a:latin typeface="Arial" charset="0"/>
                <a:ea typeface="MS PGothic" charset="0"/>
              </a:rPr>
              <a:t> (teda aj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ženy) - Nový Zéland 1883, </a:t>
            </a:r>
            <a:r>
              <a:rPr lang="cs-CZ" sz="3000" dirty="0" err="1">
                <a:latin typeface="Arial" charset="0"/>
                <a:ea typeface="MS PGothic" charset="0"/>
              </a:rPr>
              <a:t>Austrália</a:t>
            </a:r>
            <a:r>
              <a:rPr lang="cs-CZ" sz="3000" dirty="0">
                <a:latin typeface="Arial" charset="0"/>
                <a:ea typeface="MS PGothic" charset="0"/>
              </a:rPr>
              <a:t> 1902, </a:t>
            </a:r>
            <a:r>
              <a:rPr lang="cs-CZ" sz="3000" dirty="0" err="1">
                <a:latin typeface="Arial" charset="0"/>
                <a:ea typeface="MS PGothic" charset="0"/>
              </a:rPr>
              <a:t>Fínsko</a:t>
            </a:r>
            <a:r>
              <a:rPr lang="cs-CZ" sz="3000" dirty="0">
                <a:latin typeface="Arial" charset="0"/>
                <a:ea typeface="MS PGothic" charset="0"/>
              </a:rPr>
              <a:t> 1907, </a:t>
            </a:r>
            <a:r>
              <a:rPr lang="cs-CZ" sz="3000" dirty="0" err="1">
                <a:latin typeface="Arial" charset="0"/>
                <a:ea typeface="MS PGothic" charset="0"/>
              </a:rPr>
              <a:t>Švajčiarsko</a:t>
            </a:r>
            <a:r>
              <a:rPr lang="cs-CZ" sz="3000" dirty="0">
                <a:latin typeface="Arial" charset="0"/>
                <a:ea typeface="MS PGothic" charset="0"/>
              </a:rPr>
              <a:t> 1971</a:t>
            </a:r>
          </a:p>
          <a:p>
            <a:r>
              <a:rPr lang="cs-CZ" sz="3000" dirty="0" err="1" smtClean="0">
                <a:latin typeface="Arial" charset="0"/>
                <a:ea typeface="MS PGothic" charset="0"/>
              </a:rPr>
              <a:t>ďalej</a:t>
            </a:r>
            <a:r>
              <a:rPr lang="cs-CZ" sz="3000" dirty="0" smtClean="0">
                <a:latin typeface="Arial" charset="0"/>
                <a:ea typeface="MS PGothic" charset="0"/>
              </a:rPr>
              <a:t> </a:t>
            </a:r>
            <a:r>
              <a:rPr lang="cs-CZ" sz="3000" dirty="0">
                <a:latin typeface="Arial" charset="0"/>
                <a:ea typeface="MS PGothic" charset="0"/>
              </a:rPr>
              <a:t>už len </a:t>
            </a:r>
            <a:r>
              <a:rPr lang="cs-CZ" sz="3000" dirty="0" err="1">
                <a:latin typeface="Arial" charset="0"/>
                <a:ea typeface="MS PGothic" charset="0"/>
              </a:rPr>
              <a:t>znižovanie</a:t>
            </a:r>
            <a:r>
              <a:rPr lang="cs-CZ" sz="3000" dirty="0">
                <a:latin typeface="Arial" charset="0"/>
                <a:ea typeface="MS PGothic" charset="0"/>
              </a:rPr>
              <a:t> veku </a:t>
            </a:r>
            <a:r>
              <a:rPr lang="cs-CZ" sz="3000" dirty="0" err="1">
                <a:latin typeface="Arial" charset="0"/>
                <a:ea typeface="MS PGothic" charset="0"/>
              </a:rPr>
              <a:t>garantujúceho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voliť</a:t>
            </a:r>
            <a:r>
              <a:rPr lang="cs-CZ" sz="3000" dirty="0">
                <a:latin typeface="Arial" charset="0"/>
                <a:ea typeface="MS PGothic" charset="0"/>
              </a:rPr>
              <a:t>, typicky z 25 na 21 a 18, </a:t>
            </a:r>
            <a:r>
              <a:rPr lang="cs-CZ" sz="3000" dirty="0" err="1">
                <a:latin typeface="Arial" charset="0"/>
                <a:ea typeface="MS PGothic" charset="0"/>
              </a:rPr>
              <a:t>prípadne</a:t>
            </a:r>
            <a:r>
              <a:rPr lang="cs-CZ" sz="3000" dirty="0">
                <a:latin typeface="Arial" charset="0"/>
                <a:ea typeface="MS PGothic" charset="0"/>
              </a:rPr>
              <a:t> dnes až na 16 </a:t>
            </a:r>
            <a:r>
              <a:rPr lang="cs-CZ" sz="3000" dirty="0" err="1">
                <a:latin typeface="Arial" charset="0"/>
                <a:ea typeface="MS PGothic" charset="0"/>
              </a:rPr>
              <a:t>rokov</a:t>
            </a:r>
            <a:endParaRPr lang="cs-CZ" sz="3000" dirty="0">
              <a:latin typeface="Arial" charset="0"/>
              <a:ea typeface="MS PGothic" charset="0"/>
            </a:endParaRPr>
          </a:p>
          <a:p>
            <a:endParaRPr lang="en-US" sz="30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5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sa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menili</a:t>
            </a:r>
            <a:r>
              <a:rPr lang="en-US" b="1" dirty="0">
                <a:latin typeface="Arial" charset="0"/>
                <a:ea typeface="MS PGothic" charset="0"/>
              </a:rPr>
              <a:t> v </a:t>
            </a:r>
            <a:r>
              <a:rPr lang="en-US" b="1" dirty="0" err="1">
                <a:latin typeface="Arial" charset="0"/>
                <a:ea typeface="MS PGothic" charset="0"/>
              </a:rPr>
              <a:t>čase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64442"/>
          </a:xfrm>
        </p:spPr>
        <p:txBody>
          <a:bodyPr>
            <a:normAutofit/>
          </a:bodyPr>
          <a:lstStyle/>
          <a:p>
            <a:r>
              <a:rPr lang="cs-CZ" sz="3000" b="1" dirty="0">
                <a:latin typeface="Arial" charset="0"/>
                <a:ea typeface="MS PGothic" charset="0"/>
              </a:rPr>
              <a:t>2. </a:t>
            </a:r>
            <a:r>
              <a:rPr lang="cs-CZ" sz="3000" b="1" dirty="0" err="1">
                <a:latin typeface="Arial" charset="0"/>
                <a:ea typeface="MS PGothic" charset="0"/>
              </a:rPr>
              <a:t>reprezentácia</a:t>
            </a:r>
            <a:r>
              <a:rPr lang="cs-CZ" sz="3000" dirty="0">
                <a:latin typeface="Arial" charset="0"/>
                <a:ea typeface="MS PGothic" charset="0"/>
              </a:rPr>
              <a:t>: právo </a:t>
            </a:r>
            <a:r>
              <a:rPr lang="cs-CZ" sz="3000" dirty="0" err="1">
                <a:latin typeface="Arial" charset="0"/>
                <a:ea typeface="MS PGothic" charset="0"/>
              </a:rPr>
              <a:t>vytvárať</a:t>
            </a:r>
            <a:r>
              <a:rPr lang="cs-CZ" sz="3000" dirty="0">
                <a:latin typeface="Arial" charset="0"/>
                <a:ea typeface="MS PGothic" charset="0"/>
              </a:rPr>
              <a:t> politické </a:t>
            </a:r>
            <a:r>
              <a:rPr lang="cs-CZ" sz="3000" dirty="0" err="1">
                <a:latin typeface="Arial" charset="0"/>
                <a:ea typeface="MS PGothic" charset="0"/>
              </a:rPr>
              <a:t>organizácie</a:t>
            </a:r>
            <a:r>
              <a:rPr lang="cs-CZ" sz="3000" dirty="0">
                <a:latin typeface="Arial" charset="0"/>
                <a:ea typeface="MS PGothic" charset="0"/>
              </a:rPr>
              <a:t> (strany) a </a:t>
            </a:r>
            <a:r>
              <a:rPr lang="cs-CZ" sz="3000" dirty="0" err="1">
                <a:latin typeface="Arial" charset="0"/>
                <a:ea typeface="MS PGothic" charset="0"/>
              </a:rPr>
              <a:t>reálne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získanie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zastúpenia</a:t>
            </a:r>
            <a:r>
              <a:rPr lang="cs-CZ" sz="3000" dirty="0">
                <a:latin typeface="Arial" charset="0"/>
                <a:ea typeface="MS PGothic" charset="0"/>
              </a:rPr>
              <a:t> v parlamente 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v mnohých </a:t>
            </a:r>
            <a:r>
              <a:rPr lang="cs-CZ" sz="3000" dirty="0" err="1">
                <a:latin typeface="Arial" charset="0"/>
                <a:ea typeface="MS PGothic" charset="0"/>
              </a:rPr>
              <a:t>kontextoch</a:t>
            </a:r>
            <a:r>
              <a:rPr lang="cs-CZ" sz="3000" dirty="0">
                <a:latin typeface="Arial" charset="0"/>
                <a:ea typeface="MS PGothic" charset="0"/>
              </a:rPr>
              <a:t> totožné so zavedením </a:t>
            </a:r>
            <a:r>
              <a:rPr lang="cs-CZ" sz="3000" dirty="0" err="1">
                <a:latin typeface="Arial" charset="0"/>
                <a:ea typeface="MS PGothic" charset="0"/>
              </a:rPr>
              <a:t>pomerných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volebných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systémov</a:t>
            </a:r>
            <a:endParaRPr lang="cs-CZ" sz="3000" dirty="0">
              <a:latin typeface="Arial" charset="0"/>
              <a:ea typeface="MS PGothic" charset="0"/>
            </a:endParaRPr>
          </a:p>
          <a:p>
            <a:r>
              <a:rPr lang="cs-CZ" sz="3000" dirty="0">
                <a:latin typeface="Arial" charset="0"/>
                <a:ea typeface="MS PGothic" charset="0"/>
              </a:rPr>
              <a:t>často v </a:t>
            </a:r>
            <a:r>
              <a:rPr lang="cs-CZ" sz="3000" dirty="0" err="1">
                <a:latin typeface="Arial" charset="0"/>
                <a:ea typeface="MS PGothic" charset="0"/>
              </a:rPr>
              <a:t>dôsledku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narastania</a:t>
            </a:r>
            <a:r>
              <a:rPr lang="cs-CZ" sz="3000" dirty="0">
                <a:latin typeface="Arial" charset="0"/>
                <a:ea typeface="MS PGothic" charset="0"/>
              </a:rPr>
              <a:t> sily </a:t>
            </a:r>
            <a:r>
              <a:rPr lang="cs-CZ" sz="3000" dirty="0" err="1">
                <a:latin typeface="Arial" charset="0"/>
                <a:ea typeface="MS PGothic" charset="0"/>
              </a:rPr>
              <a:t>pôvodne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vylúčených</a:t>
            </a:r>
            <a:r>
              <a:rPr lang="cs-CZ" sz="3000" dirty="0">
                <a:latin typeface="Arial" charset="0"/>
                <a:ea typeface="MS PGothic" charset="0"/>
              </a:rPr>
              <a:t> politických </a:t>
            </a:r>
            <a:r>
              <a:rPr lang="cs-CZ" sz="3000" dirty="0" err="1">
                <a:latin typeface="Arial" charset="0"/>
                <a:ea typeface="MS PGothic" charset="0"/>
              </a:rPr>
              <a:t>strán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často </a:t>
            </a:r>
            <a:r>
              <a:rPr lang="cs-CZ" sz="3000" dirty="0" err="1">
                <a:latin typeface="Arial" charset="0"/>
                <a:ea typeface="MS PGothic" charset="0"/>
              </a:rPr>
              <a:t>zavedenie</a:t>
            </a:r>
            <a:r>
              <a:rPr lang="cs-CZ" sz="3000" dirty="0">
                <a:latin typeface="Arial" charset="0"/>
                <a:ea typeface="MS PGothic" charset="0"/>
              </a:rPr>
              <a:t> v čase </a:t>
            </a:r>
            <a:r>
              <a:rPr lang="cs-CZ" sz="3000" dirty="0" err="1">
                <a:latin typeface="Arial" charset="0"/>
                <a:ea typeface="MS PGothic" charset="0"/>
              </a:rPr>
              <a:t>rozširovania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volebného</a:t>
            </a:r>
            <a:r>
              <a:rPr lang="cs-CZ" sz="3000" dirty="0">
                <a:latin typeface="Arial" charset="0"/>
                <a:ea typeface="MS PGothic" charset="0"/>
              </a:rPr>
              <a:t> práva - </a:t>
            </a:r>
            <a:r>
              <a:rPr lang="cs-CZ" sz="3000" dirty="0" err="1">
                <a:latin typeface="Arial" charset="0"/>
                <a:ea typeface="MS PGothic" charset="0"/>
              </a:rPr>
              <a:t>Fínsko</a:t>
            </a:r>
            <a:r>
              <a:rPr lang="cs-CZ" sz="3000" dirty="0">
                <a:latin typeface="Arial" charset="0"/>
                <a:ea typeface="MS PGothic" charset="0"/>
              </a:rPr>
              <a:t> 1907, Holandsko 1917, </a:t>
            </a:r>
            <a:r>
              <a:rPr lang="cs-CZ" sz="3000" dirty="0" err="1">
                <a:latin typeface="Arial" charset="0"/>
                <a:ea typeface="MS PGothic" charset="0"/>
              </a:rPr>
              <a:t>Nemecko</a:t>
            </a:r>
            <a:r>
              <a:rPr lang="cs-CZ" sz="3000" dirty="0">
                <a:latin typeface="Arial" charset="0"/>
                <a:ea typeface="MS PGothic" charset="0"/>
              </a:rPr>
              <a:t> 1918 </a:t>
            </a:r>
          </a:p>
          <a:p>
            <a:endParaRPr lang="cs-CZ" sz="3000" dirty="0">
              <a:latin typeface="Arial" charset="0"/>
              <a:ea typeface="MS PGothic" charset="0"/>
            </a:endParaRPr>
          </a:p>
          <a:p>
            <a:endParaRPr lang="cs-CZ" sz="3000" dirty="0">
              <a:latin typeface="Arial" charset="0"/>
              <a:ea typeface="MS PGothic" charset="0"/>
            </a:endParaRPr>
          </a:p>
          <a:p>
            <a:endParaRPr lang="en-US" sz="30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13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sa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menili</a:t>
            </a:r>
            <a:r>
              <a:rPr lang="en-US" b="1" dirty="0">
                <a:latin typeface="Arial" charset="0"/>
                <a:ea typeface="MS PGothic" charset="0"/>
              </a:rPr>
              <a:t> v </a:t>
            </a:r>
            <a:r>
              <a:rPr lang="en-US" b="1" dirty="0" err="1">
                <a:latin typeface="Arial" charset="0"/>
                <a:ea typeface="MS PGothic" charset="0"/>
              </a:rPr>
              <a:t>čase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62201" y="1771651"/>
            <a:ext cx="7693025" cy="4937759"/>
          </a:xfrm>
        </p:spPr>
        <p:txBody>
          <a:bodyPr/>
          <a:lstStyle/>
          <a:p>
            <a:r>
              <a:rPr lang="cs-CZ" b="1" dirty="0" smtClean="0">
                <a:latin typeface="Arial" charset="0"/>
                <a:ea typeface="MS PGothic" charset="0"/>
              </a:rPr>
              <a:t>3. </a:t>
            </a:r>
            <a:r>
              <a:rPr lang="cs-CZ" b="1" dirty="0" err="1" smtClean="0">
                <a:latin typeface="Arial" charset="0"/>
                <a:ea typeface="MS PGothic" charset="0"/>
              </a:rPr>
              <a:t>úspech</a:t>
            </a:r>
            <a:r>
              <a:rPr lang="cs-CZ" b="1" dirty="0" smtClean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organizovanej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opozície</a:t>
            </a:r>
            <a:endParaRPr lang="cs-CZ" b="1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situáciu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keď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všetky</a:t>
            </a:r>
            <a:r>
              <a:rPr lang="cs-CZ" dirty="0">
                <a:latin typeface="Arial" charset="0"/>
                <a:ea typeface="MS PGothic" charset="0"/>
              </a:rPr>
              <a:t> významné systémové sily/strany sú akceptované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alternatívy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schopné </a:t>
            </a:r>
            <a:r>
              <a:rPr lang="cs-CZ" dirty="0" err="1" smtClean="0">
                <a:latin typeface="Arial" charset="0"/>
                <a:ea typeface="MS PGothic" charset="0"/>
              </a:rPr>
              <a:t>vládnuť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socialisti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vláde</a:t>
            </a:r>
            <a:r>
              <a:rPr lang="cs-CZ" dirty="0">
                <a:latin typeface="Arial" charset="0"/>
                <a:ea typeface="MS PGothic" charset="0"/>
              </a:rPr>
              <a:t>: nikdy v USA, </a:t>
            </a:r>
            <a:r>
              <a:rPr lang="cs-CZ" dirty="0" err="1">
                <a:latin typeface="Arial" charset="0"/>
                <a:ea typeface="MS PGothic" charset="0"/>
              </a:rPr>
              <a:t>Kanade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Luxembursku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prvýkrát v Austrálii v roku 1904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socialisti v </a:t>
            </a:r>
            <a:r>
              <a:rPr lang="cs-CZ" dirty="0" err="1">
                <a:latin typeface="Arial" charset="0"/>
                <a:ea typeface="MS PGothic" charset="0"/>
              </a:rPr>
              <a:t>Európe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Rakúsko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Nemecko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Británia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Fínsko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Nórsko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vojnami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43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362201" y="1657351"/>
            <a:ext cx="7693025" cy="4743449"/>
          </a:xfrm>
        </p:spPr>
        <p:txBody>
          <a:bodyPr>
            <a:normAutofit lnSpcReduction="10000"/>
          </a:bodyPr>
          <a:lstStyle/>
          <a:p>
            <a:r>
              <a:rPr lang="cs-CZ" sz="3200" dirty="0" err="1">
                <a:latin typeface="Arial" charset="0"/>
                <a:ea typeface="MS PGothic" charset="0"/>
              </a:rPr>
              <a:t>nespokojnosť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občanov</a:t>
            </a:r>
            <a:r>
              <a:rPr lang="cs-CZ" sz="3200" dirty="0">
                <a:latin typeface="Arial" charset="0"/>
                <a:ea typeface="MS PGothic" charset="0"/>
              </a:rPr>
              <a:t> s </a:t>
            </a:r>
            <a:r>
              <a:rPr lang="cs-CZ" sz="3200" dirty="0" err="1">
                <a:latin typeface="Arial" charset="0"/>
                <a:ea typeface="MS PGothic" charset="0"/>
              </a:rPr>
              <a:t>niektorými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aspektami</a:t>
            </a:r>
            <a:r>
              <a:rPr lang="cs-CZ" sz="3200" dirty="0">
                <a:latin typeface="Arial" charset="0"/>
                <a:ea typeface="MS PGothic" charset="0"/>
              </a:rPr>
              <a:t> jej </a:t>
            </a:r>
            <a:r>
              <a:rPr lang="cs-CZ" sz="3200" dirty="0" err="1">
                <a:latin typeface="Arial" charset="0"/>
                <a:ea typeface="MS PGothic" charset="0"/>
              </a:rPr>
              <a:t>fungovania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endParaRPr lang="cs-CZ" sz="3200" dirty="0" smtClean="0">
              <a:latin typeface="Arial" charset="0"/>
              <a:ea typeface="MS PGothic" charset="0"/>
            </a:endParaRPr>
          </a:p>
          <a:p>
            <a:r>
              <a:rPr lang="cs-CZ" sz="3200" dirty="0" smtClean="0">
                <a:latin typeface="Arial" charset="0"/>
                <a:ea typeface="MS PGothic" charset="0"/>
              </a:rPr>
              <a:t>a </a:t>
            </a:r>
            <a:r>
              <a:rPr lang="cs-CZ" sz="3200" dirty="0" err="1">
                <a:latin typeface="Arial" charset="0"/>
                <a:ea typeface="MS PGothic" charset="0"/>
              </a:rPr>
              <a:t>klesajúca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miera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občianskej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participácie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200" dirty="0">
                <a:latin typeface="Arial" charset="0"/>
                <a:ea typeface="MS PGothic" charset="0"/>
              </a:rPr>
              <a:t>klesá </a:t>
            </a:r>
            <a:r>
              <a:rPr lang="cs-CZ" sz="3200" dirty="0" err="1">
                <a:latin typeface="Arial" charset="0"/>
                <a:ea typeface="MS PGothic" charset="0"/>
              </a:rPr>
              <a:t>účasť</a:t>
            </a:r>
            <a:r>
              <a:rPr lang="cs-CZ" sz="3200" dirty="0">
                <a:latin typeface="Arial" charset="0"/>
                <a:ea typeface="MS PGothic" charset="0"/>
              </a:rPr>
              <a:t> na </a:t>
            </a:r>
            <a:r>
              <a:rPr lang="cs-CZ" sz="3200" dirty="0" err="1">
                <a:latin typeface="Arial" charset="0"/>
                <a:ea typeface="MS PGothic" charset="0"/>
              </a:rPr>
              <a:t>voľbách</a:t>
            </a:r>
            <a:r>
              <a:rPr lang="cs-CZ" sz="3200" dirty="0">
                <a:latin typeface="Arial" charset="0"/>
                <a:ea typeface="MS PGothic" charset="0"/>
              </a:rPr>
              <a:t>, oslabuje </a:t>
            </a:r>
            <a:r>
              <a:rPr lang="cs-CZ" sz="3200" dirty="0" err="1">
                <a:latin typeface="Arial" charset="0"/>
                <a:ea typeface="MS PGothic" charset="0"/>
              </a:rPr>
              <a:t>sa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identifikáci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voličov</a:t>
            </a:r>
            <a:r>
              <a:rPr lang="cs-CZ" sz="3200" dirty="0">
                <a:latin typeface="Arial" charset="0"/>
                <a:ea typeface="MS PGothic" charset="0"/>
              </a:rPr>
              <a:t> so stranami, </a:t>
            </a:r>
            <a:r>
              <a:rPr lang="cs-CZ" sz="3200" dirty="0" err="1">
                <a:latin typeface="Arial" charset="0"/>
                <a:ea typeface="MS PGothic" charset="0"/>
              </a:rPr>
              <a:t>prepad</a:t>
            </a:r>
            <a:r>
              <a:rPr lang="cs-CZ" sz="3200" dirty="0">
                <a:latin typeface="Arial" charset="0"/>
                <a:ea typeface="MS PGothic" charset="0"/>
              </a:rPr>
              <a:t> členstva v stranách</a:t>
            </a:r>
          </a:p>
          <a:p>
            <a:r>
              <a:rPr lang="cs-CZ" sz="3200" dirty="0" err="1">
                <a:latin typeface="Arial" charset="0"/>
                <a:ea typeface="MS PGothic" charset="0"/>
              </a:rPr>
              <a:t>nezáujem</a:t>
            </a:r>
            <a:r>
              <a:rPr lang="cs-CZ" sz="3200" dirty="0">
                <a:latin typeface="Arial" charset="0"/>
                <a:ea typeface="MS PGothic" charset="0"/>
              </a:rPr>
              <a:t> o politiku = </a:t>
            </a:r>
            <a:r>
              <a:rPr lang="cs-CZ" sz="3200" dirty="0" err="1">
                <a:latin typeface="Arial" charset="0"/>
                <a:ea typeface="MS PGothic" charset="0"/>
              </a:rPr>
              <a:t>nárast</a:t>
            </a:r>
            <a:r>
              <a:rPr lang="cs-CZ" sz="3200" dirty="0">
                <a:latin typeface="Arial" charset="0"/>
                <a:ea typeface="MS PGothic" charset="0"/>
              </a:rPr>
              <a:t> popularity "nepolitických"/</a:t>
            </a:r>
            <a:r>
              <a:rPr lang="cs-CZ" sz="3200" dirty="0" err="1">
                <a:latin typeface="Arial" charset="0"/>
                <a:ea typeface="MS PGothic" charset="0"/>
              </a:rPr>
              <a:t>expertných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riešení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problémov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verejnej</a:t>
            </a:r>
            <a:r>
              <a:rPr lang="cs-CZ" sz="3200" dirty="0">
                <a:latin typeface="Arial" charset="0"/>
                <a:ea typeface="MS PGothic" charset="0"/>
              </a:rPr>
              <a:t> politiky</a:t>
            </a:r>
          </a:p>
          <a:p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03070" y="1825625"/>
            <a:ext cx="8915400" cy="435133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nezávislé </a:t>
            </a:r>
            <a:r>
              <a:rPr lang="cs-CZ" dirty="0" err="1">
                <a:latin typeface="Arial" charset="0"/>
                <a:ea typeface="MS PGothic" charset="0"/>
              </a:rPr>
              <a:t>agentúry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regulačné</a:t>
            </a:r>
            <a:r>
              <a:rPr lang="cs-CZ" dirty="0">
                <a:latin typeface="Arial" charset="0"/>
                <a:ea typeface="MS PGothic" charset="0"/>
              </a:rPr>
              <a:t> orgány, </a:t>
            </a:r>
            <a:r>
              <a:rPr lang="cs-CZ" dirty="0" err="1">
                <a:latin typeface="Arial" charset="0"/>
                <a:ea typeface="MS PGothic" charset="0"/>
              </a:rPr>
              <a:t>centrálne</a:t>
            </a:r>
            <a:r>
              <a:rPr lang="cs-CZ" dirty="0">
                <a:latin typeface="Arial" charset="0"/>
                <a:ea typeface="MS PGothic" charset="0"/>
              </a:rPr>
              <a:t> banky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externí </a:t>
            </a:r>
            <a:r>
              <a:rPr lang="cs-CZ" dirty="0" err="1">
                <a:latin typeface="Arial" charset="0"/>
                <a:ea typeface="MS PGothic" charset="0"/>
              </a:rPr>
              <a:t>aktéri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EÚ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status </a:t>
            </a:r>
            <a:r>
              <a:rPr lang="cs-CZ" b="1" dirty="0" err="1">
                <a:latin typeface="Arial" charset="0"/>
                <a:ea typeface="MS PGothic" charset="0"/>
              </a:rPr>
              <a:t>politikov</a:t>
            </a:r>
            <a:r>
              <a:rPr lang="cs-CZ" b="1" dirty="0">
                <a:latin typeface="Arial" charset="0"/>
                <a:ea typeface="MS PGothic" charset="0"/>
              </a:rPr>
              <a:t> a </a:t>
            </a:r>
            <a:r>
              <a:rPr lang="cs-CZ" b="1" dirty="0" err="1">
                <a:latin typeface="Arial" charset="0"/>
                <a:ea typeface="MS PGothic" charset="0"/>
              </a:rPr>
              <a:t>fungovanie</a:t>
            </a:r>
            <a:r>
              <a:rPr lang="cs-CZ" b="1" dirty="0">
                <a:latin typeface="Arial" charset="0"/>
                <a:ea typeface="MS PGothic" charset="0"/>
              </a:rPr>
              <a:t> demokratických </a:t>
            </a:r>
            <a:r>
              <a:rPr lang="cs-CZ" b="1" dirty="0" err="1">
                <a:latin typeface="Arial" charset="0"/>
                <a:ea typeface="MS PGothic" charset="0"/>
              </a:rPr>
              <a:t>inštitúcií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sa</a:t>
            </a:r>
            <a:r>
              <a:rPr lang="cs-CZ" b="1" dirty="0">
                <a:latin typeface="Arial" charset="0"/>
                <a:ea typeface="MS PGothic" charset="0"/>
              </a:rPr>
              <a:t> stali </a:t>
            </a:r>
            <a:r>
              <a:rPr lang="cs-CZ" b="1" dirty="0" err="1">
                <a:latin typeface="Arial" charset="0"/>
                <a:ea typeface="MS PGothic" charset="0"/>
              </a:rPr>
              <a:t>predmetom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politickej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súťaže</a:t>
            </a:r>
            <a:endParaRPr lang="cs-CZ" b="1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presun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rozhodovania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smerom</a:t>
            </a:r>
            <a:r>
              <a:rPr lang="cs-CZ" dirty="0">
                <a:latin typeface="Arial" charset="0"/>
                <a:ea typeface="MS PGothic" charset="0"/>
              </a:rPr>
              <a:t> k </a:t>
            </a:r>
            <a:r>
              <a:rPr lang="cs-CZ" dirty="0" err="1">
                <a:latin typeface="Arial" charset="0"/>
                <a:ea typeface="MS PGothic" charset="0"/>
              </a:rPr>
              <a:t>voličom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referendá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participačné</a:t>
            </a:r>
            <a:r>
              <a:rPr lang="cs-CZ" dirty="0">
                <a:latin typeface="Arial" charset="0"/>
                <a:ea typeface="MS PGothic" charset="0"/>
              </a:rPr>
              <a:t> formy </a:t>
            </a:r>
            <a:r>
              <a:rPr lang="cs-CZ" dirty="0" err="1">
                <a:latin typeface="Arial" charset="0"/>
                <a:ea typeface="MS PGothic" charset="0"/>
              </a:rPr>
              <a:t>rozhodovania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atď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nestranícke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inštitúty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regulačné</a:t>
            </a:r>
            <a:r>
              <a:rPr lang="cs-CZ" dirty="0">
                <a:latin typeface="Arial" charset="0"/>
                <a:ea typeface="MS PGothic" charset="0"/>
              </a:rPr>
              <a:t> orgány, </a:t>
            </a:r>
            <a:r>
              <a:rPr lang="cs-CZ" dirty="0" err="1">
                <a:latin typeface="Arial" charset="0"/>
                <a:ea typeface="MS PGothic" charset="0"/>
              </a:rPr>
              <a:t>agentúry</a:t>
            </a:r>
            <a:r>
              <a:rPr lang="cs-CZ" dirty="0">
                <a:latin typeface="Arial" charset="0"/>
                <a:ea typeface="MS PGothic" charset="0"/>
              </a:rPr>
              <a:t>, EÚ a pod.)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71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68780" y="1825625"/>
            <a:ext cx="8983980" cy="435133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oboch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prípadoch</a:t>
            </a:r>
            <a:r>
              <a:rPr lang="cs-CZ" dirty="0">
                <a:latin typeface="Arial" charset="0"/>
                <a:ea typeface="MS PGothic" charset="0"/>
              </a:rPr>
              <a:t> klesá </a:t>
            </a:r>
            <a:r>
              <a:rPr lang="cs-CZ" dirty="0" err="1">
                <a:latin typeface="Arial" charset="0"/>
                <a:ea typeface="MS PGothic" charset="0"/>
              </a:rPr>
              <a:t>dôležitosť</a:t>
            </a:r>
            <a:r>
              <a:rPr lang="cs-CZ" dirty="0">
                <a:latin typeface="Arial" charset="0"/>
                <a:ea typeface="MS PGothic" charset="0"/>
              </a:rPr>
              <a:t> klasických </a:t>
            </a:r>
            <a:r>
              <a:rPr lang="cs-CZ" dirty="0" err="1">
                <a:latin typeface="Arial" charset="0"/>
                <a:ea typeface="MS PGothic" charset="0"/>
              </a:rPr>
              <a:t>nástrojov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politickej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súťaže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r>
              <a:rPr lang="cs-CZ" dirty="0">
                <a:latin typeface="Arial" charset="0"/>
                <a:ea typeface="MS PGothic" charset="0"/>
              </a:rPr>
              <a:t>, strany) </a:t>
            </a:r>
          </a:p>
          <a:p>
            <a:r>
              <a:rPr lang="cs-CZ" dirty="0">
                <a:latin typeface="Arial" charset="0"/>
                <a:ea typeface="MS PGothic" charset="0"/>
              </a:rPr>
              <a:t>klesá </a:t>
            </a:r>
            <a:r>
              <a:rPr lang="cs-CZ" dirty="0" err="1">
                <a:latin typeface="Arial" charset="0"/>
                <a:ea typeface="MS PGothic" charset="0"/>
              </a:rPr>
              <a:t>tiež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dôležitosť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politickej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všeobecne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nová </a:t>
            </a:r>
            <a:r>
              <a:rPr lang="cs-CZ" dirty="0" err="1">
                <a:latin typeface="Arial" charset="0"/>
                <a:ea typeface="MS PGothic" charset="0"/>
              </a:rPr>
              <a:t>situácia</a:t>
            </a:r>
            <a:r>
              <a:rPr lang="cs-CZ" dirty="0">
                <a:latin typeface="Arial" charset="0"/>
                <a:ea typeface="MS PGothic" charset="0"/>
              </a:rPr>
              <a:t>: ani </a:t>
            </a:r>
            <a:r>
              <a:rPr lang="cs-CZ" dirty="0" err="1">
                <a:latin typeface="Arial" charset="0"/>
                <a:ea typeface="MS PGothic" charset="0"/>
              </a:rPr>
              <a:t>Dahlova</a:t>
            </a:r>
            <a:r>
              <a:rPr lang="cs-CZ" dirty="0">
                <a:latin typeface="Arial" charset="0"/>
                <a:ea typeface="MS PGothic" charset="0"/>
              </a:rPr>
              <a:t> ani </a:t>
            </a:r>
            <a:r>
              <a:rPr lang="cs-CZ" dirty="0" err="1">
                <a:latin typeface="Arial" charset="0"/>
                <a:ea typeface="MS PGothic" charset="0"/>
              </a:rPr>
              <a:t>Schumpeterova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definícia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ju</a:t>
            </a:r>
            <a:r>
              <a:rPr lang="cs-CZ" dirty="0">
                <a:latin typeface="Arial" charset="0"/>
                <a:ea typeface="MS PGothic" charset="0"/>
              </a:rPr>
              <a:t> nedokážu </a:t>
            </a:r>
            <a:r>
              <a:rPr lang="cs-CZ" dirty="0" err="1">
                <a:latin typeface="Arial" charset="0"/>
                <a:ea typeface="MS PGothic" charset="0"/>
              </a:rPr>
              <a:t>postihnúť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vyrovnať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s </a:t>
            </a:r>
            <a:r>
              <a:rPr lang="cs-CZ" dirty="0" err="1">
                <a:latin typeface="Arial" charset="0"/>
                <a:ea typeface="MS PGothic" charset="0"/>
              </a:rPr>
              <a:t>ňou</a:t>
            </a:r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650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vzniká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demokracia</a:t>
            </a:r>
            <a:r>
              <a:rPr lang="en-US" b="1" dirty="0" smtClean="0">
                <a:latin typeface="Arial" charset="0"/>
                <a:ea typeface="MS PGothic" charset="0"/>
              </a:rPr>
              <a:t>? </a:t>
            </a:r>
            <a:r>
              <a:rPr lang="en-US" b="1" dirty="0" err="1" smtClean="0">
                <a:latin typeface="Arial" charset="0"/>
                <a:ea typeface="MS PGothic" charset="0"/>
              </a:rPr>
              <a:t>Modernizáciou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362201" y="1805940"/>
            <a:ext cx="7693025" cy="4863148"/>
          </a:xfrm>
        </p:spPr>
        <p:txBody>
          <a:bodyPr/>
          <a:lstStyle/>
          <a:p>
            <a:r>
              <a:rPr lang="en-US" dirty="0" err="1" smtClean="0">
                <a:latin typeface="Arial" charset="0"/>
                <a:ea typeface="MS PGothic" charset="0"/>
              </a:rPr>
              <a:t>Lipset</a:t>
            </a:r>
            <a:r>
              <a:rPr lang="en-US" dirty="0" smtClean="0">
                <a:latin typeface="Arial" charset="0"/>
                <a:ea typeface="MS PGothic" charset="0"/>
              </a:rPr>
              <a:t>, Huntington, </a:t>
            </a:r>
            <a:r>
              <a:rPr lang="en-US" dirty="0" err="1" smtClean="0">
                <a:latin typeface="Arial" charset="0"/>
                <a:ea typeface="MS PGothic" charset="0"/>
              </a:rPr>
              <a:t>Przeworski</a:t>
            </a:r>
            <a:r>
              <a:rPr lang="en-US" dirty="0" smtClean="0">
                <a:latin typeface="Arial" charset="0"/>
                <a:ea typeface="MS PGothic" charset="0"/>
              </a:rPr>
              <a:t> a </a:t>
            </a:r>
            <a:r>
              <a:rPr lang="en-US" dirty="0" err="1" smtClean="0">
                <a:latin typeface="Arial" charset="0"/>
                <a:ea typeface="MS PGothic" charset="0"/>
              </a:rPr>
              <a:t>ďalší</a:t>
            </a:r>
            <a:r>
              <a:rPr lang="en-US" dirty="0" smtClean="0">
                <a:latin typeface="Arial" charset="0"/>
                <a:ea typeface="MS PGothic" charset="0"/>
              </a:rPr>
              <a:t>:</a:t>
            </a:r>
          </a:p>
          <a:p>
            <a:r>
              <a:rPr lang="en-US" dirty="0" err="1" smtClean="0">
                <a:latin typeface="Arial" charset="0"/>
                <a:ea typeface="MS PGothic" charset="0"/>
              </a:rPr>
              <a:t>modernizácia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zohráva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kľúčovú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úlohu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pri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vzniku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alebo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aspoň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udržaní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demokracie</a:t>
            </a:r>
            <a:endParaRPr lang="en-US" dirty="0" smtClean="0">
              <a:latin typeface="Arial" charset="0"/>
              <a:ea typeface="MS PGothic" charset="0"/>
            </a:endParaRPr>
          </a:p>
          <a:p>
            <a:r>
              <a:rPr lang="en-US" b="1" dirty="0" smtClean="0">
                <a:latin typeface="Arial" charset="0"/>
                <a:ea typeface="MS PGothic" charset="0"/>
              </a:rPr>
              <a:t>Epstein a </a:t>
            </a:r>
            <a:r>
              <a:rPr lang="en-US" b="1" dirty="0" err="1" smtClean="0">
                <a:latin typeface="Arial" charset="0"/>
                <a:ea typeface="MS PGothic" charset="0"/>
              </a:rPr>
              <a:t>kol</a:t>
            </a:r>
            <a:r>
              <a:rPr lang="en-US" b="1" dirty="0" smtClean="0">
                <a:latin typeface="Arial" charset="0"/>
                <a:ea typeface="MS PGothic" charset="0"/>
              </a:rPr>
              <a:t> (2006)</a:t>
            </a:r>
            <a:r>
              <a:rPr lang="en-US" dirty="0" smtClean="0">
                <a:latin typeface="Arial" charset="0"/>
                <a:ea typeface="MS PGothic" charset="0"/>
              </a:rPr>
              <a:t>: </a:t>
            </a:r>
            <a:r>
              <a:rPr lang="en-US" dirty="0" err="1" smtClean="0">
                <a:latin typeface="Arial" charset="0"/>
                <a:ea typeface="MS PGothic" charset="0"/>
              </a:rPr>
              <a:t>okrem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demokracie</a:t>
            </a:r>
            <a:r>
              <a:rPr lang="en-US" dirty="0" smtClean="0">
                <a:latin typeface="Arial" charset="0"/>
                <a:ea typeface="MS PGothic" charset="0"/>
              </a:rPr>
              <a:t> a </a:t>
            </a:r>
            <a:r>
              <a:rPr lang="en-US" dirty="0" err="1" smtClean="0">
                <a:latin typeface="Arial" charset="0"/>
                <a:ea typeface="MS PGothic" charset="0"/>
              </a:rPr>
              <a:t>autokracie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musíme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brať</a:t>
            </a:r>
            <a:r>
              <a:rPr lang="en-US" dirty="0" smtClean="0">
                <a:latin typeface="Arial" charset="0"/>
                <a:ea typeface="MS PGothic" charset="0"/>
              </a:rPr>
              <a:t> do </a:t>
            </a:r>
            <a:r>
              <a:rPr lang="en-US" dirty="0" err="1" smtClean="0">
                <a:latin typeface="Arial" charset="0"/>
                <a:ea typeface="MS PGothic" charset="0"/>
              </a:rPr>
              <a:t>úvahy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aj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čiastkové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demokracie</a:t>
            </a:r>
            <a:r>
              <a:rPr lang="en-US" dirty="0" smtClean="0">
                <a:latin typeface="Arial" charset="0"/>
                <a:ea typeface="MS PGothic" charset="0"/>
              </a:rPr>
              <a:t> (</a:t>
            </a:r>
            <a:r>
              <a:rPr lang="en-US" dirty="0" err="1" smtClean="0">
                <a:latin typeface="Arial" charset="0"/>
                <a:ea typeface="MS PGothic" charset="0"/>
              </a:rPr>
              <a:t>tretí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typ</a:t>
            </a:r>
            <a:r>
              <a:rPr lang="en-US" dirty="0" smtClean="0">
                <a:latin typeface="Arial" charset="0"/>
                <a:ea typeface="MS PGothic" charset="0"/>
              </a:rPr>
              <a:t>)</a:t>
            </a:r>
          </a:p>
          <a:p>
            <a:r>
              <a:rPr lang="en-US" b="1" dirty="0" err="1" smtClean="0">
                <a:latin typeface="Arial" charset="0"/>
                <a:ea typeface="MS PGothic" charset="0"/>
              </a:rPr>
              <a:t>rast</a:t>
            </a:r>
            <a:r>
              <a:rPr lang="en-US" b="1" dirty="0" smtClean="0">
                <a:latin typeface="Arial" charset="0"/>
                <a:ea typeface="MS PGothic" charset="0"/>
              </a:rPr>
              <a:t> HDP </a:t>
            </a:r>
            <a:r>
              <a:rPr lang="en-US" dirty="0" err="1" smtClean="0">
                <a:latin typeface="Arial" charset="0"/>
                <a:ea typeface="MS PGothic" charset="0"/>
              </a:rPr>
              <a:t>zvyšuje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šance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na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koniec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autokratického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režimu</a:t>
            </a:r>
            <a:r>
              <a:rPr lang="en-US" dirty="0" smtClean="0">
                <a:latin typeface="Arial" charset="0"/>
                <a:ea typeface="MS PGothic" charset="0"/>
              </a:rPr>
              <a:t> (</a:t>
            </a:r>
            <a:r>
              <a:rPr lang="en-US" dirty="0" err="1" smtClean="0">
                <a:latin typeface="Arial" charset="0"/>
                <a:ea typeface="MS PGothic" charset="0"/>
              </a:rPr>
              <a:t>výsledkom</a:t>
            </a:r>
            <a:r>
              <a:rPr lang="en-US" dirty="0" smtClean="0">
                <a:latin typeface="Arial" charset="0"/>
                <a:ea typeface="MS PGothic" charset="0"/>
              </a:rPr>
              <a:t> ale </a:t>
            </a:r>
            <a:r>
              <a:rPr lang="en-US" dirty="0" err="1" smtClean="0">
                <a:latin typeface="Arial" charset="0"/>
                <a:ea typeface="MS PGothic" charset="0"/>
              </a:rPr>
              <a:t>môže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byť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čiastočná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demokracia</a:t>
            </a:r>
            <a:r>
              <a:rPr lang="en-US" dirty="0" smtClean="0">
                <a:latin typeface="Arial" charset="0"/>
                <a:ea typeface="MS PGothic" charset="0"/>
              </a:rPr>
              <a:t>)</a:t>
            </a:r>
          </a:p>
          <a:p>
            <a:r>
              <a:rPr lang="en-US" dirty="0" err="1" smtClean="0">
                <a:latin typeface="Arial" charset="0"/>
                <a:ea typeface="MS PGothic" charset="0"/>
              </a:rPr>
              <a:t>zároveň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zvyšuje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šance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na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prežitie</a:t>
            </a:r>
            <a:r>
              <a:rPr lang="en-US" dirty="0" smtClean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demokracie</a:t>
            </a:r>
            <a:endParaRPr lang="en-US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16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255"/>
            <a:ext cx="10515600" cy="1325563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Ako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vzniká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demokracia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?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Dynamické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modely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860" y="1825625"/>
            <a:ext cx="8583930" cy="4351338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D. </a:t>
            </a:r>
            <a:r>
              <a:rPr lang="en-US" dirty="0" err="1">
                <a:latin typeface="Arial" charset="0"/>
                <a:ea typeface="MS PGothic" charset="0"/>
              </a:rPr>
              <a:t>Rustow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dynamický</a:t>
            </a:r>
            <a:r>
              <a:rPr lang="en-US" dirty="0">
                <a:latin typeface="Arial" charset="0"/>
                <a:ea typeface="MS PGothic" charset="0"/>
              </a:rPr>
              <a:t> model </a:t>
            </a:r>
            <a:r>
              <a:rPr lang="en-US" dirty="0" err="1">
                <a:latin typeface="Arial" charset="0"/>
                <a:ea typeface="MS PGothic" charset="0"/>
              </a:rPr>
              <a:t>tranzície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demokraciu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nie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sú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potrební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demokrati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kľúčom</a:t>
            </a:r>
            <a:r>
              <a:rPr lang="en-US" dirty="0">
                <a:latin typeface="Arial" charset="0"/>
                <a:ea typeface="MS PGothic" charset="0"/>
              </a:rPr>
              <a:t> je </a:t>
            </a:r>
            <a:r>
              <a:rPr lang="en-US" dirty="0" err="1">
                <a:latin typeface="Arial" charset="0"/>
                <a:ea typeface="MS PGothic" charset="0"/>
              </a:rPr>
              <a:t>mocenská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rovnováha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medzi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súperiacimi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elitami</a:t>
            </a:r>
            <a:r>
              <a:rPr lang="en-US" dirty="0">
                <a:latin typeface="Arial" charset="0"/>
                <a:ea typeface="MS PGothic" charset="0"/>
              </a:rPr>
              <a:t> o </a:t>
            </a:r>
            <a:r>
              <a:rPr lang="en-US" dirty="0" err="1">
                <a:latin typeface="Arial" charset="0"/>
                <a:ea typeface="MS PGothic" charset="0"/>
              </a:rPr>
              <a:t>moc</a:t>
            </a:r>
            <a:r>
              <a:rPr lang="en-US" dirty="0">
                <a:latin typeface="Arial" charset="0"/>
                <a:ea typeface="MS PGothic" charset="0"/>
              </a:rPr>
              <a:t> a </a:t>
            </a:r>
            <a:r>
              <a:rPr lang="en-US" dirty="0" err="1">
                <a:latin typeface="Arial" charset="0"/>
                <a:ea typeface="MS PGothic" charset="0"/>
              </a:rPr>
              <a:t>zdroje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rovnováha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trvá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veľmi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dlho</a:t>
            </a:r>
            <a:r>
              <a:rPr lang="en-US" dirty="0">
                <a:latin typeface="Arial" charset="0"/>
                <a:ea typeface="MS PGothic" charset="0"/>
              </a:rPr>
              <a:t>, </a:t>
            </a:r>
            <a:r>
              <a:rPr lang="en-US" dirty="0" err="1">
                <a:latin typeface="Arial" charset="0"/>
                <a:ea typeface="MS PGothic" charset="0"/>
              </a:rPr>
              <a:t>dohodnú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(</a:t>
            </a:r>
            <a:r>
              <a:rPr lang="en-US" dirty="0" err="1">
                <a:latin typeface="Arial" charset="0"/>
                <a:ea typeface="MS PGothic" charset="0"/>
              </a:rPr>
              <a:t>nenásilnej</a:t>
            </a:r>
            <a:r>
              <a:rPr lang="en-US" dirty="0">
                <a:latin typeface="Arial" charset="0"/>
                <a:ea typeface="MS PGothic" charset="0"/>
              </a:rPr>
              <a:t>) </a:t>
            </a:r>
            <a:r>
              <a:rPr lang="en-US" dirty="0" err="1">
                <a:latin typeface="Arial" charset="0"/>
                <a:ea typeface="MS PGothic" charset="0"/>
              </a:rPr>
              <a:t>forme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riešení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konfliktov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voľby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konsenzus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elít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procedúrach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riešenia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konfliktov</a:t>
            </a:r>
            <a:endParaRPr lang="en-US" dirty="0">
              <a:latin typeface="Arial" charset="0"/>
              <a:ea typeface="MS PGothic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9703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Aké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dôsledky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majú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demokracie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30" y="1761645"/>
            <a:ext cx="8229600" cy="4606530"/>
          </a:xfrm>
        </p:spPr>
      </p:pic>
    </p:spTree>
    <p:extLst>
      <p:ext uri="{BB962C8B-B14F-4D97-AF65-F5344CB8AC3E}">
        <p14:creationId xmlns:p14="http://schemas.microsoft.com/office/powerpoint/2010/main" val="1425126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/>
          <a:lstStyle/>
          <a:p>
            <a:pPr algn="ctr"/>
            <a:r>
              <a:rPr lang="en-US" b="1" dirty="0" err="1" smtClean="0"/>
              <a:t>Nízkopríjmové</a:t>
            </a:r>
            <a:r>
              <a:rPr lang="en-US" b="1" dirty="0" smtClean="0"/>
              <a:t> </a:t>
            </a:r>
            <a:r>
              <a:rPr lang="en-US" b="1" dirty="0" err="1" smtClean="0"/>
              <a:t>demokracie</a:t>
            </a:r>
            <a:r>
              <a:rPr lang="en-US" b="1" dirty="0" smtClean="0"/>
              <a:t> a </a:t>
            </a:r>
            <a:r>
              <a:rPr lang="en-US" b="1" dirty="0" err="1" smtClean="0"/>
              <a:t>autokracie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37" y="1649535"/>
            <a:ext cx="8851163" cy="5050369"/>
          </a:xfrm>
        </p:spPr>
      </p:pic>
    </p:spTree>
    <p:extLst>
      <p:ext uri="{BB962C8B-B14F-4D97-AF65-F5344CB8AC3E}">
        <p14:creationId xmlns:p14="http://schemas.microsoft.com/office/powerpoint/2010/main" val="122121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Tretia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demokratizačná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vlna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40280" y="1825625"/>
            <a:ext cx="8481060" cy="435133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začala v roku 1974 v Portugalsku, </a:t>
            </a:r>
            <a:r>
              <a:rPr lang="cs-CZ" dirty="0" err="1">
                <a:latin typeface="Arial" charset="0"/>
                <a:ea typeface="MS PGothic" charset="0"/>
              </a:rPr>
              <a:t>zahŕňala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Latinskú</a:t>
            </a:r>
            <a:r>
              <a:rPr lang="cs-CZ" dirty="0">
                <a:latin typeface="Arial" charset="0"/>
                <a:ea typeface="MS PGothic" charset="0"/>
              </a:rPr>
              <a:t> Ameriku a vrcholila </a:t>
            </a:r>
            <a:r>
              <a:rPr lang="cs-CZ" dirty="0" err="1">
                <a:latin typeface="Arial" charset="0"/>
                <a:ea typeface="MS PGothic" charset="0"/>
              </a:rPr>
              <a:t>pádom</a:t>
            </a:r>
            <a:r>
              <a:rPr lang="cs-CZ" dirty="0">
                <a:latin typeface="Arial" charset="0"/>
                <a:ea typeface="MS PGothic" charset="0"/>
              </a:rPr>
              <a:t> komunistických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rokoch</a:t>
            </a:r>
            <a:r>
              <a:rPr lang="cs-CZ" dirty="0">
                <a:latin typeface="Arial" charset="0"/>
                <a:ea typeface="MS PGothic" charset="0"/>
              </a:rPr>
              <a:t> 1989/90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snahy o </a:t>
            </a:r>
            <a:r>
              <a:rPr lang="cs-CZ" dirty="0" err="1">
                <a:latin typeface="Arial" charset="0"/>
                <a:ea typeface="MS PGothic" charset="0"/>
              </a:rPr>
              <a:t>presnejšie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definovanie</a:t>
            </a:r>
            <a:r>
              <a:rPr lang="cs-CZ" dirty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>
                <a:latin typeface="Arial" charset="0"/>
                <a:ea typeface="MS PGothic" charset="0"/>
              </a:rPr>
              <a:t>a </a:t>
            </a:r>
            <a:r>
              <a:rPr lang="cs-CZ" dirty="0" err="1">
                <a:latin typeface="Arial" charset="0"/>
                <a:ea typeface="MS PGothic" charset="0"/>
              </a:rPr>
              <a:t>pochopenie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rozdielov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>:</a:t>
            </a:r>
          </a:p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legitimite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stabilite</a:t>
            </a:r>
            <a:r>
              <a:rPr lang="cs-CZ" dirty="0">
                <a:latin typeface="Arial" charset="0"/>
                <a:ea typeface="MS PGothic" charset="0"/>
              </a:rPr>
              <a:t> a výkonnosti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7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Nízkopríjmové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r>
              <a:rPr lang="en-US" b="1" dirty="0"/>
              <a:t> a </a:t>
            </a:r>
            <a:r>
              <a:rPr lang="en-US" b="1" dirty="0" err="1" smtClean="0"/>
              <a:t>autokracie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(bez </a:t>
            </a:r>
            <a:r>
              <a:rPr lang="en-US" b="1" dirty="0" err="1" smtClean="0"/>
              <a:t>juhových</a:t>
            </a:r>
            <a:r>
              <a:rPr lang="en-US" b="1" dirty="0" smtClean="0"/>
              <a:t>. </a:t>
            </a:r>
            <a:r>
              <a:rPr lang="en-US" b="1" dirty="0" err="1" smtClean="0"/>
              <a:t>Ázie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825624"/>
            <a:ext cx="7600949" cy="4849978"/>
          </a:xfrm>
        </p:spPr>
      </p:pic>
    </p:spTree>
    <p:extLst>
      <p:ext uri="{BB962C8B-B14F-4D97-AF65-F5344CB8AC3E}">
        <p14:creationId xmlns:p14="http://schemas.microsoft.com/office/powerpoint/2010/main" val="1447408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Ukazovatele</a:t>
            </a:r>
            <a:r>
              <a:rPr lang="en-US" b="1" dirty="0" smtClean="0"/>
              <a:t> </a:t>
            </a:r>
            <a:r>
              <a:rPr lang="en-US" b="1" dirty="0" err="1" smtClean="0"/>
              <a:t>mimo</a:t>
            </a:r>
            <a:r>
              <a:rPr lang="en-US" b="1" dirty="0" smtClean="0"/>
              <a:t> HDP per capita I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830" y="1825625"/>
            <a:ext cx="7738110" cy="4859062"/>
          </a:xfrm>
        </p:spPr>
      </p:pic>
    </p:spTree>
    <p:extLst>
      <p:ext uri="{BB962C8B-B14F-4D97-AF65-F5344CB8AC3E}">
        <p14:creationId xmlns:p14="http://schemas.microsoft.com/office/powerpoint/2010/main" val="2040196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Ukazovatele</a:t>
            </a:r>
            <a:r>
              <a:rPr lang="en-US" b="1" dirty="0"/>
              <a:t> </a:t>
            </a:r>
            <a:r>
              <a:rPr lang="en-US" b="1" dirty="0" err="1"/>
              <a:t>mimo</a:t>
            </a:r>
            <a:r>
              <a:rPr lang="en-US" b="1" dirty="0"/>
              <a:t> HDP per </a:t>
            </a:r>
            <a:r>
              <a:rPr lang="en-US" b="1" dirty="0" smtClean="0"/>
              <a:t>capita II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430" y="1825624"/>
            <a:ext cx="7418070" cy="4852071"/>
          </a:xfrm>
        </p:spPr>
      </p:pic>
    </p:spTree>
    <p:extLst>
      <p:ext uri="{BB962C8B-B14F-4D97-AF65-F5344CB8AC3E}">
        <p14:creationId xmlns:p14="http://schemas.microsoft.com/office/powerpoint/2010/main" val="711772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Prečo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b="1" dirty="0" err="1" smtClean="0"/>
              <a:t>Demokracie</a:t>
            </a:r>
            <a:r>
              <a:rPr lang="en-US" b="1" dirty="0" smtClean="0"/>
              <a:t> </a:t>
            </a:r>
            <a:r>
              <a:rPr lang="en-US" b="1" dirty="0" err="1" smtClean="0"/>
              <a:t>podnecujú</a:t>
            </a:r>
            <a:r>
              <a:rPr lang="en-US" b="1" dirty="0" smtClean="0"/>
              <a:t> </a:t>
            </a:r>
            <a:r>
              <a:rPr lang="en-US" b="1" dirty="0" err="1" smtClean="0"/>
              <a:t>vzájomnú</a:t>
            </a:r>
            <a:r>
              <a:rPr lang="en-US" b="1" dirty="0" smtClean="0"/>
              <a:t> </a:t>
            </a:r>
            <a:r>
              <a:rPr lang="en-US" b="1" dirty="0" err="1" smtClean="0"/>
              <a:t>kontrolu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1825624"/>
            <a:ext cx="8275856" cy="4706371"/>
          </a:xfrm>
        </p:spPr>
      </p:pic>
    </p:spTree>
    <p:extLst>
      <p:ext uri="{BB962C8B-B14F-4D97-AF65-F5344CB8AC3E}">
        <p14:creationId xmlns:p14="http://schemas.microsoft.com/office/powerpoint/2010/main" val="33549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51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r>
              <a:rPr lang="cs-CZ" dirty="0" err="1" smtClean="0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: </a:t>
            </a:r>
            <a:r>
              <a:rPr lang="cs-CZ" dirty="0" err="1">
                <a:latin typeface="Arial" charset="0"/>
                <a:ea typeface="MS PGothic" charset="0"/>
              </a:rPr>
              <a:t>väčšinové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konsenzuálne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b="1" dirty="0">
                <a:latin typeface="Arial" charset="0"/>
                <a:ea typeface="MS PGothic" charset="0"/>
              </a:rPr>
              <a:t>1. typ </a:t>
            </a:r>
            <a:r>
              <a:rPr lang="cs-CZ" b="1" dirty="0" err="1">
                <a:latin typeface="Arial" charset="0"/>
                <a:ea typeface="MS PGothic" charset="0"/>
              </a:rPr>
              <a:t>exekutívy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koncentrácia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zdieľanie</a:t>
            </a:r>
            <a:r>
              <a:rPr lang="cs-CZ" dirty="0">
                <a:latin typeface="Arial" charset="0"/>
                <a:ea typeface="MS PGothic" charset="0"/>
              </a:rPr>
              <a:t> moci),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2. </a:t>
            </a:r>
            <a:r>
              <a:rPr lang="cs-CZ" b="1" dirty="0" err="1">
                <a:latin typeface="Arial" charset="0"/>
                <a:ea typeface="MS PGothic" charset="0"/>
              </a:rPr>
              <a:t>exekutívno-legislatívne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vzťahy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dominanica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exekutívy</a:t>
            </a:r>
            <a:r>
              <a:rPr lang="cs-CZ" dirty="0">
                <a:latin typeface="Arial" charset="0"/>
                <a:ea typeface="MS PGothic" charset="0"/>
              </a:rPr>
              <a:t> vs. rovnováha),</a:t>
            </a:r>
          </a:p>
          <a:p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b="1" dirty="0">
                <a:latin typeface="Arial" charset="0"/>
                <a:ea typeface="MS PGothic" charset="0"/>
              </a:rPr>
              <a:t>3. </a:t>
            </a:r>
            <a:r>
              <a:rPr lang="cs-CZ" b="1" dirty="0" err="1">
                <a:latin typeface="Arial" charset="0"/>
                <a:ea typeface="MS PGothic" charset="0"/>
              </a:rPr>
              <a:t>stranícky</a:t>
            </a:r>
            <a:r>
              <a:rPr lang="cs-CZ" b="1" dirty="0">
                <a:latin typeface="Arial" charset="0"/>
                <a:ea typeface="MS PGothic" charset="0"/>
              </a:rPr>
              <a:t> systém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dvojstranícky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viacstranícky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2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b="1" dirty="0">
                <a:latin typeface="Arial" charset="0"/>
                <a:ea typeface="MS PGothic" charset="0"/>
              </a:rPr>
              <a:t/>
            </a:r>
            <a:br>
              <a:rPr lang="cs-CZ" b="1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65960" y="1965959"/>
            <a:ext cx="8595360" cy="4211003"/>
          </a:xfrm>
        </p:spPr>
        <p:txBody>
          <a:bodyPr/>
          <a:lstStyle/>
          <a:p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b="1" dirty="0" smtClean="0">
                <a:latin typeface="Arial" charset="0"/>
                <a:ea typeface="MS PGothic" charset="0"/>
              </a:rPr>
              <a:t>4</a:t>
            </a:r>
            <a:r>
              <a:rPr lang="cs-CZ" b="1" dirty="0">
                <a:latin typeface="Arial" charset="0"/>
                <a:ea typeface="MS PGothic" charset="0"/>
              </a:rPr>
              <a:t>. </a:t>
            </a:r>
            <a:r>
              <a:rPr lang="cs-CZ" b="1" dirty="0" err="1">
                <a:latin typeface="Arial" charset="0"/>
                <a:ea typeface="MS PGothic" charset="0"/>
              </a:rPr>
              <a:t>volebný</a:t>
            </a:r>
            <a:r>
              <a:rPr lang="cs-CZ" b="1" dirty="0">
                <a:latin typeface="Arial" charset="0"/>
                <a:ea typeface="MS PGothic" charset="0"/>
              </a:rPr>
              <a:t> systém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väčšinový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pomerný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b="1" dirty="0" smtClean="0">
                <a:latin typeface="Arial" charset="0"/>
                <a:ea typeface="MS PGothic" charset="0"/>
              </a:rPr>
              <a:t>5</a:t>
            </a:r>
            <a:r>
              <a:rPr lang="cs-CZ" b="1" dirty="0">
                <a:latin typeface="Arial" charset="0"/>
                <a:ea typeface="MS PGothic" charset="0"/>
              </a:rPr>
              <a:t>. </a:t>
            </a:r>
            <a:r>
              <a:rPr lang="cs-CZ" b="1" dirty="0" err="1">
                <a:latin typeface="Arial" charset="0"/>
                <a:ea typeface="MS PGothic" charset="0"/>
              </a:rPr>
              <a:t>reprezentácia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záujmov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(pluralistická vs. korporativistická),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6. typ </a:t>
            </a:r>
            <a:r>
              <a:rPr lang="cs-CZ" b="1" dirty="0" err="1">
                <a:latin typeface="Arial" charset="0"/>
                <a:ea typeface="MS PGothic" charset="0"/>
              </a:rPr>
              <a:t>štátu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unitárny</a:t>
            </a:r>
            <a:r>
              <a:rPr lang="cs-CZ" dirty="0">
                <a:latin typeface="Arial" charset="0"/>
                <a:ea typeface="MS PGothic" charset="0"/>
              </a:rPr>
              <a:t> a centralizovaný vs. </a:t>
            </a:r>
            <a:r>
              <a:rPr lang="cs-CZ" dirty="0" err="1">
                <a:latin typeface="Arial" charset="0"/>
                <a:ea typeface="MS PGothic" charset="0"/>
              </a:rPr>
              <a:t>federatívny</a:t>
            </a:r>
            <a:r>
              <a:rPr lang="cs-CZ" dirty="0">
                <a:latin typeface="Arial" charset="0"/>
                <a:ea typeface="MS PGothic" charset="0"/>
              </a:rPr>
              <a:t> a decentralizovaný),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7. </a:t>
            </a:r>
            <a:r>
              <a:rPr lang="cs-CZ" b="1" dirty="0" err="1">
                <a:latin typeface="Arial" charset="0"/>
                <a:ea typeface="MS PGothic" charset="0"/>
              </a:rPr>
              <a:t>legislatíva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(jednokomorová vs. dvojkomorová),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8. ústava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flexibilná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rigídna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3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72656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125980" y="2331719"/>
            <a:ext cx="8218170" cy="3845243"/>
          </a:xfrm>
        </p:spPr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9. kontrola ústavnosti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parlamentná</a:t>
            </a:r>
            <a:r>
              <a:rPr lang="cs-CZ" dirty="0">
                <a:latin typeface="Arial" charset="0"/>
                <a:ea typeface="MS PGothic" charset="0"/>
              </a:rPr>
              <a:t> suverenita vs. </a:t>
            </a:r>
            <a:r>
              <a:rPr lang="cs-CZ" dirty="0" err="1">
                <a:latin typeface="Arial" charset="0"/>
                <a:ea typeface="MS PGothic" charset="0"/>
              </a:rPr>
              <a:t>ústavný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súd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10. </a:t>
            </a:r>
            <a:r>
              <a:rPr lang="cs-CZ" b="1" dirty="0" err="1">
                <a:latin typeface="Arial" charset="0"/>
                <a:ea typeface="MS PGothic" charset="0"/>
              </a:rPr>
              <a:t>centrálna</a:t>
            </a:r>
            <a:r>
              <a:rPr lang="cs-CZ" b="1" dirty="0">
                <a:latin typeface="Arial" charset="0"/>
                <a:ea typeface="MS PGothic" charset="0"/>
              </a:rPr>
              <a:t> banka </a:t>
            </a:r>
            <a:r>
              <a:rPr lang="cs-CZ" dirty="0">
                <a:latin typeface="Arial" charset="0"/>
                <a:ea typeface="MS PGothic" charset="0"/>
              </a:rPr>
              <a:t>(závislá vs. nezávislá od </a:t>
            </a:r>
            <a:r>
              <a:rPr lang="cs-CZ" dirty="0" err="1">
                <a:latin typeface="Arial" charset="0"/>
                <a:ea typeface="MS PGothic" charset="0"/>
              </a:rPr>
              <a:t>exekutívy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</a:p>
          <a:p>
            <a:r>
              <a:rPr lang="cs-CZ" b="1" dirty="0" smtClean="0">
                <a:latin typeface="Arial" charset="0"/>
                <a:ea typeface="MS PGothic" charset="0"/>
              </a:rPr>
              <a:t>PROBLÉM</a:t>
            </a:r>
            <a:r>
              <a:rPr lang="cs-CZ" dirty="0" smtClean="0">
                <a:latin typeface="Arial" charset="0"/>
                <a:ea typeface="MS PGothic" charset="0"/>
              </a:rPr>
              <a:t>: </a:t>
            </a:r>
            <a:r>
              <a:rPr lang="cs-CZ" dirty="0" err="1" smtClean="0">
                <a:latin typeface="Arial" charset="0"/>
                <a:ea typeface="MS PGothic" charset="0"/>
              </a:rPr>
              <a:t>inštitúcie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"</a:t>
            </a:r>
            <a:r>
              <a:rPr lang="cs-CZ" dirty="0" err="1">
                <a:latin typeface="Arial" charset="0"/>
                <a:ea typeface="MS PGothic" charset="0"/>
              </a:rPr>
              <a:t>predvídateľne</a:t>
            </a:r>
            <a:r>
              <a:rPr lang="cs-CZ" dirty="0">
                <a:latin typeface="Arial" charset="0"/>
                <a:ea typeface="MS PGothic" charset="0"/>
              </a:rPr>
              <a:t>" </a:t>
            </a:r>
            <a:r>
              <a:rPr lang="cs-CZ" dirty="0" err="1">
                <a:latin typeface="Arial" charset="0"/>
                <a:ea typeface="MS PGothic" charset="0"/>
              </a:rPr>
              <a:t>súviseli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iba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obmedzenom</a:t>
            </a:r>
            <a:r>
              <a:rPr lang="cs-CZ" dirty="0">
                <a:latin typeface="Arial" charset="0"/>
                <a:ea typeface="MS PGothic" charset="0"/>
              </a:rPr>
              <a:t> počte </a:t>
            </a:r>
            <a:r>
              <a:rPr lang="cs-CZ" dirty="0" err="1">
                <a:latin typeface="Arial" charset="0"/>
                <a:ea typeface="MS PGothic" charset="0"/>
              </a:rPr>
              <a:t>prípadov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Británia</a:t>
            </a:r>
            <a:r>
              <a:rPr lang="cs-CZ" dirty="0">
                <a:latin typeface="Arial" charset="0"/>
                <a:ea typeface="MS PGothic" charset="0"/>
              </a:rPr>
              <a:t>, Barbados, resp. </a:t>
            </a:r>
            <a:r>
              <a:rPr lang="cs-CZ" dirty="0" err="1">
                <a:latin typeface="Arial" charset="0"/>
                <a:ea typeface="MS PGothic" charset="0"/>
              </a:rPr>
              <a:t>Belgicko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Švajčiarsko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6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3799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ostatných</a:t>
            </a:r>
            <a:r>
              <a:rPr lang="cs-CZ" dirty="0">
                <a:latin typeface="Arial" charset="0"/>
                <a:ea typeface="MS PGothic" charset="0"/>
              </a:rPr>
              <a:t> krajinách </a:t>
            </a:r>
            <a:r>
              <a:rPr lang="cs-CZ" dirty="0" err="1" smtClean="0">
                <a:latin typeface="Arial" charset="0"/>
                <a:ea typeface="MS PGothic" charset="0"/>
              </a:rPr>
              <a:t>zmes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"</a:t>
            </a:r>
            <a:r>
              <a:rPr lang="cs-CZ" dirty="0" err="1">
                <a:latin typeface="Arial" charset="0"/>
                <a:ea typeface="MS PGothic" charset="0"/>
              </a:rPr>
              <a:t>konsenzuálnych</a:t>
            </a:r>
            <a:r>
              <a:rPr lang="cs-CZ" dirty="0">
                <a:latin typeface="Arial" charset="0"/>
                <a:ea typeface="MS PGothic" charset="0"/>
              </a:rPr>
              <a:t>" a </a:t>
            </a:r>
            <a:r>
              <a:rPr lang="cs-CZ" dirty="0" err="1">
                <a:latin typeface="Arial" charset="0"/>
                <a:ea typeface="MS PGothic" charset="0"/>
              </a:rPr>
              <a:t>väčšinových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inštitúcií</a:t>
            </a:r>
            <a:r>
              <a:rPr lang="cs-CZ" dirty="0" smtClean="0">
                <a:latin typeface="Arial" charset="0"/>
                <a:ea typeface="MS PGothic" charset="0"/>
              </a:rPr>
              <a:t>, PRETOŽE: 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inštitucionálne</a:t>
            </a:r>
            <a:r>
              <a:rPr lang="cs-CZ" dirty="0">
                <a:latin typeface="Arial" charset="0"/>
                <a:ea typeface="MS PGothic" charset="0"/>
              </a:rPr>
              <a:t> rámce </a:t>
            </a:r>
            <a:r>
              <a:rPr lang="cs-CZ" dirty="0" err="1">
                <a:latin typeface="Arial" charset="0"/>
                <a:ea typeface="MS PGothic" charset="0"/>
              </a:rPr>
              <a:t>vznikajú</a:t>
            </a:r>
            <a:r>
              <a:rPr lang="cs-CZ" dirty="0">
                <a:latin typeface="Arial" charset="0"/>
                <a:ea typeface="MS PGothic" charset="0"/>
              </a:rPr>
              <a:t> v rozličných </a:t>
            </a:r>
            <a:r>
              <a:rPr lang="cs-CZ" dirty="0" err="1">
                <a:latin typeface="Arial" charset="0"/>
                <a:ea typeface="MS PGothic" charset="0"/>
              </a:rPr>
              <a:t>obdobiach</a:t>
            </a:r>
            <a:r>
              <a:rPr lang="cs-CZ" dirty="0">
                <a:latin typeface="Arial" charset="0"/>
                <a:ea typeface="MS PGothic" charset="0"/>
              </a:rPr>
              <a:t>, a za </a:t>
            </a:r>
            <a:r>
              <a:rPr lang="cs-CZ" dirty="0" err="1">
                <a:latin typeface="Arial" charset="0"/>
                <a:ea typeface="MS PGothic" charset="0"/>
              </a:rPr>
              <a:t>iných</a:t>
            </a:r>
            <a:r>
              <a:rPr lang="cs-CZ" dirty="0">
                <a:latin typeface="Arial" charset="0"/>
                <a:ea typeface="MS PGothic" charset="0"/>
              </a:rPr>
              <a:t> historických okolností, </a:t>
            </a:r>
            <a:r>
              <a:rPr lang="cs-CZ" dirty="0" err="1">
                <a:latin typeface="Arial" charset="0"/>
                <a:ea typeface="MS PGothic" charset="0"/>
              </a:rPr>
              <a:t>pričom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odlišné "logiky" </a:t>
            </a:r>
            <a:r>
              <a:rPr lang="cs-CZ" dirty="0" err="1">
                <a:latin typeface="Arial" charset="0"/>
                <a:ea typeface="MS PGothic" charset="0"/>
              </a:rPr>
              <a:t>fungovania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koexistujú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 smtClean="0">
                <a:latin typeface="Arial" charset="0"/>
                <a:ea typeface="MS PGothic" charset="0"/>
              </a:rPr>
              <a:t>difúzia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rozličných </a:t>
            </a:r>
            <a:r>
              <a:rPr lang="cs-CZ" dirty="0" err="1">
                <a:latin typeface="Arial" charset="0"/>
                <a:ea typeface="MS PGothic" charset="0"/>
              </a:rPr>
              <a:t>inštitucionálnych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riešení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ktorými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navzájom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inšpirujú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18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226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 smtClean="0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/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057400" y="2423159"/>
            <a:ext cx="8058150" cy="3753803"/>
          </a:xfrm>
        </p:spPr>
        <p:txBody>
          <a:bodyPr/>
          <a:lstStyle/>
          <a:p>
            <a:r>
              <a:rPr lang="cs-CZ" dirty="0" err="1" smtClean="0">
                <a:latin typeface="Arial" charset="0"/>
                <a:ea typeface="MS PGothic" charset="0"/>
              </a:rPr>
              <a:t>inštitúcie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odrážajú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vplyvných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aktérov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v čase </a:t>
            </a:r>
            <a:r>
              <a:rPr lang="cs-CZ" dirty="0" err="1">
                <a:latin typeface="Arial" charset="0"/>
                <a:ea typeface="MS PGothic" charset="0"/>
              </a:rPr>
              <a:t>inštitucionálnej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inovácie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zvolené </a:t>
            </a:r>
            <a:r>
              <a:rPr lang="cs-CZ" dirty="0" err="1">
                <a:latin typeface="Arial" charset="0"/>
                <a:ea typeface="MS PGothic" charset="0"/>
              </a:rPr>
              <a:t>riešenia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nesmerujú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>(len) </a:t>
            </a:r>
            <a:r>
              <a:rPr lang="cs-CZ" dirty="0">
                <a:latin typeface="Arial" charset="0"/>
                <a:ea typeface="MS PGothic" charset="0"/>
              </a:rPr>
              <a:t>k </a:t>
            </a:r>
            <a:r>
              <a:rPr lang="cs-CZ" dirty="0" err="1">
                <a:latin typeface="Arial" charset="0"/>
                <a:ea typeface="MS PGothic" charset="0"/>
              </a:rPr>
              <a:t>zvýšeniu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efektívnosti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verejných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politík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ale aj k </a:t>
            </a:r>
            <a:r>
              <a:rPr lang="cs-CZ" dirty="0" err="1">
                <a:latin typeface="Arial" charset="0"/>
                <a:ea typeface="MS PGothic" charset="0"/>
              </a:rPr>
              <a:t>zachovaniu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preferencií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prežitia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tvorcov</a:t>
            </a:r>
            <a:endParaRPr lang="cs-CZ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2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charset="0"/>
                <a:ea typeface="MS PGothic" charset="0"/>
              </a:rPr>
              <a:t>Huntington: </a:t>
            </a:r>
            <a:r>
              <a:rPr lang="en-US" dirty="0" err="1">
                <a:latin typeface="Arial" charset="0"/>
                <a:ea typeface="MS PGothic" charset="0"/>
              </a:rPr>
              <a:t>demokratizačné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vlny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908810" y="1825625"/>
            <a:ext cx="8435340" cy="4351338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tri</a:t>
            </a:r>
            <a:r>
              <a:rPr lang="cs-CZ" dirty="0">
                <a:latin typeface="Arial" charset="0"/>
                <a:ea typeface="MS PGothic" charset="0"/>
              </a:rPr>
              <a:t> vlny </a:t>
            </a:r>
            <a:r>
              <a:rPr lang="cs-CZ" dirty="0" err="1">
                <a:latin typeface="Arial" charset="0"/>
                <a:ea typeface="MS PGothic" charset="0"/>
              </a:rPr>
              <a:t>demokratizácie</a:t>
            </a:r>
            <a:r>
              <a:rPr lang="cs-CZ" dirty="0">
                <a:latin typeface="Arial" charset="0"/>
                <a:ea typeface="MS PGothic" charset="0"/>
              </a:rPr>
              <a:t>, vždy 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reverznými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protidemokratizačnými</a:t>
            </a:r>
            <a:r>
              <a:rPr lang="cs-CZ" dirty="0">
                <a:latin typeface="Arial" charset="0"/>
                <a:ea typeface="MS PGothic" charset="0"/>
              </a:rPr>
              <a:t> vlnami </a:t>
            </a:r>
          </a:p>
          <a:p>
            <a:r>
              <a:rPr lang="cs-CZ" dirty="0">
                <a:latin typeface="Arial" charset="0"/>
                <a:ea typeface="MS PGothic" charset="0"/>
              </a:rPr>
              <a:t>1. 1826-1926 (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fašistickou </a:t>
            </a:r>
            <a:r>
              <a:rPr lang="cs-CZ" dirty="0" err="1">
                <a:latin typeface="Arial" charset="0"/>
                <a:ea typeface="MS PGothic" charset="0"/>
              </a:rPr>
              <a:t>reverziou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2. 1945-1960s/70s </a:t>
            </a:r>
          </a:p>
          <a:p>
            <a:r>
              <a:rPr lang="cs-CZ" dirty="0">
                <a:latin typeface="Arial" charset="0"/>
                <a:ea typeface="MS PGothic" charset="0"/>
              </a:rPr>
              <a:t>3. 1974-1989 (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reverznou</a:t>
            </a:r>
            <a:r>
              <a:rPr lang="cs-CZ" dirty="0">
                <a:latin typeface="Arial" charset="0"/>
                <a:ea typeface="MS PGothic" charset="0"/>
              </a:rPr>
              <a:t> vlnou už do r. 2000)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6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1333</Words>
  <Application>Microsoft Macintosh PowerPoint</Application>
  <PresentationFormat>Widescreen</PresentationFormat>
  <Paragraphs>148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Calibri</vt:lpstr>
      <vt:lpstr>Calibri Light</vt:lpstr>
      <vt:lpstr>MS PGothic</vt:lpstr>
      <vt:lpstr>ＭＳ Ｐゴシック</vt:lpstr>
      <vt:lpstr>Wingdings</vt:lpstr>
      <vt:lpstr>Arial</vt:lpstr>
      <vt:lpstr>Office Theme</vt:lpstr>
      <vt:lpstr>Demokracia a demokratizácia </vt:lpstr>
      <vt:lpstr>Demokracie a nedemokracie</vt:lpstr>
      <vt:lpstr>Tretia demokratizačná vlna</vt:lpstr>
      <vt:lpstr> Rozdiely medzi demokraciami Lijphart (1984, 1999)</vt:lpstr>
      <vt:lpstr> Rozdiely medzi demokraciami Lijphart (1984, 1999)</vt:lpstr>
      <vt:lpstr> Rozdiely medzi demokraciami Lijphart (1984, 1999)</vt:lpstr>
      <vt:lpstr> Rozdiely medzi demokraciami Lijphart (1984, 1999)</vt:lpstr>
      <vt:lpstr> Rozdiely medzi demokraciami Lijphart (1984, 1999)</vt:lpstr>
      <vt:lpstr>Huntington: demokratizačné vlny</vt:lpstr>
      <vt:lpstr>Dôsledky rozšírenia demokracií</vt:lpstr>
      <vt:lpstr>Čo je to demokracia?</vt:lpstr>
      <vt:lpstr>Schumpeter: minimalistická definícia</vt:lpstr>
      <vt:lpstr>Przeworski: minimalistická definícia</vt:lpstr>
      <vt:lpstr>Extenzívnejšie definície demokracie</vt:lpstr>
      <vt:lpstr>Dahl: Polyarchia</vt:lpstr>
      <vt:lpstr>Dimenzie demokracie</vt:lpstr>
      <vt:lpstr>Demokracie po tretej vlne</vt:lpstr>
      <vt:lpstr>O’Donnell: Delegatívne demokracie</vt:lpstr>
      <vt:lpstr>Ako sa demokracie menili v čase?</vt:lpstr>
      <vt:lpstr>Inkorporácia</vt:lpstr>
      <vt:lpstr>Ako sa demokracie menili v čase?</vt:lpstr>
      <vt:lpstr>Ako sa demokracie menili v čase?</vt:lpstr>
      <vt:lpstr>Nová transformácia demokracie?</vt:lpstr>
      <vt:lpstr>Nová transformácia demokracie?</vt:lpstr>
      <vt:lpstr>Nová transformácia demokracie?</vt:lpstr>
      <vt:lpstr>Ako vzniká demokracia? Modernizáciou</vt:lpstr>
      <vt:lpstr>Ako vzniká demokracia?  Dynamické modely</vt:lpstr>
      <vt:lpstr>Aké dôsledky majú demokracie?</vt:lpstr>
      <vt:lpstr>Nízkopríjmové demokracie a autokracie</vt:lpstr>
      <vt:lpstr>Nízkopríjmové demokracie a autokracie (bez juhových. Ázie)</vt:lpstr>
      <vt:lpstr>Ukazovatele mimo HDP per capita I</vt:lpstr>
      <vt:lpstr>Ukazovatele mimo HDP per capita II</vt:lpstr>
      <vt:lpstr>Prečo?  Demokracie podnecujú vzájomnú kontrolu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Demokracia a demokratizácia </dc:title>
  <dc:creator>Marek Rybar</dc:creator>
  <cp:lastModifiedBy>Marek Rybar</cp:lastModifiedBy>
  <cp:revision>15</cp:revision>
  <dcterms:created xsi:type="dcterms:W3CDTF">2017-11-08T15:15:54Z</dcterms:created>
  <dcterms:modified xsi:type="dcterms:W3CDTF">2017-11-15T08:58:01Z</dcterms:modified>
</cp:coreProperties>
</file>