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7"/>
  </p:notesMasterIdLst>
  <p:sldIdLst>
    <p:sldId id="256" r:id="rId2"/>
    <p:sldId id="340" r:id="rId3"/>
    <p:sldId id="341" r:id="rId4"/>
    <p:sldId id="288" r:id="rId5"/>
    <p:sldId id="293" r:id="rId6"/>
    <p:sldId id="342" r:id="rId7"/>
    <p:sldId id="360" r:id="rId8"/>
    <p:sldId id="343" r:id="rId9"/>
    <p:sldId id="292" r:id="rId10"/>
    <p:sldId id="291" r:id="rId11"/>
    <p:sldId id="289" r:id="rId12"/>
    <p:sldId id="290" r:id="rId13"/>
    <p:sldId id="344" r:id="rId14"/>
    <p:sldId id="297" r:id="rId15"/>
    <p:sldId id="294" r:id="rId16"/>
    <p:sldId id="295" r:id="rId17"/>
    <p:sldId id="298" r:id="rId18"/>
    <p:sldId id="299" r:id="rId19"/>
    <p:sldId id="300" r:id="rId20"/>
    <p:sldId id="301" r:id="rId21"/>
    <p:sldId id="277" r:id="rId22"/>
    <p:sldId id="276" r:id="rId23"/>
    <p:sldId id="303" r:id="rId24"/>
    <p:sldId id="305" r:id="rId25"/>
    <p:sldId id="306" r:id="rId26"/>
    <p:sldId id="307" r:id="rId27"/>
    <p:sldId id="308" r:id="rId28"/>
    <p:sldId id="311" r:id="rId29"/>
    <p:sldId id="312" r:id="rId30"/>
    <p:sldId id="313" r:id="rId31"/>
    <p:sldId id="314" r:id="rId32"/>
    <p:sldId id="315" r:id="rId33"/>
    <p:sldId id="359" r:id="rId34"/>
    <p:sldId id="357" r:id="rId35"/>
    <p:sldId id="316" r:id="rId36"/>
    <p:sldId id="317" r:id="rId37"/>
    <p:sldId id="318" r:id="rId38"/>
    <p:sldId id="320" r:id="rId39"/>
    <p:sldId id="321" r:id="rId40"/>
    <p:sldId id="325" r:id="rId41"/>
    <p:sldId id="326" r:id="rId42"/>
    <p:sldId id="327" r:id="rId43"/>
    <p:sldId id="328" r:id="rId44"/>
    <p:sldId id="329" r:id="rId45"/>
    <p:sldId id="330" r:id="rId46"/>
    <p:sldId id="333" r:id="rId47"/>
    <p:sldId id="332" r:id="rId48"/>
    <p:sldId id="331" r:id="rId49"/>
    <p:sldId id="334" r:id="rId50"/>
    <p:sldId id="345" r:id="rId51"/>
    <p:sldId id="346" r:id="rId52"/>
    <p:sldId id="347" r:id="rId53"/>
    <p:sldId id="348" r:id="rId54"/>
    <p:sldId id="349" r:id="rId55"/>
    <p:sldId id="350" r:id="rId5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53" autoAdjust="0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D6FFD0-3D4A-704D-AC94-8D92B2276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346C177-D255-B641-8262-102F26AA162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0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3BC60-6004-2D49-996B-BBDC158A28F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48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AB112-5624-694A-B0DD-BCC5458B817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568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B02F6-ABB2-4741-91C0-8708A0F5CA8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62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2D966-A826-6F48-850F-7FFA42D9F60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52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D19D3-0EA6-344C-9A54-2B5A7D499F7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6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713F7-8160-0E4C-93AA-CEC495B6A71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4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1BC85-7C92-9941-B83B-9B0A0C42C19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5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2B8CF-0447-0449-8694-A58C70BC09D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20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2D3EC-5917-7345-843B-D2DE1E0D2EF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3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2F0B2-193C-F046-BA6B-E21601AB72C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59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043379B-7E73-EB45-A358-506494A802A1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8229600" cy="1905000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" charset="0"/>
              </a:rPr>
              <a:t>Demokratická súťaž a politická reprezentácia</a:t>
            </a:r>
            <a:endParaRPr lang="en-US" sz="3200" dirty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 smtClean="0">
                <a:latin typeface="Arial" charset="0"/>
              </a:rPr>
              <a:t>Komparatistika</a:t>
            </a: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>
                <a:latin typeface="Arial" charset="0"/>
              </a:rPr>
              <a:t>Doc. Marek Rybář, PhD.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Klientelizmus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Silný pocit </a:t>
            </a:r>
            <a:r>
              <a:rPr lang="cs-CZ" dirty="0" err="1">
                <a:latin typeface="Arial" charset="0"/>
              </a:rPr>
              <a:t>zodpovednosti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patróna</a:t>
            </a:r>
            <a:r>
              <a:rPr lang="cs-CZ" dirty="0">
                <a:latin typeface="Arial" charset="0"/>
              </a:rPr>
              <a:t> a povinnosti klienta</a:t>
            </a:r>
          </a:p>
          <a:p>
            <a:pPr eaLnBrk="1" hangingPunct="1"/>
            <a:r>
              <a:rPr lang="cs-CZ" dirty="0">
                <a:latin typeface="Arial" charset="0"/>
              </a:rPr>
              <a:t>Táto </a:t>
            </a:r>
            <a:r>
              <a:rPr lang="cs-CZ" dirty="0" err="1">
                <a:latin typeface="Arial" charset="0"/>
              </a:rPr>
              <a:t>tradičná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interakcia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pretrvala</a:t>
            </a:r>
            <a:r>
              <a:rPr lang="cs-CZ" dirty="0">
                <a:latin typeface="Arial" charset="0"/>
              </a:rPr>
              <a:t> aj v </a:t>
            </a:r>
            <a:r>
              <a:rPr lang="cs-CZ" dirty="0" err="1">
                <a:latin typeface="Arial" charset="0"/>
              </a:rPr>
              <a:t>moderných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podmienkach</a:t>
            </a:r>
            <a:r>
              <a:rPr lang="cs-CZ" dirty="0">
                <a:latin typeface="Arial" charset="0"/>
              </a:rPr>
              <a:t>: </a:t>
            </a:r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dirty="0" err="1" smtClean="0">
                <a:latin typeface="Arial" charset="0"/>
              </a:rPr>
              <a:t>patrón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alebo</a:t>
            </a:r>
            <a:r>
              <a:rPr lang="cs-CZ" dirty="0">
                <a:latin typeface="Arial" charset="0"/>
              </a:rPr>
              <a:t> jeho </a:t>
            </a:r>
            <a:r>
              <a:rPr lang="cs-CZ" dirty="0" err="1">
                <a:latin typeface="Arial" charset="0"/>
              </a:rPr>
              <a:t>spoločník</a:t>
            </a:r>
            <a:r>
              <a:rPr lang="cs-CZ" dirty="0">
                <a:latin typeface="Arial" charset="0"/>
              </a:rPr>
              <a:t> kandiduje </a:t>
            </a:r>
            <a:r>
              <a:rPr lang="cs-CZ" dirty="0" err="1">
                <a:latin typeface="Arial" charset="0"/>
              </a:rPr>
              <a:t>vo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voľbách</a:t>
            </a:r>
            <a:r>
              <a:rPr lang="cs-CZ" dirty="0">
                <a:latin typeface="Arial" charset="0"/>
              </a:rPr>
              <a:t>, </a:t>
            </a:r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</a:rPr>
              <a:t>klient </a:t>
            </a:r>
            <a:r>
              <a:rPr lang="cs-CZ" dirty="0" err="1">
                <a:latin typeface="Arial" charset="0"/>
              </a:rPr>
              <a:t>dodáva</a:t>
            </a:r>
            <a:r>
              <a:rPr lang="cs-CZ" dirty="0">
                <a:latin typeface="Arial" charset="0"/>
              </a:rPr>
              <a:t> hlasy (za </a:t>
            </a:r>
            <a:r>
              <a:rPr lang="cs-CZ" dirty="0" err="1">
                <a:latin typeface="Arial" charset="0"/>
              </a:rPr>
              <a:t>prisľúbené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alebo</a:t>
            </a:r>
            <a:r>
              <a:rPr lang="cs-CZ" dirty="0">
                <a:latin typeface="Arial" charset="0"/>
              </a:rPr>
              <a:t> poskytnuté protislužby </a:t>
            </a:r>
            <a:r>
              <a:rPr lang="cs-CZ" dirty="0" err="1">
                <a:latin typeface="Arial" charset="0"/>
              </a:rPr>
              <a:t>alebo</a:t>
            </a:r>
            <a:r>
              <a:rPr lang="cs-CZ" dirty="0">
                <a:latin typeface="Arial" charset="0"/>
              </a:rPr>
              <a:t> z pocitu </a:t>
            </a:r>
            <a:r>
              <a:rPr lang="cs-CZ" dirty="0" err="1" smtClean="0">
                <a:latin typeface="Arial" charset="0"/>
              </a:rPr>
              <a:t>zaviazanosti</a:t>
            </a:r>
            <a:r>
              <a:rPr lang="cs-CZ" dirty="0" smtClean="0">
                <a:latin typeface="Arial" charset="0"/>
              </a:rPr>
              <a:t>) 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Klientelizmus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Nový klientelizmus: </a:t>
            </a:r>
            <a:r>
              <a:rPr lang="cs-CZ" dirty="0" err="1">
                <a:latin typeface="Arial" charset="0"/>
              </a:rPr>
              <a:t>menej</a:t>
            </a:r>
            <a:r>
              <a:rPr lang="cs-CZ" dirty="0">
                <a:latin typeface="Arial" charset="0"/>
              </a:rPr>
              <a:t> založený na </a:t>
            </a:r>
            <a:r>
              <a:rPr lang="cs-CZ" dirty="0" err="1">
                <a:latin typeface="Arial" charset="0"/>
              </a:rPr>
              <a:t>osobných</a:t>
            </a:r>
            <a:r>
              <a:rPr lang="cs-CZ" dirty="0">
                <a:latin typeface="Arial" charset="0"/>
              </a:rPr>
              <a:t> v</a:t>
            </a:r>
            <a:r>
              <a:rPr lang="en-US" dirty="0" err="1">
                <a:latin typeface="Arial" charset="0"/>
                <a:cs typeface="Arial" charset="0"/>
              </a:rPr>
              <a:t>ä</a:t>
            </a:r>
            <a:r>
              <a:rPr lang="cs-CZ" dirty="0" err="1">
                <a:latin typeface="Arial" charset="0"/>
                <a:cs typeface="Arial" charset="0"/>
              </a:rPr>
              <a:t>zbách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dirty="0" err="1">
                <a:latin typeface="Arial" charset="0"/>
                <a:cs typeface="Arial" charset="0"/>
              </a:rPr>
              <a:t>významnú</a:t>
            </a:r>
            <a:r>
              <a:rPr lang="cs-CZ" dirty="0">
                <a:latin typeface="Arial" charset="0"/>
                <a:cs typeface="Arial" charset="0"/>
              </a:rPr>
              <a:t> úlohu </a:t>
            </a:r>
            <a:r>
              <a:rPr lang="cs-CZ" dirty="0" err="1">
                <a:latin typeface="Arial" charset="0"/>
                <a:cs typeface="Arial" charset="0"/>
              </a:rPr>
              <a:t>zohrávajú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siete</a:t>
            </a:r>
            <a:r>
              <a:rPr lang="cs-CZ" dirty="0">
                <a:latin typeface="Arial" charset="0"/>
                <a:cs typeface="Arial" charset="0"/>
              </a:rPr>
              <a:t> a </a:t>
            </a:r>
            <a:r>
              <a:rPr lang="cs-CZ" dirty="0" err="1">
                <a:latin typeface="Arial" charset="0"/>
                <a:cs typeface="Arial" charset="0"/>
              </a:rPr>
              <a:t>sprostredkovatelia</a:t>
            </a:r>
            <a:r>
              <a:rPr lang="cs-CZ" dirty="0">
                <a:latin typeface="Arial" charset="0"/>
                <a:cs typeface="Arial" charset="0"/>
              </a:rPr>
              <a:t>:</a:t>
            </a:r>
          </a:p>
          <a:p>
            <a:pPr eaLnBrk="1" hangingPunct="1"/>
            <a:r>
              <a:rPr lang="cs-CZ" dirty="0">
                <a:latin typeface="Arial" charset="0"/>
                <a:cs typeface="Arial" charset="0"/>
              </a:rPr>
              <a:t>Na vrchole </a:t>
            </a:r>
            <a:r>
              <a:rPr lang="cs-CZ" dirty="0" err="1">
                <a:latin typeface="Arial" charset="0"/>
                <a:cs typeface="Arial" charset="0"/>
              </a:rPr>
              <a:t>patróni</a:t>
            </a:r>
            <a:r>
              <a:rPr lang="cs-CZ" dirty="0">
                <a:latin typeface="Arial" charset="0"/>
                <a:cs typeface="Arial" charset="0"/>
              </a:rPr>
              <a:t> (politik, strana), na spodku sú klienti-voliči, </a:t>
            </a:r>
            <a:r>
              <a:rPr lang="cs-CZ" dirty="0" err="1">
                <a:latin typeface="Arial" charset="0"/>
                <a:cs typeface="Arial" charset="0"/>
              </a:rPr>
              <a:t>medzi</a:t>
            </a:r>
            <a:r>
              <a:rPr lang="cs-CZ" dirty="0">
                <a:latin typeface="Arial" charset="0"/>
                <a:cs typeface="Arial" charset="0"/>
              </a:rPr>
              <a:t> nimi </a:t>
            </a:r>
            <a:r>
              <a:rPr lang="cs-CZ" dirty="0" err="1">
                <a:latin typeface="Arial" charset="0"/>
                <a:cs typeface="Arial" charset="0"/>
              </a:rPr>
              <a:t>sieť</a:t>
            </a:r>
            <a:r>
              <a:rPr lang="cs-CZ" dirty="0">
                <a:latin typeface="Arial" charset="0"/>
                <a:cs typeface="Arial" charset="0"/>
              </a:rPr>
              <a:t> (</a:t>
            </a:r>
            <a:r>
              <a:rPr lang="cs-CZ" dirty="0" err="1">
                <a:latin typeface="Arial" charset="0"/>
                <a:cs typeface="Arial" charset="0"/>
              </a:rPr>
              <a:t>úradníci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miestnej</a:t>
            </a:r>
            <a:r>
              <a:rPr lang="cs-CZ" dirty="0">
                <a:latin typeface="Arial" charset="0"/>
                <a:cs typeface="Arial" charset="0"/>
              </a:rPr>
              <a:t> vlády, vlastníci </a:t>
            </a:r>
            <a:r>
              <a:rPr lang="cs-CZ" dirty="0" err="1">
                <a:latin typeface="Arial" charset="0"/>
                <a:cs typeface="Arial" charset="0"/>
              </a:rPr>
              <a:t>pozemkov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dirty="0" err="1">
                <a:latin typeface="Arial" charset="0"/>
                <a:cs typeface="Arial" charset="0"/>
              </a:rPr>
              <a:t>miestni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podnikatelia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alebo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iné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vplyvné</a:t>
            </a:r>
            <a:r>
              <a:rPr lang="cs-CZ" dirty="0">
                <a:latin typeface="Arial" charset="0"/>
                <a:cs typeface="Arial" charset="0"/>
              </a:rPr>
              <a:t> osoby)</a:t>
            </a:r>
          </a:p>
          <a:p>
            <a:pPr eaLnBrk="1" hangingPunct="1"/>
            <a:r>
              <a:rPr lang="cs-CZ" dirty="0">
                <a:latin typeface="Arial" charset="0"/>
                <a:cs typeface="Arial" charset="0"/>
              </a:rPr>
              <a:t>Dvojstranný </a:t>
            </a:r>
            <a:r>
              <a:rPr lang="cs-CZ" dirty="0" err="1">
                <a:latin typeface="Arial" charset="0"/>
                <a:cs typeface="Arial" charset="0"/>
              </a:rPr>
              <a:t>vzťah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zostáva</a:t>
            </a:r>
            <a:r>
              <a:rPr lang="cs-CZ" dirty="0">
                <a:latin typeface="Arial" charset="0"/>
                <a:cs typeface="Arial" charset="0"/>
              </a:rPr>
              <a:t> (</a:t>
            </a:r>
            <a:r>
              <a:rPr lang="cs-CZ" dirty="0" err="1">
                <a:latin typeface="Arial" charset="0"/>
                <a:cs typeface="Arial" charset="0"/>
              </a:rPr>
              <a:t>patrón</a:t>
            </a:r>
            <a:r>
              <a:rPr lang="cs-CZ" dirty="0">
                <a:latin typeface="Arial" charset="0"/>
                <a:cs typeface="Arial" charset="0"/>
              </a:rPr>
              <a:t>-vysoký </a:t>
            </a:r>
            <a:r>
              <a:rPr lang="cs-CZ" dirty="0" err="1">
                <a:latin typeface="Arial" charset="0"/>
                <a:cs typeface="Arial" charset="0"/>
              </a:rPr>
              <a:t>sprostredkovateľ</a:t>
            </a:r>
            <a:r>
              <a:rPr lang="cs-CZ" dirty="0">
                <a:latin typeface="Arial" charset="0"/>
                <a:cs typeface="Arial" charset="0"/>
              </a:rPr>
              <a:t>-nižší </a:t>
            </a:r>
            <a:r>
              <a:rPr lang="cs-CZ" dirty="0" err="1">
                <a:latin typeface="Arial" charset="0"/>
                <a:cs typeface="Arial" charset="0"/>
              </a:rPr>
              <a:t>sprostredkovateľ</a:t>
            </a:r>
            <a:r>
              <a:rPr lang="cs-CZ" dirty="0">
                <a:latin typeface="Arial" charset="0"/>
                <a:cs typeface="Arial" charset="0"/>
              </a:rPr>
              <a:t>-klient) 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 smtClean="0">
                <a:latin typeface="Arial" charset="0"/>
              </a:rPr>
              <a:t>Problematickosť</a:t>
            </a:r>
            <a:r>
              <a:rPr lang="cs-CZ" dirty="0" smtClean="0">
                <a:latin typeface="Arial" charset="0"/>
              </a:rPr>
              <a:t> klientelizmu 1/2</a:t>
            </a:r>
            <a:endParaRPr lang="cs-CZ" dirty="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200" dirty="0">
                <a:latin typeface="Arial" charset="0"/>
              </a:rPr>
              <a:t>Voliči </a:t>
            </a:r>
            <a:r>
              <a:rPr lang="cs-CZ" sz="3200" dirty="0" err="1" smtClean="0">
                <a:latin typeface="Arial" charset="0"/>
              </a:rPr>
              <a:t>opomínajú</a:t>
            </a:r>
            <a:r>
              <a:rPr lang="cs-CZ" sz="3200" dirty="0" smtClean="0">
                <a:latin typeface="Arial" charset="0"/>
              </a:rPr>
              <a:t> </a:t>
            </a:r>
            <a:r>
              <a:rPr lang="cs-CZ" sz="3200" dirty="0">
                <a:latin typeface="Arial" charset="0"/>
              </a:rPr>
              <a:t>širší dosah voličského </a:t>
            </a:r>
            <a:r>
              <a:rPr lang="cs-CZ" sz="3200" dirty="0" err="1">
                <a:latin typeface="Arial" charset="0"/>
              </a:rPr>
              <a:t>rozhodnutia</a:t>
            </a:r>
            <a:r>
              <a:rPr lang="cs-CZ" sz="3200" dirty="0" smtClean="0">
                <a:latin typeface="Arial" charset="0"/>
              </a:rPr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cs-CZ" sz="3200" dirty="0" smtClean="0">
                <a:latin typeface="Arial" charset="0"/>
              </a:rPr>
              <a:t>politici </a:t>
            </a:r>
            <a:r>
              <a:rPr lang="cs-CZ" sz="3200" dirty="0" err="1">
                <a:latin typeface="Arial" charset="0"/>
              </a:rPr>
              <a:t>nemajú</a:t>
            </a:r>
            <a:r>
              <a:rPr lang="cs-CZ" sz="3200" dirty="0">
                <a:latin typeface="Arial" charset="0"/>
              </a:rPr>
              <a:t> mandát (ani snahu) </a:t>
            </a:r>
            <a:r>
              <a:rPr lang="cs-CZ" sz="3200" dirty="0" err="1">
                <a:latin typeface="Arial" charset="0"/>
              </a:rPr>
              <a:t>presadzovať</a:t>
            </a:r>
            <a:r>
              <a:rPr lang="cs-CZ" sz="3200" dirty="0">
                <a:latin typeface="Arial" charset="0"/>
              </a:rPr>
              <a:t> program a </a:t>
            </a:r>
            <a:r>
              <a:rPr lang="cs-CZ" sz="3200" dirty="0" err="1">
                <a:latin typeface="Arial" charset="0"/>
              </a:rPr>
              <a:t>verejný</a:t>
            </a:r>
            <a:r>
              <a:rPr lang="cs-CZ" sz="3200" dirty="0">
                <a:latin typeface="Arial" charset="0"/>
              </a:rPr>
              <a:t> </a:t>
            </a:r>
            <a:r>
              <a:rPr lang="cs-CZ" sz="3200" dirty="0" err="1">
                <a:latin typeface="Arial" charset="0"/>
              </a:rPr>
              <a:t>záujem</a:t>
            </a:r>
            <a:endParaRPr lang="cs-CZ" sz="32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3200" dirty="0">
                <a:latin typeface="Arial" charset="0"/>
              </a:rPr>
              <a:t>Klientský </a:t>
            </a:r>
            <a:r>
              <a:rPr lang="cs-CZ" sz="3200" dirty="0" err="1">
                <a:latin typeface="Arial" charset="0"/>
              </a:rPr>
              <a:t>vzťah</a:t>
            </a:r>
            <a:r>
              <a:rPr lang="cs-CZ" sz="3200" dirty="0">
                <a:latin typeface="Arial" charset="0"/>
              </a:rPr>
              <a:t> je </a:t>
            </a:r>
            <a:r>
              <a:rPr lang="cs-CZ" sz="3200" dirty="0" err="1">
                <a:latin typeface="Arial" charset="0"/>
              </a:rPr>
              <a:t>rigídny</a:t>
            </a:r>
            <a:r>
              <a:rPr lang="cs-CZ" sz="3200" dirty="0">
                <a:latin typeface="Arial" charset="0"/>
              </a:rPr>
              <a:t>, v rozpore s </a:t>
            </a:r>
            <a:r>
              <a:rPr lang="cs-CZ" sz="3200" dirty="0" err="1">
                <a:latin typeface="Arial" charset="0"/>
              </a:rPr>
              <a:t>hlavnou</a:t>
            </a:r>
            <a:r>
              <a:rPr lang="cs-CZ" sz="3200" dirty="0">
                <a:latin typeface="Arial" charset="0"/>
              </a:rPr>
              <a:t> </a:t>
            </a:r>
            <a:r>
              <a:rPr lang="cs-CZ" sz="3200" dirty="0" err="1">
                <a:latin typeface="Arial" charset="0"/>
              </a:rPr>
              <a:t>funkciou</a:t>
            </a:r>
            <a:r>
              <a:rPr lang="cs-CZ" sz="3200" dirty="0">
                <a:latin typeface="Arial" charset="0"/>
              </a:rPr>
              <a:t> </a:t>
            </a:r>
            <a:r>
              <a:rPr lang="cs-CZ" sz="3200" dirty="0" err="1">
                <a:latin typeface="Arial" charset="0"/>
              </a:rPr>
              <a:t>volieb</a:t>
            </a:r>
            <a:r>
              <a:rPr lang="cs-CZ" sz="3200" dirty="0">
                <a:latin typeface="Arial" charset="0"/>
              </a:rPr>
              <a:t> </a:t>
            </a:r>
            <a:r>
              <a:rPr lang="cs-CZ" sz="3200" dirty="0" err="1">
                <a:latin typeface="Arial" charset="0"/>
              </a:rPr>
              <a:t>ako</a:t>
            </a:r>
            <a:r>
              <a:rPr lang="cs-CZ" sz="3200" dirty="0">
                <a:latin typeface="Arial" charset="0"/>
              </a:rPr>
              <a:t> </a:t>
            </a:r>
            <a:r>
              <a:rPr lang="cs-CZ" sz="3200" dirty="0" err="1">
                <a:latin typeface="Arial" charset="0"/>
              </a:rPr>
              <a:t>sp</a:t>
            </a:r>
            <a:r>
              <a:rPr lang="en-US" sz="3200" dirty="0" err="1">
                <a:latin typeface="Arial" charset="0"/>
                <a:cs typeface="Arial" charset="0"/>
              </a:rPr>
              <a:t>ä</a:t>
            </a:r>
            <a:r>
              <a:rPr lang="cs-CZ" sz="3200" dirty="0" err="1">
                <a:latin typeface="Arial" charset="0"/>
                <a:cs typeface="Arial" charset="0"/>
              </a:rPr>
              <a:t>tnej</a:t>
            </a:r>
            <a:r>
              <a:rPr lang="cs-CZ" sz="3200" dirty="0">
                <a:latin typeface="Arial" charset="0"/>
                <a:cs typeface="Arial" charset="0"/>
              </a:rPr>
              <a:t> v</a:t>
            </a:r>
            <a:r>
              <a:rPr lang="en-US" sz="3200" dirty="0" err="1">
                <a:latin typeface="Arial" charset="0"/>
                <a:cs typeface="Arial" charset="0"/>
              </a:rPr>
              <a:t>ä</a:t>
            </a:r>
            <a:r>
              <a:rPr lang="cs-CZ" sz="3200" dirty="0" err="1">
                <a:latin typeface="Arial" charset="0"/>
                <a:cs typeface="Arial" charset="0"/>
              </a:rPr>
              <a:t>zby</a:t>
            </a:r>
            <a:endParaRPr lang="cs-CZ" sz="32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32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Arial" charset="0"/>
              </a:rPr>
              <a:t>Problematickosť</a:t>
            </a:r>
            <a:r>
              <a:rPr lang="cs-CZ" dirty="0"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klientelizmu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200" dirty="0" err="1">
                <a:latin typeface="Arial" charset="0"/>
                <a:cs typeface="Arial" charset="0"/>
              </a:rPr>
              <a:t>Nie</a:t>
            </a:r>
            <a:r>
              <a:rPr lang="cs-CZ" sz="3200" dirty="0">
                <a:latin typeface="Arial" charset="0"/>
                <a:cs typeface="Arial" charset="0"/>
              </a:rPr>
              <a:t> voliči </a:t>
            </a:r>
            <a:r>
              <a:rPr lang="cs-CZ" sz="3200" dirty="0" err="1">
                <a:latin typeface="Arial" charset="0"/>
                <a:cs typeface="Arial" charset="0"/>
              </a:rPr>
              <a:t>kontrolujú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politikov</a:t>
            </a:r>
            <a:r>
              <a:rPr lang="cs-CZ" sz="3200" dirty="0">
                <a:latin typeface="Arial" charset="0"/>
                <a:cs typeface="Arial" charset="0"/>
              </a:rPr>
              <a:t>, ale naopak politici </a:t>
            </a:r>
            <a:r>
              <a:rPr lang="cs-CZ" sz="3200" dirty="0" err="1">
                <a:latin typeface="Arial" charset="0"/>
                <a:cs typeface="Arial" charset="0"/>
              </a:rPr>
              <a:t>kontrolujú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voličov</a:t>
            </a:r>
            <a:endParaRPr lang="cs-CZ" sz="32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3200" dirty="0" err="1">
                <a:latin typeface="Arial" charset="0"/>
                <a:cs typeface="Arial" charset="0"/>
              </a:rPr>
              <a:t>Výmena</a:t>
            </a:r>
            <a:r>
              <a:rPr lang="cs-CZ" sz="3200" dirty="0">
                <a:latin typeface="Arial" charset="0"/>
                <a:cs typeface="Arial" charset="0"/>
              </a:rPr>
              <a:t> v</a:t>
            </a:r>
            <a:r>
              <a:rPr lang="en-US" sz="3200" dirty="0" err="1">
                <a:latin typeface="Arial" charset="0"/>
                <a:cs typeface="Arial" charset="0"/>
              </a:rPr>
              <a:t>ä</a:t>
            </a:r>
            <a:r>
              <a:rPr lang="cs-CZ" sz="3200" dirty="0" err="1">
                <a:latin typeface="Arial" charset="0"/>
                <a:cs typeface="Arial" charset="0"/>
              </a:rPr>
              <a:t>čšinou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nepriebieha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simultánne</a:t>
            </a:r>
            <a:r>
              <a:rPr lang="cs-CZ" sz="3200" dirty="0">
                <a:latin typeface="Arial" charset="0"/>
                <a:cs typeface="Arial" charset="0"/>
              </a:rPr>
              <a:t>, ale d</a:t>
            </a:r>
            <a:r>
              <a:rPr lang="en-US" sz="3200" dirty="0" err="1">
                <a:latin typeface="Arial" charset="0"/>
                <a:cs typeface="Arial" charset="0"/>
              </a:rPr>
              <a:t>ô</a:t>
            </a:r>
            <a:r>
              <a:rPr lang="cs-CZ" sz="3200" dirty="0">
                <a:latin typeface="Arial" charset="0"/>
                <a:cs typeface="Arial" charset="0"/>
              </a:rPr>
              <a:t>vera </a:t>
            </a:r>
            <a:r>
              <a:rPr lang="cs-CZ" sz="3200" dirty="0" err="1">
                <a:latin typeface="Arial" charset="0"/>
                <a:cs typeface="Arial" charset="0"/>
              </a:rPr>
              <a:t>vo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funkčnosť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klientelistickej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výmeny</a:t>
            </a:r>
            <a:r>
              <a:rPr lang="cs-CZ" sz="3200" dirty="0">
                <a:latin typeface="Arial" charset="0"/>
                <a:cs typeface="Arial" charset="0"/>
              </a:rPr>
              <a:t> </a:t>
            </a:r>
            <a:r>
              <a:rPr lang="cs-CZ" sz="3200" dirty="0" err="1">
                <a:latin typeface="Arial" charset="0"/>
                <a:cs typeface="Arial" charset="0"/>
              </a:rPr>
              <a:t>narastá</a:t>
            </a:r>
            <a:r>
              <a:rPr lang="cs-CZ" sz="3200" dirty="0">
                <a:latin typeface="Arial" charset="0"/>
                <a:cs typeface="Arial" charset="0"/>
              </a:rPr>
              <a:t> s </a:t>
            </a:r>
            <a:r>
              <a:rPr lang="cs-CZ" sz="3200" dirty="0" err="1">
                <a:latin typeface="Arial" charset="0"/>
                <a:cs typeface="Arial" charset="0"/>
              </a:rPr>
              <a:t>množstvom</a:t>
            </a:r>
            <a:r>
              <a:rPr lang="cs-CZ" sz="3200" dirty="0">
                <a:latin typeface="Arial" charset="0"/>
                <a:cs typeface="Arial" charset="0"/>
              </a:rPr>
              <a:t> opakovaní</a:t>
            </a:r>
            <a:endParaRPr lang="en-US" sz="3200" dirty="0">
              <a:latin typeface="Arial" charset="0"/>
              <a:cs typeface="Arial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9501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Klientelizmus a iné formy výmeny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/>
            <a:r>
              <a:rPr lang="cs-CZ" sz="2600" dirty="0" err="1" smtClean="0">
                <a:latin typeface="Arial" charset="0"/>
              </a:rPr>
              <a:t>hlavnou</a:t>
            </a:r>
            <a:r>
              <a:rPr lang="cs-CZ" sz="2600" dirty="0" smtClean="0">
                <a:latin typeface="Arial" charset="0"/>
              </a:rPr>
              <a:t> črtou </a:t>
            </a:r>
            <a:r>
              <a:rPr lang="cs-CZ" sz="2600" dirty="0">
                <a:latin typeface="Arial" charset="0"/>
              </a:rPr>
              <a:t>NIE JE proces </a:t>
            </a:r>
            <a:r>
              <a:rPr lang="cs-CZ" sz="2600" dirty="0" err="1" smtClean="0">
                <a:latin typeface="Arial" charset="0"/>
              </a:rPr>
              <a:t>výmeny</a:t>
            </a:r>
            <a:r>
              <a:rPr lang="cs-CZ" sz="2600" dirty="0" smtClean="0">
                <a:latin typeface="Arial" charset="0"/>
              </a:rPr>
              <a:t>,</a:t>
            </a:r>
          </a:p>
          <a:p>
            <a:pPr eaLnBrk="1" hangingPunct="1"/>
            <a:r>
              <a:rPr lang="cs-CZ" sz="2600" dirty="0" err="1" smtClean="0">
                <a:latin typeface="Arial" charset="0"/>
              </a:rPr>
              <a:t>nie</a:t>
            </a:r>
            <a:r>
              <a:rPr lang="cs-CZ" sz="2600" dirty="0" smtClean="0">
                <a:latin typeface="Arial" charset="0"/>
              </a:rPr>
              <a:t> </a:t>
            </a:r>
            <a:r>
              <a:rPr lang="cs-CZ" sz="2600" dirty="0">
                <a:latin typeface="Arial" charset="0"/>
              </a:rPr>
              <a:t>je to jeho </a:t>
            </a:r>
            <a:r>
              <a:rPr lang="cs-CZ" sz="2600" dirty="0" err="1">
                <a:latin typeface="Arial" charset="0"/>
              </a:rPr>
              <a:t>distributívna</a:t>
            </a:r>
            <a:r>
              <a:rPr lang="cs-CZ" sz="2600" dirty="0">
                <a:latin typeface="Arial" charset="0"/>
              </a:rPr>
              <a:t> a </a:t>
            </a:r>
            <a:r>
              <a:rPr lang="cs-CZ" sz="2600" dirty="0" err="1">
                <a:latin typeface="Arial" charset="0"/>
              </a:rPr>
              <a:t>cielená</a:t>
            </a:r>
            <a:r>
              <a:rPr lang="cs-CZ" sz="2600" dirty="0">
                <a:latin typeface="Arial" charset="0"/>
              </a:rPr>
              <a:t> povaha, ale KRITÉRIUM, na základe </a:t>
            </a:r>
            <a:r>
              <a:rPr lang="cs-CZ" sz="2600" dirty="0" err="1">
                <a:latin typeface="Arial" charset="0"/>
              </a:rPr>
              <a:t>ktorého</a:t>
            </a:r>
            <a:r>
              <a:rPr lang="cs-CZ" sz="2600" dirty="0">
                <a:latin typeface="Arial" charset="0"/>
              </a:rPr>
              <a:t> k </a:t>
            </a:r>
            <a:r>
              <a:rPr lang="cs-CZ" sz="2600" dirty="0" err="1">
                <a:latin typeface="Arial" charset="0"/>
              </a:rPr>
              <a:t>výmene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dochádza</a:t>
            </a:r>
            <a:endParaRPr lang="cs-CZ" sz="2600" dirty="0">
              <a:latin typeface="Arial" charset="0"/>
            </a:endParaRPr>
          </a:p>
          <a:p>
            <a:pPr eaLnBrk="1" hangingPunct="1"/>
            <a:r>
              <a:rPr lang="cs-CZ" sz="2600" dirty="0">
                <a:latin typeface="Arial" charset="0"/>
              </a:rPr>
              <a:t>Strany </a:t>
            </a:r>
            <a:r>
              <a:rPr lang="cs-CZ" sz="2600" dirty="0" err="1">
                <a:latin typeface="Arial" charset="0"/>
              </a:rPr>
              <a:t>formulujú</a:t>
            </a:r>
            <a:r>
              <a:rPr lang="cs-CZ" sz="2600" dirty="0">
                <a:latin typeface="Arial" charset="0"/>
              </a:rPr>
              <a:t> aj programové </a:t>
            </a:r>
            <a:r>
              <a:rPr lang="cs-CZ" sz="2600" dirty="0" err="1">
                <a:latin typeface="Arial" charset="0"/>
              </a:rPr>
              <a:t>ciele</a:t>
            </a:r>
            <a:r>
              <a:rPr lang="cs-CZ" sz="2600" dirty="0">
                <a:latin typeface="Arial" charset="0"/>
              </a:rPr>
              <a:t> so </a:t>
            </a:r>
            <a:r>
              <a:rPr lang="cs-CZ" sz="2600" dirty="0" err="1">
                <a:latin typeface="Arial" charset="0"/>
              </a:rPr>
              <a:t>zámerom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osloviť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špecifické</a:t>
            </a:r>
            <a:r>
              <a:rPr lang="cs-CZ" sz="2600" dirty="0">
                <a:latin typeface="Arial" charset="0"/>
              </a:rPr>
              <a:t> voličské skupiny, resp. </a:t>
            </a:r>
            <a:r>
              <a:rPr lang="cs-CZ" sz="2600" dirty="0" err="1">
                <a:latin typeface="Arial" charset="0"/>
              </a:rPr>
              <a:t>prinášajú</a:t>
            </a:r>
            <a:r>
              <a:rPr lang="cs-CZ" sz="2600" dirty="0">
                <a:latin typeface="Arial" charset="0"/>
              </a:rPr>
              <a:t> výhody </a:t>
            </a:r>
            <a:r>
              <a:rPr lang="cs-CZ" sz="2600" dirty="0" err="1">
                <a:latin typeface="Arial" charset="0"/>
              </a:rPr>
              <a:t>pre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svoj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volebný</a:t>
            </a:r>
            <a:r>
              <a:rPr lang="cs-CZ" sz="2600" dirty="0">
                <a:latin typeface="Arial" charset="0"/>
              </a:rPr>
              <a:t> obvod (</a:t>
            </a:r>
            <a:r>
              <a:rPr lang="cs-CZ" sz="2600" dirty="0" err="1">
                <a:latin typeface="Arial" charset="0"/>
              </a:rPr>
              <a:t>pork</a:t>
            </a:r>
            <a:r>
              <a:rPr lang="cs-CZ" sz="2600" dirty="0">
                <a:latin typeface="Arial" charset="0"/>
              </a:rPr>
              <a:t>)</a:t>
            </a:r>
          </a:p>
          <a:p>
            <a:pPr eaLnBrk="1" hangingPunct="1"/>
            <a:r>
              <a:rPr lang="cs-CZ" sz="2600" dirty="0">
                <a:latin typeface="Arial" charset="0"/>
              </a:rPr>
              <a:t>Ale </a:t>
            </a:r>
            <a:r>
              <a:rPr lang="cs-CZ" sz="2600" dirty="0" err="1">
                <a:latin typeface="Arial" charset="0"/>
              </a:rPr>
              <a:t>iba</a:t>
            </a:r>
            <a:r>
              <a:rPr lang="cs-CZ" sz="2600" dirty="0">
                <a:latin typeface="Arial" charset="0"/>
              </a:rPr>
              <a:t> klientelizmus PODMIEŇUJE výhody </a:t>
            </a:r>
            <a:r>
              <a:rPr lang="cs-CZ" sz="2600" dirty="0" err="1">
                <a:latin typeface="Arial" charset="0"/>
              </a:rPr>
              <a:t>hlasom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pre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patróna</a:t>
            </a:r>
            <a:endParaRPr lang="cs-CZ" sz="26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err="1">
                <a:latin typeface="Arial" charset="0"/>
              </a:rPr>
              <a:t>Vysvetlenia</a:t>
            </a:r>
            <a:r>
              <a:rPr lang="cs-CZ" dirty="0">
                <a:latin typeface="Arial" charset="0"/>
              </a:rPr>
              <a:t> klientelizmu: </a:t>
            </a:r>
            <a:r>
              <a:rPr lang="cs-CZ" dirty="0" err="1">
                <a:latin typeface="Arial" charset="0"/>
              </a:rPr>
              <a:t>Normatívno-</a:t>
            </a:r>
            <a:r>
              <a:rPr lang="cs-CZ" dirty="0" err="1" smtClean="0">
                <a:latin typeface="Arial" charset="0"/>
              </a:rPr>
              <a:t>kultúrne</a:t>
            </a:r>
            <a:endParaRPr lang="cs-CZ" dirty="0">
              <a:latin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eaLnBrk="1" hangingPunct="1"/>
            <a:r>
              <a:rPr lang="cs-CZ" sz="2600" dirty="0" err="1" smtClean="0">
                <a:latin typeface="Arial" charset="0"/>
              </a:rPr>
              <a:t>Putnam</a:t>
            </a:r>
            <a:r>
              <a:rPr lang="cs-CZ" sz="2600" dirty="0" smtClean="0">
                <a:latin typeface="Arial" charset="0"/>
              </a:rPr>
              <a:t> </a:t>
            </a:r>
            <a:r>
              <a:rPr lang="cs-CZ" sz="2600" dirty="0">
                <a:latin typeface="Arial" charset="0"/>
              </a:rPr>
              <a:t>(1993): </a:t>
            </a:r>
            <a:r>
              <a:rPr lang="cs-CZ" sz="2600" dirty="0" err="1">
                <a:latin typeface="Arial" charset="0"/>
              </a:rPr>
              <a:t>rozdiely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vo</a:t>
            </a:r>
            <a:r>
              <a:rPr lang="cs-CZ" sz="2600" dirty="0">
                <a:latin typeface="Arial" charset="0"/>
              </a:rPr>
              <a:t> fungovaní </a:t>
            </a:r>
            <a:r>
              <a:rPr lang="cs-CZ" sz="2600" dirty="0" err="1">
                <a:latin typeface="Arial" charset="0"/>
              </a:rPr>
              <a:t>regiónov</a:t>
            </a:r>
            <a:r>
              <a:rPr lang="cs-CZ" sz="2600" dirty="0">
                <a:latin typeface="Arial" charset="0"/>
              </a:rPr>
              <a:t> v ITA </a:t>
            </a:r>
            <a:r>
              <a:rPr lang="cs-CZ" sz="2600" dirty="0" err="1">
                <a:latin typeface="Arial" charset="0"/>
              </a:rPr>
              <a:t>vysvetľoval</a:t>
            </a:r>
            <a:r>
              <a:rPr lang="cs-CZ" sz="2600" dirty="0">
                <a:latin typeface="Arial" charset="0"/>
              </a:rPr>
              <a:t> historicky vzniknutými </a:t>
            </a:r>
            <a:r>
              <a:rPr lang="cs-CZ" sz="2600" dirty="0" err="1">
                <a:latin typeface="Arial" charset="0"/>
              </a:rPr>
              <a:t>tradíciami</a:t>
            </a:r>
            <a:r>
              <a:rPr lang="cs-CZ" sz="2600" dirty="0">
                <a:latin typeface="Arial" charset="0"/>
              </a:rPr>
              <a:t> na severe: </a:t>
            </a:r>
            <a:r>
              <a:rPr lang="cs-CZ" sz="2600" dirty="0" err="1">
                <a:latin typeface="Arial" charset="0"/>
              </a:rPr>
              <a:t>reprezentatívne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inštitúce</a:t>
            </a:r>
            <a:r>
              <a:rPr lang="cs-CZ" sz="2600" dirty="0">
                <a:latin typeface="Arial" charset="0"/>
              </a:rPr>
              <a:t> v </a:t>
            </a:r>
            <a:r>
              <a:rPr lang="cs-CZ" sz="2600" dirty="0" err="1">
                <a:latin typeface="Arial" charset="0"/>
              </a:rPr>
              <a:t>stredoveku</a:t>
            </a:r>
            <a:r>
              <a:rPr lang="cs-CZ" sz="2600" dirty="0">
                <a:latin typeface="Arial" charset="0"/>
              </a:rPr>
              <a:t>—vzory </a:t>
            </a:r>
            <a:r>
              <a:rPr lang="cs-CZ" sz="2600" dirty="0" err="1">
                <a:latin typeface="Arial" charset="0"/>
              </a:rPr>
              <a:t>sebaorganizácie</a:t>
            </a:r>
            <a:r>
              <a:rPr lang="cs-CZ" sz="2600" dirty="0">
                <a:latin typeface="Arial" charset="0"/>
              </a:rPr>
              <a:t> a </a:t>
            </a:r>
            <a:r>
              <a:rPr lang="cs-CZ" sz="2600" dirty="0" err="1" smtClean="0">
                <a:latin typeface="Arial" charset="0"/>
              </a:rPr>
              <a:t>pociťovanie</a:t>
            </a:r>
            <a:r>
              <a:rPr lang="cs-CZ" sz="2600" dirty="0" smtClean="0">
                <a:latin typeface="Arial" charset="0"/>
              </a:rPr>
              <a:t> </a:t>
            </a:r>
            <a:r>
              <a:rPr lang="cs-CZ" sz="2600" dirty="0" err="1" smtClean="0">
                <a:latin typeface="Arial" charset="0"/>
              </a:rPr>
              <a:t>verejného</a:t>
            </a:r>
            <a:r>
              <a:rPr lang="cs-CZ" sz="2600" dirty="0" smtClean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záujmu</a:t>
            </a:r>
            <a:r>
              <a:rPr lang="cs-CZ" sz="2600" dirty="0">
                <a:latin typeface="Arial" charset="0"/>
              </a:rPr>
              <a:t>—</a:t>
            </a:r>
            <a:r>
              <a:rPr lang="cs-CZ" sz="2600" dirty="0" err="1">
                <a:latin typeface="Arial" charset="0"/>
              </a:rPr>
              <a:t>konanie</a:t>
            </a:r>
            <a:r>
              <a:rPr lang="cs-CZ" sz="2600" dirty="0">
                <a:latin typeface="Arial" charset="0"/>
              </a:rPr>
              <a:t> s </a:t>
            </a:r>
            <a:r>
              <a:rPr lang="cs-CZ" sz="2600" dirty="0" err="1">
                <a:latin typeface="Arial" charset="0"/>
              </a:rPr>
              <a:t>ohľadom</a:t>
            </a:r>
            <a:r>
              <a:rPr lang="cs-CZ" sz="2600" dirty="0">
                <a:latin typeface="Arial" charset="0"/>
              </a:rPr>
              <a:t> na </a:t>
            </a:r>
            <a:r>
              <a:rPr lang="cs-CZ" sz="2600" dirty="0" err="1">
                <a:latin typeface="Arial" charset="0"/>
              </a:rPr>
              <a:t>verejný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záujem</a:t>
            </a:r>
            <a:endParaRPr lang="cs-CZ" sz="2600" dirty="0">
              <a:latin typeface="Arial" charset="0"/>
            </a:endParaRPr>
          </a:p>
          <a:p>
            <a:pPr eaLnBrk="1" hangingPunct="1"/>
            <a:r>
              <a:rPr lang="cs-CZ" sz="2600" dirty="0" err="1">
                <a:latin typeface="Arial" charset="0"/>
              </a:rPr>
              <a:t>Ich</a:t>
            </a:r>
            <a:r>
              <a:rPr lang="cs-CZ" sz="2600" dirty="0">
                <a:latin typeface="Arial" charset="0"/>
              </a:rPr>
              <a:t> </a:t>
            </a:r>
            <a:r>
              <a:rPr lang="cs-CZ" sz="2600" dirty="0" err="1">
                <a:latin typeface="Arial" charset="0"/>
              </a:rPr>
              <a:t>absencia</a:t>
            </a:r>
            <a:r>
              <a:rPr lang="cs-CZ" sz="2600" dirty="0">
                <a:latin typeface="Arial" charset="0"/>
              </a:rPr>
              <a:t>: </a:t>
            </a:r>
            <a:r>
              <a:rPr lang="cs-CZ" sz="2600" dirty="0" err="1">
                <a:latin typeface="Arial" charset="0"/>
              </a:rPr>
              <a:t>ned</a:t>
            </a:r>
            <a:r>
              <a:rPr lang="en-US" sz="2600" dirty="0">
                <a:latin typeface="Arial" charset="0"/>
                <a:cs typeface="Arial" charset="0"/>
              </a:rPr>
              <a:t>ô</a:t>
            </a:r>
            <a:r>
              <a:rPr lang="cs-CZ" sz="2600" dirty="0">
                <a:latin typeface="Arial" charset="0"/>
                <a:cs typeface="Arial" charset="0"/>
              </a:rPr>
              <a:t>vera v strany—problém s </a:t>
            </a:r>
            <a:r>
              <a:rPr lang="cs-CZ" sz="2600" dirty="0" err="1">
                <a:latin typeface="Arial" charset="0"/>
                <a:cs typeface="Arial" charset="0"/>
              </a:rPr>
              <a:t>kolektívnou</a:t>
            </a:r>
            <a:r>
              <a:rPr lang="cs-CZ" sz="2600" dirty="0">
                <a:latin typeface="Arial" charset="0"/>
                <a:cs typeface="Arial" charset="0"/>
              </a:rPr>
              <a:t> </a:t>
            </a:r>
            <a:r>
              <a:rPr lang="cs-CZ" sz="2600" dirty="0" err="1">
                <a:latin typeface="Arial" charset="0"/>
                <a:cs typeface="Arial" charset="0"/>
              </a:rPr>
              <a:t>akciou</a:t>
            </a:r>
            <a:r>
              <a:rPr lang="cs-CZ" sz="2600" dirty="0">
                <a:latin typeface="Arial" charset="0"/>
                <a:cs typeface="Arial" charset="0"/>
              </a:rPr>
              <a:t>—</a:t>
            </a:r>
            <a:r>
              <a:rPr lang="cs-CZ" sz="2600" dirty="0" err="1">
                <a:latin typeface="Arial" charset="0"/>
                <a:cs typeface="Arial" charset="0"/>
              </a:rPr>
              <a:t>vyhľadávanie</a:t>
            </a:r>
            <a:r>
              <a:rPr lang="cs-CZ" sz="2600" dirty="0">
                <a:latin typeface="Arial" charset="0"/>
                <a:cs typeface="Arial" charset="0"/>
              </a:rPr>
              <a:t> </a:t>
            </a:r>
            <a:r>
              <a:rPr lang="cs-CZ" sz="2600" dirty="0" err="1">
                <a:latin typeface="Arial" charset="0"/>
                <a:cs typeface="Arial" charset="0"/>
              </a:rPr>
              <a:t>selektívneho</a:t>
            </a:r>
            <a:r>
              <a:rPr lang="cs-CZ" sz="2600" dirty="0">
                <a:latin typeface="Arial" charset="0"/>
                <a:cs typeface="Arial" charset="0"/>
              </a:rPr>
              <a:t> a </a:t>
            </a:r>
            <a:r>
              <a:rPr lang="cs-CZ" sz="2600" dirty="0" err="1">
                <a:latin typeface="Arial" charset="0"/>
                <a:cs typeface="Arial" charset="0"/>
              </a:rPr>
              <a:t>súkromného</a:t>
            </a:r>
            <a:r>
              <a:rPr lang="cs-CZ" sz="2600" dirty="0">
                <a:latin typeface="Arial" charset="0"/>
                <a:cs typeface="Arial" charset="0"/>
              </a:rPr>
              <a:t> </a:t>
            </a:r>
            <a:r>
              <a:rPr lang="cs-CZ" sz="2600" dirty="0" err="1">
                <a:latin typeface="Arial" charset="0"/>
                <a:cs typeface="Arial" charset="0"/>
              </a:rPr>
              <a:t>prospechu</a:t>
            </a:r>
            <a:r>
              <a:rPr lang="cs-CZ" sz="2600" dirty="0">
                <a:latin typeface="Arial" charset="0"/>
                <a:cs typeface="Arial" charset="0"/>
              </a:rPr>
              <a:t> = klientelizmus, nepotizmus</a:t>
            </a:r>
            <a:endParaRPr lang="en-US" sz="2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err="1">
                <a:latin typeface="Arial" charset="0"/>
              </a:rPr>
              <a:t>Vysvetlenia</a:t>
            </a:r>
            <a:r>
              <a:rPr lang="cs-CZ" dirty="0">
                <a:latin typeface="Arial" charset="0"/>
              </a:rPr>
              <a:t> klientelizmu: Strategické </a:t>
            </a:r>
            <a:r>
              <a:rPr lang="cs-CZ" dirty="0" err="1" smtClean="0">
                <a:latin typeface="Arial" charset="0"/>
              </a:rPr>
              <a:t>interakcie</a:t>
            </a:r>
            <a:endParaRPr lang="cs-CZ" dirty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eaLnBrk="1" hangingPunct="1"/>
            <a:r>
              <a:rPr lang="cs-CZ" dirty="0" err="1" smtClean="0">
                <a:latin typeface="Arial" charset="0"/>
              </a:rPr>
              <a:t>Shefter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(1994): </a:t>
            </a:r>
            <a:r>
              <a:rPr lang="cs-CZ" dirty="0" err="1">
                <a:latin typeface="Arial" charset="0"/>
              </a:rPr>
              <a:t>načasovanie</a:t>
            </a:r>
            <a:r>
              <a:rPr lang="cs-CZ" dirty="0">
                <a:latin typeface="Arial" charset="0"/>
              </a:rPr>
              <a:t> procesu </a:t>
            </a:r>
            <a:r>
              <a:rPr lang="cs-CZ" dirty="0" err="1">
                <a:latin typeface="Arial" charset="0"/>
              </a:rPr>
              <a:t>demokratizácie</a:t>
            </a:r>
            <a:endParaRPr lang="cs-CZ" dirty="0">
              <a:latin typeface="Arial" charset="0"/>
            </a:endParaRPr>
          </a:p>
          <a:p>
            <a:pPr eaLnBrk="1" hangingPunct="1"/>
            <a:r>
              <a:rPr lang="cs-CZ" dirty="0" err="1">
                <a:latin typeface="Arial" charset="0"/>
              </a:rPr>
              <a:t>Ak</a:t>
            </a:r>
            <a:r>
              <a:rPr lang="cs-CZ" dirty="0"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strany </a:t>
            </a:r>
            <a:r>
              <a:rPr lang="cs-CZ" dirty="0">
                <a:latin typeface="Arial" charset="0"/>
              </a:rPr>
              <a:t>a </a:t>
            </a:r>
            <a:r>
              <a:rPr lang="cs-CZ" dirty="0" err="1">
                <a:latin typeface="Arial" charset="0"/>
              </a:rPr>
              <a:t>ich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súťaž</a:t>
            </a:r>
            <a:r>
              <a:rPr lang="cs-CZ" dirty="0">
                <a:latin typeface="Arial" charset="0"/>
              </a:rPr>
              <a:t> vznikla </a:t>
            </a:r>
            <a:r>
              <a:rPr lang="cs-CZ" dirty="0" err="1">
                <a:latin typeface="Arial" charset="0"/>
              </a:rPr>
              <a:t>pred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vytvorením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autonómneho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št</a:t>
            </a:r>
            <a:r>
              <a:rPr lang="cs-CZ" dirty="0">
                <a:latin typeface="Arial" charset="0"/>
              </a:rPr>
              <a:t>. aparátu = </a:t>
            </a:r>
            <a:r>
              <a:rPr lang="cs-CZ" dirty="0" err="1">
                <a:latin typeface="Arial" charset="0"/>
              </a:rPr>
              <a:t>štátne</a:t>
            </a:r>
            <a:r>
              <a:rPr lang="cs-CZ" dirty="0">
                <a:latin typeface="Arial" charset="0"/>
              </a:rPr>
              <a:t> zdroje využívané na </a:t>
            </a:r>
            <a:r>
              <a:rPr lang="cs-CZ" dirty="0" err="1">
                <a:latin typeface="Arial" charset="0"/>
              </a:rPr>
              <a:t>distribúciu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súkromných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benefitov</a:t>
            </a:r>
            <a:endParaRPr lang="cs-CZ" dirty="0">
              <a:latin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</a:rPr>
              <a:t>vznik </a:t>
            </a:r>
            <a:r>
              <a:rPr lang="cs-CZ" dirty="0" err="1" smtClean="0">
                <a:latin typeface="Arial" charset="0"/>
              </a:rPr>
              <a:t>n</a:t>
            </a:r>
            <a:r>
              <a:rPr lang="cs-CZ" dirty="0" err="1" smtClean="0">
                <a:latin typeface="Arial" charset="0"/>
              </a:rPr>
              <a:t>ezávislej</a:t>
            </a:r>
            <a:r>
              <a:rPr lang="cs-CZ" dirty="0" smtClean="0">
                <a:latin typeface="Arial" charset="0"/>
              </a:rPr>
              <a:t> byrokracie </a:t>
            </a:r>
            <a:r>
              <a:rPr lang="cs-CZ" dirty="0" err="1" smtClean="0">
                <a:latin typeface="Arial" charset="0"/>
              </a:rPr>
              <a:t>pred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straníckou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mobilizáciou</a:t>
            </a:r>
            <a:r>
              <a:rPr lang="cs-CZ" dirty="0">
                <a:latin typeface="Arial" charset="0"/>
              </a:rPr>
              <a:t> = silná </a:t>
            </a:r>
            <a:r>
              <a:rPr lang="cs-CZ" dirty="0" err="1">
                <a:latin typeface="Arial" charset="0"/>
              </a:rPr>
              <a:t>prekážka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pre</a:t>
            </a:r>
            <a:r>
              <a:rPr lang="cs-CZ" dirty="0">
                <a:latin typeface="Arial" charset="0"/>
              </a:rPr>
              <a:t> klientelizmus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Arial" charset="0"/>
              </a:rPr>
              <a:t>3. </a:t>
            </a:r>
            <a:r>
              <a:rPr lang="cs-CZ" dirty="0" err="1" smtClean="0">
                <a:latin typeface="Arial" charset="0"/>
              </a:rPr>
              <a:t>Charizmtické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väzby</a:t>
            </a:r>
            <a:endParaRPr lang="cs-CZ" dirty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V </a:t>
            </a:r>
            <a:r>
              <a:rPr lang="cs-CZ" dirty="0" err="1">
                <a:latin typeface="Arial" charset="0"/>
              </a:rPr>
              <a:t>politickej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teórii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bežne</a:t>
            </a:r>
            <a:r>
              <a:rPr lang="cs-CZ" dirty="0">
                <a:latin typeface="Arial" charset="0"/>
              </a:rPr>
              <a:t> považovaná za </a:t>
            </a:r>
            <a:r>
              <a:rPr lang="cs-CZ" dirty="0" err="1">
                <a:latin typeface="Arial" charset="0"/>
              </a:rPr>
              <a:t>predmodernú</a:t>
            </a:r>
            <a:r>
              <a:rPr lang="cs-CZ" dirty="0">
                <a:latin typeface="Arial" charset="0"/>
              </a:rPr>
              <a:t> formu </a:t>
            </a:r>
            <a:r>
              <a:rPr lang="cs-CZ" dirty="0" err="1">
                <a:latin typeface="Arial" charset="0"/>
              </a:rPr>
              <a:t>politickej</a:t>
            </a:r>
            <a:r>
              <a:rPr lang="cs-CZ" dirty="0">
                <a:latin typeface="Arial" charset="0"/>
              </a:rPr>
              <a:t> autority (M. Weber)</a:t>
            </a:r>
          </a:p>
          <a:p>
            <a:pPr eaLnBrk="1" hangingPunct="1"/>
            <a:r>
              <a:rPr lang="cs-CZ" dirty="0" err="1" smtClean="0">
                <a:latin typeface="Arial" charset="0"/>
              </a:rPr>
              <a:t>Tradične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predmet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sociálnopsychologickej</a:t>
            </a:r>
            <a:r>
              <a:rPr lang="cs-CZ" dirty="0">
                <a:latin typeface="Arial" charset="0"/>
              </a:rPr>
              <a:t> analýzy</a:t>
            </a:r>
          </a:p>
          <a:p>
            <a:pPr eaLnBrk="1" hangingPunct="1"/>
            <a:r>
              <a:rPr lang="cs-CZ" dirty="0" err="1" smtClean="0">
                <a:latin typeface="Arial" charset="0"/>
              </a:rPr>
              <a:t>Pappas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(2009): </a:t>
            </a:r>
            <a:r>
              <a:rPr lang="cs-CZ" dirty="0">
                <a:latin typeface="Arial" charset="0"/>
              </a:rPr>
              <a:t>charizma </a:t>
            </a:r>
            <a:r>
              <a:rPr lang="cs-CZ" dirty="0" err="1">
                <a:latin typeface="Arial" charset="0"/>
              </a:rPr>
              <a:t>ako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primárne</a:t>
            </a:r>
            <a:r>
              <a:rPr lang="cs-CZ" dirty="0">
                <a:latin typeface="Arial" charset="0"/>
              </a:rPr>
              <a:t> politický fenomén, </a:t>
            </a:r>
            <a:r>
              <a:rPr lang="cs-CZ" dirty="0" err="1">
                <a:latin typeface="Arial" charset="0"/>
              </a:rPr>
              <a:t>špecifický</a:t>
            </a:r>
            <a:r>
              <a:rPr lang="cs-CZ" dirty="0">
                <a:latin typeface="Arial" charset="0"/>
              </a:rPr>
              <a:t> typ politického </a:t>
            </a:r>
            <a:r>
              <a:rPr lang="cs-CZ" dirty="0" err="1">
                <a:latin typeface="Arial" charset="0"/>
              </a:rPr>
              <a:t>vodcovstva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latin typeface="Arial" charset="0"/>
              </a:rPr>
              <a:t>Charizmatický personalizmus (Pappas)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1. </a:t>
            </a:r>
            <a:r>
              <a:rPr lang="cs-CZ" dirty="0" err="1">
                <a:latin typeface="Arial" charset="0"/>
              </a:rPr>
              <a:t>takmer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absolútna</a:t>
            </a:r>
            <a:r>
              <a:rPr lang="cs-CZ" dirty="0">
                <a:latin typeface="Arial" charset="0"/>
              </a:rPr>
              <a:t> a centralizovaná kontrola lídra nad </a:t>
            </a:r>
            <a:r>
              <a:rPr lang="cs-CZ" dirty="0" smtClean="0">
                <a:latin typeface="Arial" charset="0"/>
              </a:rPr>
              <a:t>stranou/</a:t>
            </a:r>
            <a:r>
              <a:rPr lang="cs-CZ" dirty="0" err="1" smtClean="0">
                <a:latin typeface="Arial" charset="0"/>
              </a:rPr>
              <a:t>organizáciou</a:t>
            </a:r>
            <a:endParaRPr lang="cs-CZ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Arial" charset="0"/>
              </a:rPr>
              <a:t>(</a:t>
            </a:r>
            <a:r>
              <a:rPr lang="cs-CZ" dirty="0" err="1" smtClean="0">
                <a:latin typeface="Arial" charset="0"/>
              </a:rPr>
              <a:t>právomoci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a </a:t>
            </a:r>
            <a:r>
              <a:rPr lang="cs-CZ" dirty="0" err="1">
                <a:latin typeface="Arial" charset="0"/>
              </a:rPr>
              <a:t>deľba</a:t>
            </a:r>
            <a:r>
              <a:rPr lang="cs-CZ" dirty="0">
                <a:latin typeface="Arial" charset="0"/>
              </a:rPr>
              <a:t> práce </a:t>
            </a:r>
            <a:r>
              <a:rPr lang="cs-CZ" dirty="0" err="1">
                <a:latin typeface="Arial" charset="0"/>
              </a:rPr>
              <a:t>podmienné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výlučne</a:t>
            </a:r>
            <a:r>
              <a:rPr lang="cs-CZ" dirty="0">
                <a:latin typeface="Arial" charset="0"/>
              </a:rPr>
              <a:t> rozhodnutím lídra, </a:t>
            </a:r>
            <a:r>
              <a:rPr lang="cs-CZ" dirty="0" err="1">
                <a:latin typeface="Arial" charset="0"/>
              </a:rPr>
              <a:t>absencia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formálnych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pravidiel</a:t>
            </a:r>
            <a:r>
              <a:rPr lang="cs-CZ" dirty="0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2. silný a </a:t>
            </a:r>
            <a:r>
              <a:rPr lang="cs-CZ" dirty="0" err="1" smtClean="0">
                <a:latin typeface="Arial" charset="0"/>
              </a:rPr>
              <a:t>nesprostredkovaný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emocionálny</a:t>
            </a:r>
            <a:r>
              <a:rPr lang="cs-CZ" dirty="0">
                <a:latin typeface="Arial" charset="0"/>
              </a:rPr>
              <a:t> náboj </a:t>
            </a:r>
            <a:r>
              <a:rPr lang="cs-CZ" dirty="0" err="1">
                <a:latin typeface="Arial" charset="0"/>
              </a:rPr>
              <a:t>vo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vzťahu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líder-nasledovníci</a:t>
            </a:r>
            <a:r>
              <a:rPr lang="cs-CZ" dirty="0">
                <a:latin typeface="Arial" charset="0"/>
              </a:rPr>
              <a:t> (je </a:t>
            </a:r>
            <a:r>
              <a:rPr lang="cs-CZ" dirty="0" err="1">
                <a:latin typeface="Arial" charset="0"/>
              </a:rPr>
              <a:t>priamy</a:t>
            </a:r>
            <a:r>
              <a:rPr lang="cs-CZ" dirty="0">
                <a:latin typeface="Arial" charset="0"/>
              </a:rPr>
              <a:t>, </a:t>
            </a:r>
            <a:r>
              <a:rPr lang="cs-CZ" dirty="0" err="1">
                <a:latin typeface="Arial" charset="0"/>
              </a:rPr>
              <a:t>nesprostredkovaný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inštitúciami</a:t>
            </a:r>
            <a:r>
              <a:rPr lang="cs-CZ" dirty="0"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latin typeface="Arial" charset="0"/>
              </a:rPr>
              <a:t>Charizmatický personalizmus (Pappas)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3. </a:t>
            </a:r>
            <a:r>
              <a:rPr lang="cs-CZ" dirty="0" err="1">
                <a:latin typeface="Arial" charset="0"/>
              </a:rPr>
              <a:t>delegatívny</a:t>
            </a:r>
            <a:r>
              <a:rPr lang="cs-CZ" dirty="0">
                <a:latin typeface="Arial" charset="0"/>
              </a:rPr>
              <a:t> a </a:t>
            </a:r>
            <a:r>
              <a:rPr lang="cs-CZ" dirty="0" err="1">
                <a:latin typeface="Arial" charset="0"/>
              </a:rPr>
              <a:t>misionársky</a:t>
            </a:r>
            <a:r>
              <a:rPr lang="cs-CZ" dirty="0">
                <a:latin typeface="Arial" charset="0"/>
              </a:rPr>
              <a:t> charakter </a:t>
            </a:r>
            <a:r>
              <a:rPr lang="cs-CZ" dirty="0" err="1">
                <a:latin typeface="Arial" charset="0"/>
              </a:rPr>
              <a:t>vzťahu</a:t>
            </a:r>
            <a:r>
              <a:rPr lang="cs-CZ" dirty="0">
                <a:latin typeface="Arial" charset="0"/>
              </a:rPr>
              <a:t> lídra s </a:t>
            </a:r>
            <a:r>
              <a:rPr lang="cs-CZ" dirty="0" err="1">
                <a:latin typeface="Arial" charset="0"/>
              </a:rPr>
              <a:t>nasledovníkmi</a:t>
            </a:r>
            <a:r>
              <a:rPr lang="cs-CZ" dirty="0">
                <a:latin typeface="Arial" charset="0"/>
              </a:rPr>
              <a:t> </a:t>
            </a:r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</a:rPr>
              <a:t>(</a:t>
            </a:r>
            <a:r>
              <a:rPr lang="cs-CZ" dirty="0" err="1">
                <a:latin typeface="Arial" charset="0"/>
              </a:rPr>
              <a:t>delegácia</a:t>
            </a:r>
            <a:r>
              <a:rPr lang="cs-CZ" dirty="0">
                <a:latin typeface="Arial" charset="0"/>
              </a:rPr>
              <a:t> v </a:t>
            </a:r>
            <a:r>
              <a:rPr lang="cs-CZ" dirty="0" err="1">
                <a:latin typeface="Arial" charset="0"/>
              </a:rPr>
              <a:t>procedurálnom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zmysle</a:t>
            </a:r>
            <a:r>
              <a:rPr lang="cs-CZ" dirty="0">
                <a:latin typeface="Arial" charset="0"/>
              </a:rPr>
              <a:t>, </a:t>
            </a:r>
            <a:r>
              <a:rPr lang="cs-CZ" dirty="0" err="1">
                <a:latin typeface="Arial" charset="0"/>
              </a:rPr>
              <a:t>absencia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horizontálnej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zúčtovateľnosti</a:t>
            </a:r>
            <a:r>
              <a:rPr lang="cs-CZ" dirty="0">
                <a:latin typeface="Arial" charset="0"/>
              </a:rPr>
              <a:t>)</a:t>
            </a:r>
          </a:p>
          <a:p>
            <a:pPr eaLnBrk="1" hangingPunct="1"/>
            <a:r>
              <a:rPr lang="cs-CZ" dirty="0">
                <a:latin typeface="Arial" charset="0"/>
              </a:rPr>
              <a:t>Demokratické </a:t>
            </a:r>
            <a:r>
              <a:rPr lang="cs-CZ" dirty="0" err="1">
                <a:latin typeface="Arial" charset="0"/>
              </a:rPr>
              <a:t>prostredie</a:t>
            </a:r>
            <a:r>
              <a:rPr lang="cs-CZ" dirty="0">
                <a:latin typeface="Arial" charset="0"/>
              </a:rPr>
              <a:t>, plán </a:t>
            </a:r>
            <a:r>
              <a:rPr lang="cs-CZ" dirty="0" err="1">
                <a:latin typeface="Arial" charset="0"/>
              </a:rPr>
              <a:t>radikálnej</a:t>
            </a:r>
            <a:r>
              <a:rPr lang="cs-CZ" dirty="0">
                <a:latin typeface="Arial" charset="0"/>
              </a:rPr>
              <a:t> (ale </a:t>
            </a:r>
            <a:r>
              <a:rPr lang="cs-CZ" dirty="0" err="1">
                <a:latin typeface="Arial" charset="0"/>
              </a:rPr>
              <a:t>nie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autoritárskej</a:t>
            </a:r>
            <a:r>
              <a:rPr lang="cs-CZ" dirty="0">
                <a:latin typeface="Arial" charset="0"/>
              </a:rPr>
              <a:t>) </a:t>
            </a:r>
            <a:r>
              <a:rPr lang="cs-CZ" dirty="0" err="1">
                <a:latin typeface="Arial" charset="0"/>
              </a:rPr>
              <a:t>transformácie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inštitucionálneho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uporiadnia</a:t>
            </a:r>
            <a:endParaRPr lang="cs-CZ" dirty="0">
              <a:latin typeface="Arial" charset="0"/>
            </a:endParaRPr>
          </a:p>
          <a:p>
            <a:pPr eaLnBrk="1" hangingPunct="1"/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Prehľad</a:t>
            </a:r>
            <a:r>
              <a:rPr lang="cs-CZ" dirty="0" smtClean="0"/>
              <a:t> </a:t>
            </a:r>
            <a:r>
              <a:rPr lang="cs-CZ" dirty="0" err="1" smtClean="0"/>
              <a:t>tém</a:t>
            </a:r>
            <a:r>
              <a:rPr lang="cs-CZ" dirty="0" smtClean="0"/>
              <a:t> </a:t>
            </a:r>
            <a:r>
              <a:rPr lang="cs-CZ" dirty="0" err="1" smtClean="0"/>
              <a:t>prednášky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 </a:t>
            </a:r>
            <a:r>
              <a:rPr lang="cs-CZ" dirty="0" err="1" smtClean="0"/>
              <a:t>politickej</a:t>
            </a:r>
            <a:r>
              <a:rPr lang="cs-CZ" dirty="0" smtClean="0"/>
              <a:t> </a:t>
            </a:r>
            <a:r>
              <a:rPr lang="cs-CZ" dirty="0" err="1" smtClean="0"/>
              <a:t>reprezentácie</a:t>
            </a:r>
            <a:r>
              <a:rPr lang="cs-CZ" dirty="0" smtClean="0"/>
              <a:t> a typy </a:t>
            </a:r>
            <a:r>
              <a:rPr lang="cs-CZ" dirty="0" err="1" smtClean="0"/>
              <a:t>prepojení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stranami a </a:t>
            </a:r>
            <a:r>
              <a:rPr lang="cs-CZ" dirty="0" err="1" smtClean="0"/>
              <a:t>voličmi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Meniace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väzby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stranami a </a:t>
            </a:r>
            <a:r>
              <a:rPr lang="cs-CZ" dirty="0" err="1" smtClean="0"/>
              <a:t>voličmi</a:t>
            </a:r>
            <a:r>
              <a:rPr lang="cs-CZ" dirty="0" smtClean="0"/>
              <a:t>: </a:t>
            </a:r>
            <a:r>
              <a:rPr lang="cs-CZ" dirty="0" err="1" smtClean="0"/>
              <a:t>dealignment</a:t>
            </a:r>
            <a:r>
              <a:rPr lang="cs-CZ" dirty="0" smtClean="0"/>
              <a:t> a </a:t>
            </a:r>
            <a:r>
              <a:rPr lang="cs-CZ" dirty="0" err="1" smtClean="0"/>
              <a:t>slabnúca</a:t>
            </a:r>
            <a:r>
              <a:rPr lang="cs-CZ" dirty="0" smtClean="0"/>
              <a:t> </a:t>
            </a:r>
            <a:r>
              <a:rPr lang="cs-CZ" dirty="0" err="1" smtClean="0"/>
              <a:t>stranícka</a:t>
            </a:r>
            <a:r>
              <a:rPr lang="cs-CZ" dirty="0" smtClean="0"/>
              <a:t> </a:t>
            </a:r>
            <a:r>
              <a:rPr lang="cs-CZ" dirty="0" err="1" smtClean="0"/>
              <a:t>identifikácia</a:t>
            </a:r>
            <a:endParaRPr lang="cs-CZ" dirty="0" smtClean="0"/>
          </a:p>
          <a:p>
            <a:r>
              <a:rPr lang="cs-CZ" dirty="0" err="1" smtClean="0"/>
              <a:t>Stranícka</a:t>
            </a:r>
            <a:r>
              <a:rPr lang="cs-CZ" dirty="0" smtClean="0"/>
              <a:t> </a:t>
            </a:r>
            <a:r>
              <a:rPr lang="cs-CZ" dirty="0" err="1" smtClean="0"/>
              <a:t>súťaž</a:t>
            </a:r>
            <a:r>
              <a:rPr lang="cs-CZ" dirty="0" smtClean="0"/>
              <a:t> a jej </a:t>
            </a:r>
            <a:r>
              <a:rPr lang="cs-CZ" dirty="0" err="1" smtClean="0"/>
              <a:t>systémovosť</a:t>
            </a:r>
            <a:r>
              <a:rPr lang="cs-CZ" dirty="0" smtClean="0"/>
              <a:t>: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analyzovať</a:t>
            </a:r>
            <a:r>
              <a:rPr lang="cs-CZ" dirty="0" smtClean="0"/>
              <a:t> </a:t>
            </a:r>
            <a:r>
              <a:rPr lang="cs-CZ" dirty="0" err="1" smtClean="0"/>
              <a:t>interakcie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stranami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628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200">
                <a:latin typeface="Arial" charset="0"/>
              </a:rPr>
              <a:t>M</a:t>
            </a:r>
            <a:r>
              <a:rPr lang="en-US" sz="3200">
                <a:latin typeface="Arial" charset="0"/>
                <a:cs typeface="Arial" charset="0"/>
              </a:rPr>
              <a:t>ô</a:t>
            </a:r>
            <a:r>
              <a:rPr lang="cs-CZ" sz="3200">
                <a:latin typeface="Arial" charset="0"/>
                <a:cs typeface="Arial" charset="0"/>
              </a:rPr>
              <a:t>že byť charizma inštitucionalizovaná?</a:t>
            </a:r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>
                <a:latin typeface="Arial" charset="0"/>
              </a:rPr>
              <a:t>Panebianco</a:t>
            </a:r>
            <a:r>
              <a:rPr lang="cs-CZ" dirty="0" smtClean="0">
                <a:latin typeface="Arial" charset="0"/>
              </a:rPr>
              <a:t> (1988): </a:t>
            </a:r>
            <a:r>
              <a:rPr lang="cs-CZ" b="1" dirty="0" err="1">
                <a:latin typeface="Arial" charset="0"/>
              </a:rPr>
              <a:t>nie</a:t>
            </a:r>
            <a:r>
              <a:rPr lang="cs-CZ" dirty="0">
                <a:latin typeface="Arial" charset="0"/>
              </a:rPr>
              <a:t>, </a:t>
            </a:r>
            <a:r>
              <a:rPr lang="cs-CZ" dirty="0" err="1" smtClean="0">
                <a:latin typeface="Arial" charset="0"/>
              </a:rPr>
              <a:t>vodca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ľubovoľne</a:t>
            </a:r>
            <a:r>
              <a:rPr lang="cs-CZ" dirty="0" smtClean="0">
                <a:latin typeface="Arial" charset="0"/>
              </a:rPr>
              <a:t> interpretuje </a:t>
            </a:r>
            <a:r>
              <a:rPr lang="cs-CZ" dirty="0">
                <a:latin typeface="Arial" charset="0"/>
              </a:rPr>
              <a:t>a </a:t>
            </a:r>
            <a:r>
              <a:rPr lang="cs-CZ" dirty="0" smtClean="0">
                <a:latin typeface="Arial" charset="0"/>
              </a:rPr>
              <a:t>kontroluje </a:t>
            </a:r>
            <a:r>
              <a:rPr lang="cs-CZ" dirty="0" err="1" smtClean="0">
                <a:latin typeface="Arial" charset="0"/>
              </a:rPr>
              <a:t>vnútorné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pravidlá</a:t>
            </a:r>
            <a:endParaRPr lang="cs-CZ" dirty="0">
              <a:latin typeface="Arial" charset="0"/>
            </a:endParaRPr>
          </a:p>
          <a:p>
            <a:pPr eaLnBrk="1" hangingPunct="1"/>
            <a:r>
              <a:rPr lang="cs-CZ" dirty="0" err="1" smtClean="0">
                <a:latin typeface="Arial" charset="0"/>
              </a:rPr>
              <a:t>Alternatíva</a:t>
            </a:r>
            <a:r>
              <a:rPr lang="cs-CZ" dirty="0">
                <a:latin typeface="Arial" charset="0"/>
              </a:rPr>
              <a:t>: </a:t>
            </a:r>
            <a:r>
              <a:rPr lang="cs-CZ" b="1" dirty="0">
                <a:latin typeface="Arial" charset="0"/>
              </a:rPr>
              <a:t>možno</a:t>
            </a:r>
            <a:r>
              <a:rPr lang="cs-CZ" dirty="0">
                <a:latin typeface="Arial" charset="0"/>
              </a:rPr>
              <a:t>, </a:t>
            </a:r>
            <a:r>
              <a:rPr lang="cs-CZ" dirty="0" err="1">
                <a:latin typeface="Arial" charset="0"/>
              </a:rPr>
              <a:t>lebo</a:t>
            </a:r>
            <a:r>
              <a:rPr lang="cs-CZ" dirty="0">
                <a:latin typeface="Arial" charset="0"/>
              </a:rPr>
              <a:t> charizma </a:t>
            </a:r>
            <a:r>
              <a:rPr lang="cs-CZ" dirty="0" err="1">
                <a:latin typeface="Arial" charset="0"/>
              </a:rPr>
              <a:t>vytvára</a:t>
            </a:r>
            <a:r>
              <a:rPr lang="cs-CZ" dirty="0">
                <a:latin typeface="Arial" charset="0"/>
              </a:rPr>
              <a:t> silné mocenské centrum, </a:t>
            </a:r>
            <a:r>
              <a:rPr lang="cs-CZ" dirty="0" err="1">
                <a:latin typeface="Arial" charset="0"/>
              </a:rPr>
              <a:t>ak</a:t>
            </a:r>
            <a:r>
              <a:rPr lang="cs-CZ" dirty="0">
                <a:latin typeface="Arial" charset="0"/>
              </a:rPr>
              <a:t> po </a:t>
            </a:r>
            <a:r>
              <a:rPr lang="cs-CZ" dirty="0">
                <a:latin typeface="Arial" charset="0"/>
              </a:rPr>
              <a:t>odchode </a:t>
            </a:r>
            <a:r>
              <a:rPr lang="cs-CZ" dirty="0" smtClean="0">
                <a:latin typeface="Arial" charset="0"/>
              </a:rPr>
              <a:t>lídra </a:t>
            </a:r>
            <a:r>
              <a:rPr lang="cs-CZ" dirty="0" err="1" smtClean="0">
                <a:latin typeface="Arial" charset="0"/>
              </a:rPr>
              <a:t>dôjde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k </a:t>
            </a:r>
            <a:r>
              <a:rPr lang="cs-CZ" dirty="0" err="1">
                <a:latin typeface="Arial" charset="0"/>
              </a:rPr>
              <a:t>rutinizácii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formálnych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pravidiel</a:t>
            </a:r>
            <a:endParaRPr lang="cs-CZ" dirty="0">
              <a:latin typeface="Arial" charset="0"/>
            </a:endParaRPr>
          </a:p>
          <a:p>
            <a:pPr eaLnBrk="1" hangingPunct="1"/>
            <a:r>
              <a:rPr lang="cs-CZ" dirty="0" err="1" smtClean="0">
                <a:latin typeface="Arial" charset="0"/>
              </a:rPr>
              <a:t>častejšie</a:t>
            </a:r>
            <a:r>
              <a:rPr lang="cs-CZ" dirty="0" smtClean="0">
                <a:latin typeface="Arial" charset="0"/>
              </a:rPr>
              <a:t> ale vidíme </a:t>
            </a:r>
            <a:r>
              <a:rPr lang="cs-CZ" dirty="0" err="1" smtClean="0">
                <a:latin typeface="Arial" charset="0"/>
              </a:rPr>
              <a:t>úpadok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strany po odchode </a:t>
            </a:r>
            <a:r>
              <a:rPr lang="cs-CZ" dirty="0" smtClean="0">
                <a:latin typeface="Arial" charset="0"/>
              </a:rPr>
              <a:t>charizmatického lídra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sz="3200">
                <a:latin typeface="Arial" charset="0"/>
              </a:rPr>
              <a:t>Štát, spoločnosť a strany </a:t>
            </a:r>
            <a:br>
              <a:rPr lang="sk-SK" sz="3200">
                <a:latin typeface="Arial" charset="0"/>
              </a:rPr>
            </a:br>
            <a:r>
              <a:rPr lang="sk-SK" sz="3200">
                <a:latin typeface="Arial" charset="0"/>
              </a:rPr>
              <a:t>ako ich „premostenie“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>
                <a:latin typeface="Arial" charset="0"/>
              </a:rPr>
              <a:t>Väčšina organizačných modelov strán vystavaná na ich vzťahu so spoločnosťou</a:t>
            </a:r>
          </a:p>
          <a:p>
            <a:pPr eaLnBrk="1" hangingPunct="1"/>
            <a:r>
              <a:rPr lang="sk-SK" dirty="0">
                <a:latin typeface="Arial" charset="0"/>
              </a:rPr>
              <a:t>Masová strana: veľký počet členov, rozvinutá organizačná štruktúra, vzťahy s pridruženými organizáciami</a:t>
            </a:r>
          </a:p>
          <a:p>
            <a:pPr eaLnBrk="1" hangingPunct="1"/>
            <a:r>
              <a:rPr lang="sk-SK" dirty="0">
                <a:latin typeface="Arial" charset="0"/>
              </a:rPr>
              <a:t>Štát </a:t>
            </a:r>
            <a:r>
              <a:rPr lang="sk-SK" dirty="0" smtClean="0">
                <a:latin typeface="Arial" charset="0"/>
              </a:rPr>
              <a:t>poskytne verejné </a:t>
            </a:r>
            <a:r>
              <a:rPr lang="sk-SK" dirty="0">
                <a:latin typeface="Arial" charset="0"/>
              </a:rPr>
              <a:t>funkcie (poslanci a ministri) na ovplyvňovanie vládnej politiky, ale tiež ako prostriedok na „jobs for the boys“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sz="3200">
                <a:latin typeface="Arial" charset="0"/>
              </a:rPr>
              <a:t>Štát ako základ zdrojov </a:t>
            </a:r>
            <a:br>
              <a:rPr lang="sk-SK" sz="3200">
                <a:latin typeface="Arial" charset="0"/>
              </a:rPr>
            </a:br>
            <a:r>
              <a:rPr lang="sk-SK" sz="3200">
                <a:latin typeface="Arial" charset="0"/>
              </a:rPr>
              <a:t>a legitimity strán ?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Arial" charset="0"/>
              </a:rPr>
              <a:t>Masová strana založená na predpoklade trvalých väzieb so spoločnosťou a dočasných väzieb so štátom (van Biezen a Kopecký)</a:t>
            </a:r>
          </a:p>
          <a:p>
            <a:pPr eaLnBrk="1" hangingPunct="1"/>
            <a:r>
              <a:rPr lang="sk-SK">
                <a:latin typeface="Arial" charset="0"/>
              </a:rPr>
              <a:t>Dnes sú ale strany vo veľkej miere závislé od štátu  - v zdrojoch aj vlastnej legitimizácii </a:t>
            </a:r>
          </a:p>
          <a:p>
            <a:pPr eaLnBrk="1" hangingPunct="1"/>
            <a:r>
              <a:rPr lang="sk-SK">
                <a:latin typeface="Arial" charset="0"/>
              </a:rPr>
              <a:t>Katz a Mair (1995) – politika ako job, nie sociálna zmena, ale udržiavanie a manažovanie štátu a ekonomiky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cs-CZ" sz="3200" dirty="0" err="1" smtClean="0">
                <a:latin typeface="Arial" charset="0"/>
                <a:ea typeface="ＭＳ Ｐゴシック" charset="0"/>
              </a:rPr>
              <a:t>Prerušenie</a:t>
            </a:r>
            <a:r>
              <a:rPr lang="cs-CZ" sz="3200" dirty="0" smtClean="0">
                <a:latin typeface="Arial" charset="0"/>
                <a:ea typeface="ＭＳ Ｐゴシック" charset="0"/>
              </a:rPr>
              <a:t> </a:t>
            </a:r>
            <a:r>
              <a:rPr lang="cs-CZ" sz="3200" dirty="0" err="1" smtClean="0">
                <a:latin typeface="Arial" charset="0"/>
                <a:ea typeface="ＭＳ Ｐゴシック" charset="0"/>
              </a:rPr>
              <a:t>väzieb</a:t>
            </a:r>
            <a:r>
              <a:rPr lang="cs-CZ" sz="3200" dirty="0" smtClean="0">
                <a:latin typeface="Arial" charset="0"/>
                <a:ea typeface="ＭＳ Ｐゴシック" charset="0"/>
              </a:rPr>
              <a:t> </a:t>
            </a:r>
            <a:br>
              <a:rPr lang="cs-CZ" sz="3200" dirty="0" smtClean="0">
                <a:latin typeface="Arial" charset="0"/>
                <a:ea typeface="ＭＳ Ｐゴシック" charset="0"/>
              </a:rPr>
            </a:br>
            <a:r>
              <a:rPr lang="cs-CZ" sz="3200" dirty="0" err="1" smtClean="0">
                <a:latin typeface="Arial" charset="0"/>
                <a:ea typeface="ＭＳ Ｐゴシック" charset="0"/>
              </a:rPr>
              <a:t>medzi</a:t>
            </a:r>
            <a:r>
              <a:rPr lang="cs-CZ" sz="3200" dirty="0" smtClean="0">
                <a:latin typeface="Arial" charset="0"/>
                <a:ea typeface="ＭＳ Ｐゴシック" charset="0"/>
              </a:rPr>
              <a:t> stranami a </a:t>
            </a:r>
            <a:r>
              <a:rPr lang="cs-CZ" sz="3200" dirty="0" err="1" smtClean="0">
                <a:latin typeface="Arial" charset="0"/>
                <a:ea typeface="ＭＳ Ｐゴシック" charset="0"/>
              </a:rPr>
              <a:t>voličmi</a:t>
            </a:r>
            <a:r>
              <a:rPr lang="cs-CZ" sz="3200" dirty="0" smtClean="0">
                <a:latin typeface="Arial" charset="0"/>
                <a:ea typeface="ＭＳ Ｐゴシック" charset="0"/>
              </a:rPr>
              <a:t>?</a:t>
            </a:r>
            <a:endParaRPr lang="cs-CZ" sz="3200" dirty="0">
              <a:latin typeface="Arial" charset="0"/>
              <a:ea typeface="ＭＳ Ｐゴシック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dirty="0" err="1">
                <a:latin typeface="Arial" charset="0"/>
                <a:ea typeface="ＭＳ Ｐゴシック" charset="0"/>
              </a:rPr>
              <a:t>Zásadné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zmeny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straníckych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alternatív</a:t>
            </a:r>
            <a:r>
              <a:rPr lang="cs-CZ" dirty="0">
                <a:latin typeface="Arial" charset="0"/>
                <a:ea typeface="ＭＳ Ｐゴシック" charset="0"/>
              </a:rPr>
              <a:t> v etablovaných </a:t>
            </a:r>
            <a:r>
              <a:rPr lang="cs-CZ" dirty="0" err="1">
                <a:latin typeface="Arial" charset="0"/>
                <a:ea typeface="ＭＳ Ｐゴシック" charset="0"/>
              </a:rPr>
              <a:t>demokraciách</a:t>
            </a:r>
            <a:r>
              <a:rPr lang="cs-CZ" dirty="0">
                <a:latin typeface="Arial" charset="0"/>
                <a:ea typeface="ＭＳ Ｐゴシック" charset="0"/>
              </a:rPr>
              <a:t> sú </a:t>
            </a:r>
            <a:r>
              <a:rPr lang="cs-CZ" dirty="0" err="1">
                <a:latin typeface="Arial" charset="0"/>
                <a:ea typeface="ＭＳ Ｐゴシック" charset="0"/>
              </a:rPr>
              <a:t>zriedkavé</a:t>
            </a:r>
            <a:r>
              <a:rPr lang="cs-CZ" dirty="0">
                <a:latin typeface="Arial" charset="0"/>
                <a:ea typeface="ＭＳ Ｐゴシック" charset="0"/>
              </a:rPr>
              <a:t> (ITA 90. roky)</a:t>
            </a:r>
          </a:p>
          <a:p>
            <a:pPr>
              <a:defRPr/>
            </a:pPr>
            <a:r>
              <a:rPr lang="cs-CZ" dirty="0">
                <a:latin typeface="Arial" charset="0"/>
                <a:ea typeface="ＭＳ Ｐゴシック" charset="0"/>
              </a:rPr>
              <a:t>Voličská nestabilita je </a:t>
            </a:r>
            <a:r>
              <a:rPr lang="cs-CZ" dirty="0" err="1">
                <a:latin typeface="Arial" charset="0"/>
                <a:ea typeface="ＭＳ Ｐゴシック" charset="0"/>
              </a:rPr>
              <a:t>obmedzená</a:t>
            </a:r>
            <a:r>
              <a:rPr lang="cs-CZ" dirty="0">
                <a:latin typeface="Arial" charset="0"/>
                <a:ea typeface="ＭＳ Ｐゴシック" charset="0"/>
              </a:rPr>
              <a:t> na skupiny </a:t>
            </a:r>
            <a:r>
              <a:rPr lang="cs-CZ" dirty="0" err="1">
                <a:latin typeface="Arial" charset="0"/>
                <a:ea typeface="ＭＳ Ｐゴシック" charset="0"/>
              </a:rPr>
              <a:t>príbuzných</a:t>
            </a:r>
            <a:r>
              <a:rPr lang="cs-CZ" dirty="0">
                <a:latin typeface="Arial" charset="0"/>
                <a:ea typeface="ＭＳ Ｐゴシック" charset="0"/>
              </a:rPr>
              <a:t> politických </a:t>
            </a:r>
            <a:r>
              <a:rPr lang="cs-CZ" dirty="0" err="1" smtClean="0">
                <a:latin typeface="Arial" charset="0"/>
                <a:ea typeface="ＭＳ Ｐゴシック" charset="0"/>
              </a:rPr>
              <a:t>strán</a:t>
            </a:r>
            <a:r>
              <a:rPr lang="cs-CZ" dirty="0" smtClean="0">
                <a:latin typeface="Arial" charset="0"/>
                <a:ea typeface="ＭＳ Ｐゴシック" charset="0"/>
              </a:rPr>
              <a:t> (</a:t>
            </a:r>
            <a:r>
              <a:rPr lang="cs-CZ" dirty="0" err="1" smtClean="0">
                <a:latin typeface="Arial" charset="0"/>
                <a:ea typeface="ＭＳ Ｐゴシック" charset="0"/>
              </a:rPr>
              <a:t>stredopravý</a:t>
            </a:r>
            <a:r>
              <a:rPr lang="cs-CZ" dirty="0" smtClean="0">
                <a:latin typeface="Arial" charset="0"/>
                <a:ea typeface="ＭＳ Ｐゴシック" charset="0"/>
              </a:rPr>
              <a:t> a </a:t>
            </a:r>
            <a:r>
              <a:rPr lang="cs-CZ" dirty="0" err="1" smtClean="0">
                <a:latin typeface="Arial" charset="0"/>
                <a:ea typeface="ＭＳ Ｐゴシック" charset="0"/>
              </a:rPr>
              <a:t>stredoľavý</a:t>
            </a:r>
            <a:r>
              <a:rPr lang="cs-CZ" dirty="0" smtClean="0">
                <a:latin typeface="Arial" charset="0"/>
                <a:ea typeface="ＭＳ Ｐゴシック" charset="0"/>
              </a:rPr>
              <a:t> blok)</a:t>
            </a:r>
            <a:endParaRPr lang="cs-CZ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cs-CZ" dirty="0" err="1">
                <a:latin typeface="Arial" charset="0"/>
                <a:ea typeface="ＭＳ Ｐゴシック" charset="0"/>
              </a:rPr>
              <a:t>Presuny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voličov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medzi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blokmi</a:t>
            </a:r>
            <a:r>
              <a:rPr lang="cs-CZ" dirty="0">
                <a:latin typeface="Arial" charset="0"/>
                <a:ea typeface="ＭＳ Ｐゴシック" charset="0"/>
              </a:rPr>
              <a:t> sú </a:t>
            </a:r>
            <a:r>
              <a:rPr lang="cs-CZ" dirty="0" err="1">
                <a:latin typeface="Arial" charset="0"/>
                <a:ea typeface="ＭＳ Ｐゴシック" charset="0"/>
              </a:rPr>
              <a:t>menšie</a:t>
            </a:r>
            <a:r>
              <a:rPr lang="cs-CZ" dirty="0">
                <a:latin typeface="Arial" charset="0"/>
                <a:ea typeface="ＭＳ Ｐゴシック" charset="0"/>
              </a:rPr>
              <a:t> než </a:t>
            </a:r>
            <a:r>
              <a:rPr lang="cs-CZ" dirty="0" err="1">
                <a:latin typeface="Arial" charset="0"/>
                <a:ea typeface="ＭＳ Ｐゴシック" charset="0"/>
              </a:rPr>
              <a:t>vo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vnútri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blokov</a:t>
            </a:r>
            <a:endParaRPr lang="cs-CZ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164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sz="3300">
                <a:latin typeface="Arial" charset="0"/>
                <a:ea typeface="ＭＳ Ｐゴシック" charset="0"/>
              </a:rPr>
              <a:t>Sú/Boli stranícke systémy zmrazené?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sk-SK" dirty="0" err="1">
                <a:latin typeface="Arial" charset="0"/>
                <a:ea typeface="ＭＳ Ｐゴシック" charset="0"/>
              </a:rPr>
              <a:t>Lipsetova</a:t>
            </a:r>
            <a:r>
              <a:rPr lang="sk-SK" dirty="0">
                <a:latin typeface="Arial" charset="0"/>
                <a:ea typeface="ＭＳ Ｐゴシック" charset="0"/>
              </a:rPr>
              <a:t>/</a:t>
            </a:r>
            <a:r>
              <a:rPr lang="sk-SK" dirty="0" err="1">
                <a:latin typeface="Arial" charset="0"/>
                <a:ea typeface="ＭＳ Ｐゴシック" charset="0"/>
              </a:rPr>
              <a:t>Rokkanova</a:t>
            </a:r>
            <a:r>
              <a:rPr lang="sk-SK" dirty="0">
                <a:latin typeface="Arial" charset="0"/>
                <a:ea typeface="ＭＳ Ｐゴシック" charset="0"/>
              </a:rPr>
              <a:t> hypotéza o zmrazení </a:t>
            </a:r>
            <a:r>
              <a:rPr lang="sk-SK" dirty="0" smtClean="0">
                <a:latin typeface="Arial" charset="0"/>
                <a:ea typeface="ＭＳ Ｐゴシック" charset="0"/>
              </a:rPr>
              <a:t>štiepení v 20. rokoch 20. storočia nie </a:t>
            </a:r>
            <a:r>
              <a:rPr lang="sk-SK" dirty="0">
                <a:latin typeface="Arial" charset="0"/>
                <a:ea typeface="ＭＳ Ｐゴシック" charset="0"/>
              </a:rPr>
              <a:t>je prijímaná univerzálne</a:t>
            </a:r>
          </a:p>
          <a:p>
            <a:pPr>
              <a:defRPr/>
            </a:pPr>
            <a:r>
              <a:rPr lang="cs-CZ" dirty="0">
                <a:latin typeface="Arial" charset="0"/>
                <a:ea typeface="ＭＳ Ｐゴシック" charset="0"/>
              </a:rPr>
              <a:t>Táto </a:t>
            </a:r>
            <a:r>
              <a:rPr lang="cs-CZ" dirty="0" err="1">
                <a:latin typeface="Arial" charset="0"/>
                <a:ea typeface="ＭＳ Ｐゴシック" charset="0"/>
              </a:rPr>
              <a:t>predpokladá</a:t>
            </a:r>
            <a:r>
              <a:rPr lang="cs-CZ" dirty="0">
                <a:latin typeface="Arial" charset="0"/>
                <a:ea typeface="ＭＳ Ｐゴシック" charset="0"/>
              </a:rPr>
              <a:t>, že sú </a:t>
            </a:r>
            <a:r>
              <a:rPr lang="cs-CZ" dirty="0" err="1">
                <a:latin typeface="Arial" charset="0"/>
                <a:ea typeface="ＭＳ Ｐゴシック" charset="0"/>
              </a:rPr>
              <a:t>stabilné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nielen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stranícke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alternatívy</a:t>
            </a:r>
            <a:r>
              <a:rPr lang="cs-CZ" dirty="0">
                <a:latin typeface="Arial" charset="0"/>
                <a:ea typeface="ＭＳ Ｐゴシック" charset="0"/>
              </a:rPr>
              <a:t> (politické strany a </a:t>
            </a:r>
            <a:r>
              <a:rPr lang="cs-CZ" dirty="0" err="1">
                <a:latin typeface="Arial" charset="0"/>
                <a:ea typeface="ＭＳ Ｐゴシック" charset="0"/>
              </a:rPr>
              <a:t>stranícky</a:t>
            </a:r>
            <a:r>
              <a:rPr lang="cs-CZ" dirty="0">
                <a:latin typeface="Arial" charset="0"/>
                <a:ea typeface="ＭＳ Ｐゴシック" charset="0"/>
              </a:rPr>
              <a:t> systém), ALE aj </a:t>
            </a:r>
            <a:r>
              <a:rPr lang="cs-CZ" dirty="0" err="1">
                <a:latin typeface="Arial" charset="0"/>
                <a:ea typeface="ＭＳ Ｐゴシック" charset="0"/>
              </a:rPr>
              <a:t>stabilné</a:t>
            </a:r>
            <a:r>
              <a:rPr lang="cs-CZ" dirty="0">
                <a:latin typeface="Arial" charset="0"/>
                <a:ea typeface="ＭＳ Ｐゴシック" charset="0"/>
              </a:rPr>
              <a:t> vazby </a:t>
            </a:r>
            <a:r>
              <a:rPr lang="cs-CZ" dirty="0" err="1">
                <a:latin typeface="Arial" charset="0"/>
                <a:ea typeface="ＭＳ Ｐゴシック" charset="0"/>
              </a:rPr>
              <a:t>medzi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sociálnymi</a:t>
            </a:r>
            <a:r>
              <a:rPr lang="cs-CZ" dirty="0">
                <a:latin typeface="Arial" charset="0"/>
                <a:ea typeface="ＭＳ Ｐゴシック" charset="0"/>
              </a:rPr>
              <a:t> skupinami (</a:t>
            </a:r>
            <a:r>
              <a:rPr lang="cs-CZ" dirty="0" err="1">
                <a:latin typeface="Arial" charset="0"/>
                <a:ea typeface="ＭＳ Ｐゴシック" charset="0"/>
              </a:rPr>
              <a:t>štiepeniami</a:t>
            </a:r>
            <a:r>
              <a:rPr lang="cs-CZ" dirty="0">
                <a:latin typeface="Arial" charset="0"/>
                <a:ea typeface="ＭＳ Ｐゴシック" charset="0"/>
              </a:rPr>
              <a:t>) a „</a:t>
            </a:r>
            <a:r>
              <a:rPr lang="cs-CZ" dirty="0" err="1">
                <a:latin typeface="Arial" charset="0"/>
                <a:ea typeface="ＭＳ Ｐゴシック" charset="0"/>
              </a:rPr>
              <a:t>ich</a:t>
            </a:r>
            <a:r>
              <a:rPr lang="cs-CZ" dirty="0">
                <a:latin typeface="Arial" charset="0"/>
                <a:ea typeface="ＭＳ Ｐゴシック" charset="0"/>
              </a:rPr>
              <a:t>“ stranami</a:t>
            </a:r>
          </a:p>
        </p:txBody>
      </p:sp>
    </p:spTree>
    <p:extLst>
      <p:ext uri="{BB962C8B-B14F-4D97-AF65-F5344CB8AC3E}">
        <p14:creationId xmlns:p14="http://schemas.microsoft.com/office/powerpoint/2010/main" val="1301839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mtClean="0">
                <a:cs typeface="+mj-cs"/>
              </a:rPr>
              <a:t>Téza zmrazenia - kritika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latin typeface="Arial" charset="0"/>
                <a:ea typeface="ＭＳ Ｐゴシック" charset="0"/>
              </a:rPr>
              <a:t>Kritici formulujú </a:t>
            </a:r>
            <a:r>
              <a:rPr lang="sk-SK" b="1" dirty="0" err="1">
                <a:latin typeface="Arial" charset="0"/>
                <a:ea typeface="ＭＳ Ｐゴシック" charset="0"/>
              </a:rPr>
              <a:t>dealignment</a:t>
            </a:r>
            <a:r>
              <a:rPr lang="sk-SK" b="1" dirty="0">
                <a:latin typeface="Arial" charset="0"/>
                <a:ea typeface="ＭＳ Ｐゴシック" charset="0"/>
              </a:rPr>
              <a:t> </a:t>
            </a:r>
            <a:r>
              <a:rPr lang="sk-SK" b="1" dirty="0" err="1">
                <a:latin typeface="Arial" charset="0"/>
                <a:ea typeface="ＭＳ Ｐゴシック" charset="0"/>
              </a:rPr>
              <a:t>thesis</a:t>
            </a:r>
            <a:r>
              <a:rPr lang="sk-SK" dirty="0">
                <a:latin typeface="Arial" charset="0"/>
                <a:ea typeface="ＭＳ Ｐゴシック" charset="0"/>
              </a:rPr>
              <a:t> (prerušenie stabilných väzieb medzi stranami a tradičnými voličmi)</a:t>
            </a:r>
          </a:p>
          <a:p>
            <a:pPr eaLnBrk="1" hangingPunct="1">
              <a:defRPr/>
            </a:pPr>
            <a:r>
              <a:rPr lang="sk-SK" dirty="0">
                <a:latin typeface="Arial" charset="0"/>
                <a:ea typeface="ＭＳ Ｐゴシック" charset="0"/>
              </a:rPr>
              <a:t>Lane a </a:t>
            </a:r>
            <a:r>
              <a:rPr lang="sk-SK" dirty="0" err="1" smtClean="0">
                <a:latin typeface="Arial" charset="0"/>
                <a:ea typeface="ＭＳ Ｐゴシック" charset="0"/>
              </a:rPr>
              <a:t>Ersson</a:t>
            </a:r>
            <a:r>
              <a:rPr lang="sk-SK" dirty="0" smtClean="0">
                <a:latin typeface="Arial" charset="0"/>
                <a:ea typeface="ＭＳ Ｐゴシック" charset="0"/>
              </a:rPr>
              <a:t> (1996): </a:t>
            </a:r>
            <a:r>
              <a:rPr lang="sk-SK" dirty="0">
                <a:latin typeface="Arial" charset="0"/>
                <a:ea typeface="ＭＳ Ｐゴシック" charset="0"/>
              </a:rPr>
              <a:t>vplyv štruktúrnych faktorov na volebné zisky strán vysvetľuje cca 40% </a:t>
            </a:r>
            <a:r>
              <a:rPr lang="sk-SK" dirty="0" smtClean="0">
                <a:latin typeface="Arial" charset="0"/>
                <a:ea typeface="ＭＳ Ｐゴシック" charset="0"/>
              </a:rPr>
              <a:t>výsledkov/variácie v západnej Európe</a:t>
            </a:r>
            <a:endParaRPr lang="sk-SK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Vplyv sociálnej štruktúry v ZE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BEL, IRE, HOL, UK/GB, GER, POR, AUT, FIN, SWE, SUI, DEN, ITA, NOR, FRA, SPA, GRE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HOL, FRA, SWE: konfesionálna príslušnosť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FIN: Etnicita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ITA: Konfesionalita, bohatstvo, poľnohospodárstvo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IRE: jazyk, konfesionalita, priemysel</a:t>
            </a:r>
          </a:p>
        </p:txBody>
      </p:sp>
    </p:spTree>
    <p:extLst>
      <p:ext uri="{BB962C8B-B14F-4D97-AF65-F5344CB8AC3E}">
        <p14:creationId xmlns:p14="http://schemas.microsoft.com/office/powerpoint/2010/main" val="22687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latin typeface="Arial" charset="0"/>
                <a:ea typeface="ＭＳ Ｐゴシック" charset="0"/>
              </a:rPr>
              <a:t>Zmenené hodnotové orientácie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latin typeface="Arial" charset="0"/>
                <a:ea typeface="ＭＳ Ｐゴシック" charset="0"/>
              </a:rPr>
              <a:t>Zmena hodnotových orientácií ako vysvetlenie nových </a:t>
            </a:r>
            <a:r>
              <a:rPr lang="sk-SK" dirty="0" err="1">
                <a:latin typeface="Arial" charset="0"/>
                <a:ea typeface="ＭＳ Ｐゴシック" charset="0"/>
              </a:rPr>
              <a:t>postmateriálnych</a:t>
            </a:r>
            <a:r>
              <a:rPr lang="sk-SK" dirty="0">
                <a:latin typeface="Arial" charset="0"/>
                <a:ea typeface="ＭＳ Ｐゴシック" charset="0"/>
              </a:rPr>
              <a:t> štiepení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err="1">
                <a:latin typeface="Arial" charset="0"/>
                <a:ea typeface="ＭＳ Ｐゴシック" charset="0"/>
              </a:rPr>
              <a:t>Inglehart</a:t>
            </a:r>
            <a:r>
              <a:rPr lang="sk-SK" dirty="0">
                <a:latin typeface="Arial" charset="0"/>
                <a:ea typeface="ＭＳ Ｐゴシック" charset="0"/>
              </a:rPr>
              <a:t>: </a:t>
            </a:r>
            <a:r>
              <a:rPr lang="sk-SK" dirty="0" err="1">
                <a:latin typeface="Arial" charset="0"/>
                <a:ea typeface="ＭＳ Ｐゴシック" charset="0"/>
              </a:rPr>
              <a:t>volatalita</a:t>
            </a:r>
            <a:r>
              <a:rPr lang="sk-SK" dirty="0">
                <a:latin typeface="Arial" charset="0"/>
                <a:ea typeface="ＭＳ Ｐゴシック" charset="0"/>
              </a:rPr>
              <a:t> –</a:t>
            </a:r>
            <a:r>
              <a:rPr lang="en-US" dirty="0">
                <a:latin typeface="Arial" charset="0"/>
                <a:ea typeface="ＭＳ Ｐゴシック" charset="0"/>
              </a:rPr>
              <a:t>&gt;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dealignment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sk-SK" dirty="0">
                <a:latin typeface="Arial" charset="0"/>
                <a:ea typeface="ＭＳ Ｐゴシック" charset="0"/>
              </a:rPr>
              <a:t>–</a:t>
            </a:r>
            <a:r>
              <a:rPr lang="en-US" dirty="0">
                <a:latin typeface="Arial" charset="0"/>
                <a:ea typeface="ＭＳ Ｐゴシック" charset="0"/>
              </a:rPr>
              <a:t>&gt;</a:t>
            </a:r>
            <a:r>
              <a:rPr lang="cs-CZ" dirty="0">
                <a:latin typeface="Arial" charset="0"/>
                <a:ea typeface="ＭＳ Ｐゴシック" charset="0"/>
              </a:rPr>
              <a:t>   </a:t>
            </a:r>
            <a:r>
              <a:rPr lang="cs-CZ" dirty="0" err="1">
                <a:latin typeface="Arial" charset="0"/>
                <a:ea typeface="ＭＳ Ｐゴシック" charset="0"/>
              </a:rPr>
              <a:t>realignment</a:t>
            </a:r>
            <a:endParaRPr lang="cs-CZ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err="1">
                <a:latin typeface="Arial" charset="0"/>
                <a:ea typeface="ＭＳ Ｐゴシック" charset="0"/>
              </a:rPr>
              <a:t>Postmateriálne</a:t>
            </a:r>
            <a:r>
              <a:rPr lang="cs-CZ" dirty="0">
                <a:latin typeface="Arial" charset="0"/>
                <a:ea typeface="ＭＳ Ｐゴシック" charset="0"/>
              </a:rPr>
              <a:t> hodnoty </a:t>
            </a:r>
            <a:r>
              <a:rPr lang="cs-CZ" dirty="0" err="1">
                <a:latin typeface="Arial" charset="0"/>
                <a:ea typeface="ＭＳ Ｐゴシック" charset="0"/>
              </a:rPr>
              <a:t>prítomné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vo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vekových</a:t>
            </a:r>
            <a:r>
              <a:rPr lang="cs-CZ" dirty="0">
                <a:latin typeface="Arial" charset="0"/>
                <a:ea typeface="ＭＳ Ｐゴシック" charset="0"/>
              </a:rPr>
              <a:t> kohortách </a:t>
            </a:r>
            <a:r>
              <a:rPr lang="cs-CZ" dirty="0" err="1">
                <a:latin typeface="Arial" charset="0"/>
                <a:ea typeface="ＭＳ Ｐゴシック" charset="0"/>
              </a:rPr>
              <a:t>voličov</a:t>
            </a:r>
            <a:endParaRPr lang="cs-CZ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latin typeface="Arial" charset="0"/>
                <a:ea typeface="ＭＳ Ｐゴシック" charset="0"/>
              </a:rPr>
              <a:t>„</a:t>
            </a:r>
            <a:r>
              <a:rPr lang="cs-CZ" dirty="0" err="1">
                <a:latin typeface="Arial" charset="0"/>
                <a:ea typeface="ＭＳ Ｐゴシック" charset="0"/>
              </a:rPr>
              <a:t>Otázny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nie</a:t>
            </a:r>
            <a:r>
              <a:rPr lang="cs-CZ" dirty="0">
                <a:latin typeface="Arial" charset="0"/>
                <a:ea typeface="ＭＳ Ｐゴシック" charset="0"/>
              </a:rPr>
              <a:t> je výskyt </a:t>
            </a:r>
            <a:r>
              <a:rPr lang="cs-CZ" dirty="0" err="1" smtClean="0">
                <a:latin typeface="Arial" charset="0"/>
                <a:ea typeface="ＭＳ Ｐゴシック" charset="0"/>
              </a:rPr>
              <a:t>postmater</a:t>
            </a:r>
            <a:r>
              <a:rPr lang="cs-CZ" dirty="0" err="1" smtClean="0">
                <a:latin typeface="Arial" charset="0"/>
              </a:rPr>
              <a:t>iálnych</a:t>
            </a:r>
            <a:r>
              <a:rPr lang="cs-CZ" dirty="0" smtClean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orientácií</a:t>
            </a:r>
            <a:r>
              <a:rPr lang="cs-CZ" dirty="0">
                <a:latin typeface="Arial" charset="0"/>
                <a:ea typeface="ＭＳ Ｐゴシック" charset="0"/>
              </a:rPr>
              <a:t>, ale </a:t>
            </a:r>
            <a:r>
              <a:rPr lang="cs-CZ" dirty="0" err="1">
                <a:latin typeface="Arial" charset="0"/>
                <a:ea typeface="ＭＳ Ｐゴシック" charset="0"/>
              </a:rPr>
              <a:t>ich</a:t>
            </a:r>
            <a:r>
              <a:rPr lang="cs-CZ" dirty="0">
                <a:latin typeface="Arial" charset="0"/>
                <a:ea typeface="ＭＳ Ｐゴシック" charset="0"/>
              </a:rPr>
              <a:t> stabilita a </a:t>
            </a:r>
            <a:r>
              <a:rPr lang="cs-CZ" dirty="0" err="1">
                <a:latin typeface="Arial" charset="0"/>
                <a:ea typeface="ＭＳ Ｐゴシック" charset="0"/>
              </a:rPr>
              <a:t>trvácnos</a:t>
            </a:r>
            <a:r>
              <a:rPr lang="sk-SK" dirty="0" err="1">
                <a:latin typeface="Arial" charset="0"/>
                <a:ea typeface="ＭＳ Ｐゴシック" charset="0"/>
              </a:rPr>
              <a:t>ť</a:t>
            </a:r>
            <a:r>
              <a:rPr lang="sk-SK" dirty="0">
                <a:latin typeface="Arial" charset="0"/>
                <a:ea typeface="ＭＳ Ｐゴシック" charset="0"/>
              </a:rPr>
              <a:t> ako štiepení“</a:t>
            </a:r>
          </a:p>
        </p:txBody>
      </p:sp>
    </p:spTree>
    <p:extLst>
      <p:ext uri="{BB962C8B-B14F-4D97-AF65-F5344CB8AC3E}">
        <p14:creationId xmlns:p14="http://schemas.microsoft.com/office/powerpoint/2010/main" val="33065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Stranícka identifikácia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latin typeface="Arial" charset="0"/>
                <a:ea typeface="ＭＳ Ｐゴシック" charset="0"/>
              </a:rPr>
              <a:t>Stotožnenie sa voliča s politickou stranou (nad rámec volebnej podpory)</a:t>
            </a:r>
          </a:p>
          <a:p>
            <a:pPr eaLnBrk="1" hangingPunct="1">
              <a:defRPr/>
            </a:pPr>
            <a:r>
              <a:rPr lang="sk-SK" dirty="0">
                <a:latin typeface="Arial" charset="0"/>
                <a:ea typeface="ＭＳ Ｐゴシック" charset="0"/>
              </a:rPr>
              <a:t>Psychologická </a:t>
            </a:r>
            <a:r>
              <a:rPr lang="sk-SK" dirty="0" smtClean="0">
                <a:latin typeface="Arial" charset="0"/>
                <a:ea typeface="ＭＳ Ｐゴシック" charset="0"/>
              </a:rPr>
              <a:t>väzba </a:t>
            </a:r>
            <a:r>
              <a:rPr lang="sk-SK" dirty="0">
                <a:latin typeface="Arial" charset="0"/>
                <a:ea typeface="ＭＳ Ｐゴシック" charset="0"/>
              </a:rPr>
              <a:t>medzi voličom a jeho/jej stranou</a:t>
            </a:r>
          </a:p>
          <a:p>
            <a:pPr eaLnBrk="1" hangingPunct="1">
              <a:defRPr/>
            </a:pPr>
            <a:r>
              <a:rPr lang="sk-SK" dirty="0">
                <a:latin typeface="Arial" charset="0"/>
                <a:ea typeface="ＭＳ Ｐゴシック" charset="0"/>
              </a:rPr>
              <a:t>Má predvídateľný vzťah s vnímaním, hodnotením </a:t>
            </a:r>
            <a:r>
              <a:rPr lang="sk-SK" dirty="0" smtClean="0">
                <a:latin typeface="Arial" charset="0"/>
                <a:ea typeface="ＭＳ Ｐゴシック" charset="0"/>
              </a:rPr>
              <a:t>a </a:t>
            </a:r>
            <a:r>
              <a:rPr lang="sk-SK" dirty="0">
                <a:latin typeface="Arial" charset="0"/>
                <a:ea typeface="ＭＳ Ｐゴシック" charset="0"/>
              </a:rPr>
              <a:t>politickými aktivitami voliča</a:t>
            </a:r>
          </a:p>
          <a:p>
            <a:pPr eaLnBrk="1" hangingPunct="1">
              <a:defRPr/>
            </a:pPr>
            <a:r>
              <a:rPr lang="sk-SK" dirty="0">
                <a:latin typeface="Arial" charset="0"/>
                <a:ea typeface="ＭＳ Ｐゴシック" charset="0"/>
              </a:rPr>
              <a:t>Nástroj na hodnotenie politických javov</a:t>
            </a:r>
          </a:p>
        </p:txBody>
      </p:sp>
    </p:spTree>
    <p:extLst>
      <p:ext uri="{BB962C8B-B14F-4D97-AF65-F5344CB8AC3E}">
        <p14:creationId xmlns:p14="http://schemas.microsoft.com/office/powerpoint/2010/main" val="10885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Stranícka identifikácia - oslabenie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000" dirty="0">
                <a:latin typeface="Arial" charset="0"/>
                <a:ea typeface="ＭＳ Ｐゴシック" charset="0"/>
              </a:rPr>
              <a:t>Širší </a:t>
            </a:r>
            <a:r>
              <a:rPr lang="sk-SK" sz="3000" dirty="0" err="1">
                <a:latin typeface="Arial" charset="0"/>
                <a:ea typeface="ＭＳ Ｐゴシック" charset="0"/>
              </a:rPr>
              <a:t>explanačný</a:t>
            </a:r>
            <a:r>
              <a:rPr lang="sk-SK" sz="3000" dirty="0">
                <a:latin typeface="Arial" charset="0"/>
                <a:ea typeface="ＭＳ Ｐゴシック" charset="0"/>
              </a:rPr>
              <a:t> potenciál než iné </a:t>
            </a:r>
            <a:r>
              <a:rPr lang="sk-SK" sz="3000" dirty="0" err="1">
                <a:latin typeface="Arial" charset="0"/>
                <a:ea typeface="ＭＳ Ｐゴシック" charset="0"/>
              </a:rPr>
              <a:t>sociodemografické</a:t>
            </a:r>
            <a:r>
              <a:rPr lang="sk-SK" sz="3000" dirty="0">
                <a:latin typeface="Arial" charset="0"/>
                <a:ea typeface="ＭＳ Ｐゴシック" charset="0"/>
              </a:rPr>
              <a:t> „kľúče“ (religiozita, triedna príslušnosť)</a:t>
            </a:r>
          </a:p>
          <a:p>
            <a:pPr eaLnBrk="1" hangingPunct="1">
              <a:defRPr/>
            </a:pPr>
            <a:r>
              <a:rPr lang="sk-SK" sz="3000" dirty="0" smtClean="0">
                <a:latin typeface="Arial" charset="0"/>
                <a:ea typeface="ＭＳ Ｐゴシック" charset="0"/>
              </a:rPr>
              <a:t>Ad hoc jednorazové vysvetlenia úpadku týchto väzieb nepostačujú</a:t>
            </a:r>
            <a:endParaRPr lang="sk-SK" sz="3000" dirty="0">
              <a:latin typeface="Arial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sk-SK" sz="3000" dirty="0">
                <a:latin typeface="Arial" charset="0"/>
                <a:ea typeface="ＭＳ Ｐゴシック" charset="0"/>
              </a:rPr>
              <a:t>Voliči bez identifikácie – nadpriemerne vzdelaní (zmena oproti minulosti)</a:t>
            </a:r>
          </a:p>
        </p:txBody>
      </p:sp>
    </p:spTree>
    <p:extLst>
      <p:ext uri="{BB962C8B-B14F-4D97-AF65-F5344CB8AC3E}">
        <p14:creationId xmlns:p14="http://schemas.microsoft.com/office/powerpoint/2010/main" val="21446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en-US" dirty="0" smtClean="0">
                <a:latin typeface="Arial" charset="0"/>
                <a:cs typeface="Arial" charset="0"/>
              </a:rPr>
              <a:t>ä</a:t>
            </a:r>
            <a:r>
              <a:rPr lang="cs-CZ" dirty="0" err="1" smtClean="0"/>
              <a:t>zba</a:t>
            </a:r>
            <a:r>
              <a:rPr lang="cs-CZ" dirty="0" smtClean="0"/>
              <a:t> volič-strana/kandidát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Programové</a:t>
            </a:r>
          </a:p>
          <a:p>
            <a:r>
              <a:rPr lang="cs-CZ" dirty="0" smtClean="0"/>
              <a:t>Klientelistické</a:t>
            </a:r>
          </a:p>
          <a:p>
            <a:r>
              <a:rPr lang="cs-CZ" dirty="0" smtClean="0"/>
              <a:t>Charizmatické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402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sz="3200">
                <a:latin typeface="Arial" charset="0"/>
                <a:ea typeface="ＭＳ Ｐゴシック" charset="0"/>
              </a:rPr>
              <a:t>Pokles doležitosti strán pre verejnosť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Pokračujúca sociálna a politická modernizácia = pokles dôležitosti strán pre verejnosť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Nárast vzdelanostnej úrovne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Menšia sprostredkujúca funkcia strán (informácie, benefity, ...)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Nezávislé masové médiá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Alternatívne kanály politickej mobilizácie (soc. hnutia, organizované záujmy) </a:t>
            </a:r>
            <a:endParaRPr lang="cs-CZ" sz="260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6561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dirty="0" smtClean="0">
                <a:cs typeface="+mj-cs"/>
              </a:rPr>
              <a:t>Dôsledky erózie straníckych väzieb 1/2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eaLnBrk="1" hangingPunct="1">
              <a:defRPr/>
            </a:pPr>
            <a:r>
              <a:rPr lang="sk-SK" sz="2600" b="1" dirty="0">
                <a:latin typeface="Arial" charset="0"/>
                <a:ea typeface="ＭＳ Ｐゴシック" charset="0"/>
              </a:rPr>
              <a:t>Volebná účasť klesá</a:t>
            </a:r>
            <a:r>
              <a:rPr lang="sk-SK" sz="2600" dirty="0">
                <a:latin typeface="Arial" charset="0"/>
                <a:ea typeface="ＭＳ Ｐゴシック" charset="0"/>
              </a:rPr>
              <a:t> (stranícky identifikovaní voliči sa častejšie zúčastňujú na voľbách)</a:t>
            </a:r>
          </a:p>
          <a:p>
            <a:pPr eaLnBrk="1" hangingPunct="1">
              <a:defRPr/>
            </a:pPr>
            <a:r>
              <a:rPr lang="sk-SK" sz="2600" dirty="0">
                <a:latin typeface="Arial" charset="0"/>
                <a:ea typeface="ＭＳ Ｐゴシック" charset="0"/>
              </a:rPr>
              <a:t>Pokles o cca 10 percentných bodov za pol storočia</a:t>
            </a:r>
          </a:p>
          <a:p>
            <a:pPr eaLnBrk="1" hangingPunct="1">
              <a:defRPr/>
            </a:pPr>
            <a:r>
              <a:rPr lang="sk-SK" sz="2600" dirty="0">
                <a:latin typeface="Arial" charset="0"/>
                <a:ea typeface="ＭＳ Ｐゴシック" charset="0"/>
              </a:rPr>
              <a:t>Najväčší pokles v štátoch so slabými stranami</a:t>
            </a:r>
          </a:p>
          <a:p>
            <a:pPr eaLnBrk="1" hangingPunct="1">
              <a:defRPr/>
            </a:pPr>
            <a:r>
              <a:rPr lang="sk-SK" sz="2600" b="1" dirty="0">
                <a:latin typeface="Arial" charset="0"/>
                <a:ea typeface="ＭＳ Ｐゴシック" charset="0"/>
              </a:rPr>
              <a:t>Nárast volatality </a:t>
            </a:r>
            <a:r>
              <a:rPr lang="sk-SK" sz="2600" dirty="0">
                <a:latin typeface="Arial" charset="0"/>
                <a:ea typeface="ＭＳ Ｐゴシック" charset="0"/>
              </a:rPr>
              <a:t>– vstup nových strán, nárast počtu relevantných strán</a:t>
            </a:r>
          </a:p>
          <a:p>
            <a:pPr eaLnBrk="1" hangingPunct="1">
              <a:defRPr/>
            </a:pPr>
            <a:r>
              <a:rPr lang="sk-SK" sz="2600" dirty="0">
                <a:latin typeface="Arial" charset="0"/>
                <a:ea typeface="ＭＳ Ｐゴシック" charset="0"/>
              </a:rPr>
              <a:t>Individuálna úroveň: split ticket voting vedie k rozdelenej vláde</a:t>
            </a:r>
          </a:p>
        </p:txBody>
      </p:sp>
    </p:spTree>
    <p:extLst>
      <p:ext uri="{BB962C8B-B14F-4D97-AF65-F5344CB8AC3E}">
        <p14:creationId xmlns:p14="http://schemas.microsoft.com/office/powerpoint/2010/main" val="206182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dirty="0" smtClean="0">
                <a:cs typeface="+mj-cs"/>
              </a:rPr>
              <a:t>Dôsledky erózie straníckych väzieb </a:t>
            </a:r>
            <a:r>
              <a:rPr lang="sk-SK" sz="3200" dirty="0" smtClean="0"/>
              <a:t>2/2</a:t>
            </a:r>
            <a:endParaRPr lang="sk-SK" sz="3200" dirty="0" smtClean="0">
              <a:cs typeface="+mj-cs"/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Mení sa časovanie rozhodnutia voličov vo voľbách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Trend identifikácie s konkrétnym politikom (identifikácia s osobou a nie so stranou)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Klesá aktívna účasť na kampaniach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Menej voličov so „straníckymi predispozíciami“</a:t>
            </a:r>
          </a:p>
        </p:txBody>
      </p:sp>
    </p:spTree>
    <p:extLst>
      <p:ext uri="{BB962C8B-B14F-4D97-AF65-F5344CB8AC3E}">
        <p14:creationId xmlns:p14="http://schemas.microsoft.com/office/powerpoint/2010/main" val="3569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d </a:t>
            </a:r>
            <a:r>
              <a:rPr lang="en-US" dirty="0" err="1" smtClean="0"/>
              <a:t>čoho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odvíja</a:t>
            </a:r>
            <a:r>
              <a:rPr lang="en-US" dirty="0" smtClean="0"/>
              <a:t> </a:t>
            </a:r>
            <a:r>
              <a:rPr lang="en-US" dirty="0" err="1" smtClean="0"/>
              <a:t>podoba</a:t>
            </a:r>
            <a:r>
              <a:rPr lang="en-US" dirty="0" smtClean="0"/>
              <a:t> </a:t>
            </a:r>
            <a:r>
              <a:rPr lang="en-US" dirty="0" err="1" smtClean="0"/>
              <a:t>straníckej</a:t>
            </a:r>
            <a:r>
              <a:rPr lang="en-US" dirty="0" smtClean="0"/>
              <a:t> </a:t>
            </a:r>
            <a:r>
              <a:rPr lang="en-US" dirty="0" err="1" smtClean="0"/>
              <a:t>scény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od </a:t>
            </a:r>
            <a:r>
              <a:rPr lang="en-US" dirty="0" err="1" smtClean="0"/>
              <a:t>štruktúry</a:t>
            </a:r>
            <a:r>
              <a:rPr lang="en-US" dirty="0" smtClean="0"/>
              <a:t> </a:t>
            </a:r>
            <a:r>
              <a:rPr lang="en-US" dirty="0" err="1" smtClean="0"/>
              <a:t>spoločnosti</a:t>
            </a:r>
            <a:r>
              <a:rPr lang="en-US" dirty="0" smtClean="0"/>
              <a:t>: “</a:t>
            </a:r>
            <a:r>
              <a:rPr lang="en-US" dirty="0" err="1" smtClean="0"/>
              <a:t>sociologická</a:t>
            </a:r>
            <a:r>
              <a:rPr lang="en-US" dirty="0" smtClean="0"/>
              <a:t> </a:t>
            </a:r>
            <a:r>
              <a:rPr lang="en-US" dirty="0" err="1" smtClean="0"/>
              <a:t>interpretácia</a:t>
            </a:r>
            <a:r>
              <a:rPr lang="en-US" dirty="0" smtClean="0"/>
              <a:t>” </a:t>
            </a:r>
            <a:r>
              <a:rPr lang="en-US" dirty="0" err="1" smtClean="0"/>
              <a:t>Lipseta</a:t>
            </a:r>
            <a:r>
              <a:rPr lang="en-US" dirty="0" smtClean="0"/>
              <a:t> a </a:t>
            </a:r>
            <a:r>
              <a:rPr lang="en-US" dirty="0" err="1" smtClean="0"/>
              <a:t>Rokkana</a:t>
            </a:r>
            <a:endParaRPr lang="en-US" dirty="0" smtClean="0"/>
          </a:p>
          <a:p>
            <a:r>
              <a:rPr lang="en-US" dirty="0" smtClean="0"/>
              <a:t>2. od </a:t>
            </a:r>
            <a:r>
              <a:rPr lang="en-US" dirty="0" err="1" smtClean="0"/>
              <a:t>strategických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r>
              <a:rPr lang="en-US" dirty="0" smtClean="0"/>
              <a:t>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elít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témy</a:t>
            </a:r>
            <a:r>
              <a:rPr lang="en-US" dirty="0" smtClean="0"/>
              <a:t> </a:t>
            </a:r>
            <a:r>
              <a:rPr lang="en-US" dirty="0" err="1" smtClean="0"/>
              <a:t>súťaže</a:t>
            </a:r>
            <a:r>
              <a:rPr lang="en-US" dirty="0" smtClean="0"/>
              <a:t> </a:t>
            </a:r>
            <a:r>
              <a:rPr lang="en-US" dirty="0" err="1" smtClean="0"/>
              <a:t>zdôrazniť</a:t>
            </a:r>
            <a:endParaRPr lang="en-US" dirty="0" smtClean="0"/>
          </a:p>
          <a:p>
            <a:r>
              <a:rPr lang="en-US" dirty="0" smtClean="0"/>
              <a:t>3. od </a:t>
            </a:r>
            <a:r>
              <a:rPr lang="en-US" dirty="0" err="1" smtClean="0"/>
              <a:t>formálnych</a:t>
            </a:r>
            <a:r>
              <a:rPr lang="en-US" dirty="0" smtClean="0"/>
              <a:t> </a:t>
            </a:r>
            <a:r>
              <a:rPr lang="en-US" dirty="0" err="1" smtClean="0"/>
              <a:t>inštitúcií</a:t>
            </a:r>
            <a:r>
              <a:rPr lang="en-US" dirty="0" smtClean="0"/>
              <a:t>, </a:t>
            </a:r>
            <a:r>
              <a:rPr lang="en-US" dirty="0" err="1" smtClean="0"/>
              <a:t>hlavne</a:t>
            </a:r>
            <a:r>
              <a:rPr lang="en-US" dirty="0" smtClean="0"/>
              <a:t> </a:t>
            </a:r>
            <a:r>
              <a:rPr lang="en-US" dirty="0" err="1" smtClean="0"/>
              <a:t>volebných</a:t>
            </a:r>
            <a:r>
              <a:rPr lang="en-US" dirty="0" smtClean="0"/>
              <a:t> </a:t>
            </a:r>
            <a:r>
              <a:rPr lang="en-US" dirty="0" err="1" smtClean="0"/>
              <a:t>pravidiel</a:t>
            </a:r>
            <a:r>
              <a:rPr lang="en-US" dirty="0" smtClean="0"/>
              <a:t> a </a:t>
            </a:r>
            <a:r>
              <a:rPr lang="en-US" dirty="0" err="1" smtClean="0"/>
              <a:t>celoštátnych</a:t>
            </a:r>
            <a:r>
              <a:rPr lang="en-US" dirty="0" smtClean="0"/>
              <a:t> </a:t>
            </a:r>
            <a:r>
              <a:rPr lang="en-US" dirty="0" err="1" smtClean="0"/>
              <a:t>inštitúcií</a:t>
            </a:r>
            <a:r>
              <a:rPr lang="en-US" dirty="0" smtClean="0"/>
              <a:t> (exe-leg)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8245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Od </a:t>
            </a:r>
            <a:r>
              <a:rPr lang="en-US" dirty="0" err="1"/>
              <a:t>čoho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odvíja</a:t>
            </a:r>
            <a:r>
              <a:rPr lang="en-US" dirty="0"/>
              <a:t> </a:t>
            </a:r>
            <a:r>
              <a:rPr lang="en-US" dirty="0" err="1"/>
              <a:t>podoba</a:t>
            </a:r>
            <a:r>
              <a:rPr lang="en-US" dirty="0"/>
              <a:t> </a:t>
            </a:r>
            <a:r>
              <a:rPr lang="en-US" dirty="0" err="1"/>
              <a:t>straníckej</a:t>
            </a:r>
            <a:r>
              <a:rPr lang="en-US" dirty="0"/>
              <a:t> </a:t>
            </a:r>
            <a:r>
              <a:rPr lang="en-US" dirty="0" err="1"/>
              <a:t>scény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Duvergerov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 </a:t>
            </a:r>
            <a:r>
              <a:rPr lang="en-US" dirty="0" err="1" smtClean="0"/>
              <a:t>hypotéza</a:t>
            </a:r>
            <a:r>
              <a:rPr lang="en-US" dirty="0" smtClean="0"/>
              <a:t>, </a:t>
            </a:r>
            <a:r>
              <a:rPr lang="en-US" dirty="0" err="1" smtClean="0"/>
              <a:t>Coxovo</a:t>
            </a:r>
            <a:r>
              <a:rPr lang="en-US" dirty="0" smtClean="0"/>
              <a:t> </a:t>
            </a:r>
            <a:r>
              <a:rPr lang="en-US" dirty="0" err="1" smtClean="0"/>
              <a:t>pravidlo</a:t>
            </a:r>
            <a:r>
              <a:rPr lang="en-US" dirty="0" smtClean="0"/>
              <a:t> M+1</a:t>
            </a:r>
          </a:p>
          <a:p>
            <a:r>
              <a:rPr lang="en-US" dirty="0" err="1" smtClean="0"/>
              <a:t>súťaž</a:t>
            </a:r>
            <a:r>
              <a:rPr lang="en-US" dirty="0" smtClean="0"/>
              <a:t> o </a:t>
            </a:r>
            <a:r>
              <a:rPr lang="en-US" dirty="0" err="1" smtClean="0"/>
              <a:t>hlavnú</a:t>
            </a:r>
            <a:r>
              <a:rPr lang="en-US" dirty="0" smtClean="0"/>
              <a:t> </a:t>
            </a:r>
            <a:r>
              <a:rPr lang="en-US" dirty="0" err="1" smtClean="0"/>
              <a:t>exekutívnu</a:t>
            </a:r>
            <a:r>
              <a:rPr lang="en-US" dirty="0" smtClean="0"/>
              <a:t> </a:t>
            </a:r>
            <a:r>
              <a:rPr lang="en-US" dirty="0" err="1" smtClean="0"/>
              <a:t>funkciu</a:t>
            </a:r>
            <a:r>
              <a:rPr lang="en-US" dirty="0" smtClean="0"/>
              <a:t> (</a:t>
            </a:r>
            <a:r>
              <a:rPr lang="en-US" dirty="0" err="1" smtClean="0"/>
              <a:t>premiér</a:t>
            </a:r>
            <a:r>
              <a:rPr lang="en-US" dirty="0" smtClean="0"/>
              <a:t>, </a:t>
            </a:r>
            <a:r>
              <a:rPr lang="en-US" dirty="0" err="1" smtClean="0"/>
              <a:t>prezident</a:t>
            </a:r>
            <a:r>
              <a:rPr lang="en-US" dirty="0" smtClean="0"/>
              <a:t>) </a:t>
            </a:r>
            <a:r>
              <a:rPr lang="en-US" dirty="0" err="1" smtClean="0"/>
              <a:t>štrukúruje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 smtClean="0"/>
              <a:t>legislatívnych</a:t>
            </a:r>
            <a:r>
              <a:rPr lang="en-US" dirty="0" smtClean="0"/>
              <a:t> “</a:t>
            </a:r>
            <a:r>
              <a:rPr lang="en-US" dirty="0" err="1" smtClean="0"/>
              <a:t>zmyslupných</a:t>
            </a:r>
            <a:r>
              <a:rPr lang="en-US" dirty="0" smtClean="0"/>
              <a:t>” (viable) </a:t>
            </a:r>
            <a:r>
              <a:rPr lang="en-US" dirty="0" err="1" smtClean="0"/>
              <a:t>kandidátov</a:t>
            </a:r>
            <a:r>
              <a:rPr lang="en-US" dirty="0" smtClean="0"/>
              <a:t> (Cox)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62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Čo je to stranícky systém?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Pravidelné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ustálené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dlhodobo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existujúce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interakcie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jeho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komponentmi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Definujú</a:t>
            </a:r>
            <a:r>
              <a:rPr lang="en-US" dirty="0" smtClean="0">
                <a:cs typeface="+mn-cs"/>
              </a:rPr>
              <a:t> ho </a:t>
            </a:r>
            <a:r>
              <a:rPr lang="en-US" dirty="0" err="1" smtClean="0">
                <a:cs typeface="+mn-cs"/>
              </a:rPr>
              <a:t>špecifické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interakcie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charakteristikami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idú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nad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rámec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izolovaného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skúmania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strany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Duverger</a:t>
            </a:r>
            <a:r>
              <a:rPr lang="en-US" dirty="0" smtClean="0">
                <a:cs typeface="+mn-cs"/>
              </a:rPr>
              <a:t>):</a:t>
            </a:r>
            <a:r>
              <a:rPr lang="cs-CZ" dirty="0" smtClean="0">
                <a:cs typeface="+mn-cs"/>
              </a:rPr>
              <a:t> p</a:t>
            </a:r>
            <a:r>
              <a:rPr lang="en-US" dirty="0" err="1" smtClean="0">
                <a:cs typeface="+mn-cs"/>
              </a:rPr>
              <a:t>očet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veľkosť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geograf</a:t>
            </a:r>
            <a:r>
              <a:rPr lang="en-US" dirty="0" smtClean="0">
                <a:cs typeface="+mn-cs"/>
              </a:rPr>
              <a:t>. </a:t>
            </a:r>
            <a:r>
              <a:rPr lang="cs-CZ" dirty="0" err="1" smtClean="0">
                <a:cs typeface="+mn-cs"/>
              </a:rPr>
              <a:t>distribúcia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podpo</a:t>
            </a:r>
            <a:r>
              <a:rPr lang="cs-CZ" dirty="0" err="1" smtClean="0">
                <a:cs typeface="+mn-cs"/>
              </a:rPr>
              <a:t>ry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Strany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tvoria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systém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iba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ak</a:t>
            </a:r>
            <a:r>
              <a:rPr lang="en-US" dirty="0" smtClean="0">
                <a:cs typeface="+mn-cs"/>
              </a:rPr>
              <a:t> je </a:t>
            </a:r>
            <a:r>
              <a:rPr lang="en-US" dirty="0" err="1" smtClean="0">
                <a:cs typeface="+mn-cs"/>
              </a:rPr>
              <a:t>každá</a:t>
            </a:r>
            <a:r>
              <a:rPr lang="en-US" dirty="0" smtClean="0">
                <a:cs typeface="+mn-cs"/>
              </a:rPr>
              <a:t> z </a:t>
            </a:r>
            <a:r>
              <a:rPr lang="en-US" dirty="0" err="1" smtClean="0">
                <a:cs typeface="+mn-cs"/>
              </a:rPr>
              <a:t>nich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súčasťou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celku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interakcií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výsledkom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súťaže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stranami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391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Systémové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charakteristiky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výsledkom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súťaže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</a:t>
            </a:r>
            <a:r>
              <a:rPr lang="en-US" dirty="0" smtClean="0">
                <a:cs typeface="+mn-cs"/>
              </a:rPr>
              <a:t> pol. </a:t>
            </a:r>
            <a:r>
              <a:rPr lang="en-US" dirty="0" err="1" smtClean="0">
                <a:cs typeface="+mn-cs"/>
              </a:rPr>
              <a:t>stranami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Počet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strán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ako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počítať</a:t>
            </a:r>
            <a:r>
              <a:rPr lang="en-US" dirty="0" smtClean="0">
                <a:cs typeface="+mn-cs"/>
              </a:rPr>
              <a:t>?)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Relatívna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veľkosť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sila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ako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ju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posúdiť</a:t>
            </a:r>
            <a:r>
              <a:rPr lang="en-US" dirty="0" smtClean="0">
                <a:cs typeface="+mn-cs"/>
              </a:rPr>
              <a:t>?)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Počet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dimenzií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ktorých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súťažia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Vzdialenosť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stranami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kľúčových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témach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Ne/</a:t>
            </a:r>
            <a:r>
              <a:rPr lang="en-US" dirty="0" err="1"/>
              <a:t>o</a:t>
            </a:r>
            <a:r>
              <a:rPr lang="en-US" dirty="0" err="1" smtClean="0">
                <a:cs typeface="+mn-cs"/>
              </a:rPr>
              <a:t>chota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spolu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vládnuť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092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Počet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strán</a:t>
            </a:r>
            <a:r>
              <a:rPr lang="en-US" dirty="0" smtClean="0">
                <a:cs typeface="+mj-cs"/>
              </a:rPr>
              <a:t> (</a:t>
            </a:r>
            <a:r>
              <a:rPr lang="en-US" dirty="0" err="1" smtClean="0">
                <a:cs typeface="+mj-cs"/>
              </a:rPr>
              <a:t>ako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ich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počítať</a:t>
            </a:r>
            <a:r>
              <a:rPr lang="en-US" dirty="0" smtClean="0">
                <a:cs typeface="+mj-cs"/>
              </a:rPr>
              <a:t>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Takmer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všetky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klasifikácie</a:t>
            </a:r>
            <a:r>
              <a:rPr lang="en-US" dirty="0" smtClean="0">
                <a:cs typeface="+mn-cs"/>
              </a:rPr>
              <a:t> str. </a:t>
            </a:r>
            <a:r>
              <a:rPr lang="en-US" dirty="0" err="1" smtClean="0">
                <a:cs typeface="+mn-cs"/>
              </a:rPr>
              <a:t>systémov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berú</a:t>
            </a:r>
            <a:r>
              <a:rPr lang="en-US" dirty="0" smtClean="0">
                <a:cs typeface="+mn-cs"/>
              </a:rPr>
              <a:t> do </a:t>
            </a:r>
            <a:r>
              <a:rPr lang="en-US" dirty="0" err="1" smtClean="0">
                <a:cs typeface="+mn-cs"/>
              </a:rPr>
              <a:t>úvahy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počet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strán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Všetky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zúčastňujú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volieb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Všetky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získavajú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kreslá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Všetky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vplývajú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vládnutie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133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Británia</a:t>
            </a:r>
            <a:r>
              <a:rPr lang="en-US" dirty="0" smtClean="0">
                <a:cs typeface="+mj-cs"/>
              </a:rPr>
              <a:t> 2005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V </a:t>
            </a:r>
            <a:r>
              <a:rPr lang="en-US" dirty="0" err="1" smtClean="0">
                <a:cs typeface="+mn-cs"/>
              </a:rPr>
              <a:t>parlamentných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voľbách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súťažilo</a:t>
            </a:r>
            <a:r>
              <a:rPr lang="en-US" dirty="0" smtClean="0">
                <a:cs typeface="+mn-cs"/>
              </a:rPr>
              <a:t> 14 </a:t>
            </a:r>
            <a:r>
              <a:rPr lang="en-US" dirty="0" err="1" smtClean="0">
                <a:cs typeface="+mn-cs"/>
              </a:rPr>
              <a:t>strán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Parlamentné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zastúpenie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získalo</a:t>
            </a:r>
            <a:r>
              <a:rPr lang="en-US" dirty="0" smtClean="0">
                <a:cs typeface="+mn-cs"/>
              </a:rPr>
              <a:t> 12 z </a:t>
            </a:r>
            <a:r>
              <a:rPr lang="en-US" dirty="0" err="1" smtClean="0">
                <a:cs typeface="+mn-cs"/>
              </a:rPr>
              <a:t>nich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Tri z </a:t>
            </a:r>
            <a:r>
              <a:rPr lang="en-US" dirty="0" err="1" smtClean="0">
                <a:cs typeface="+mn-cs"/>
              </a:rPr>
              <a:t>nich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získali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drvivú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väčšinu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hlasov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kresiel</a:t>
            </a:r>
            <a:r>
              <a:rPr lang="en-US" dirty="0" smtClean="0">
                <a:cs typeface="+mn-cs"/>
              </a:rPr>
              <a:t> (Lab 35,2%=356, Con 32,3=197, </a:t>
            </a:r>
            <a:r>
              <a:rPr lang="en-US" dirty="0" err="1" smtClean="0">
                <a:cs typeface="+mn-cs"/>
              </a:rPr>
              <a:t>LibDem</a:t>
            </a:r>
            <a:r>
              <a:rPr lang="en-US" dirty="0" smtClean="0">
                <a:cs typeface="+mn-cs"/>
              </a:rPr>
              <a:t> 22%=62 </a:t>
            </a:r>
            <a:r>
              <a:rPr lang="en-US" dirty="0" err="1" smtClean="0">
                <a:cs typeface="+mn-cs"/>
              </a:rPr>
              <a:t>mandátov</a:t>
            </a:r>
            <a:r>
              <a:rPr lang="en-US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Ostatné</a:t>
            </a:r>
            <a:r>
              <a:rPr lang="en-US" dirty="0" smtClean="0">
                <a:cs typeface="+mn-cs"/>
              </a:rPr>
              <a:t> (s </a:t>
            </a:r>
            <a:r>
              <a:rPr lang="en-US" dirty="0" err="1" smtClean="0">
                <a:cs typeface="+mn-cs"/>
              </a:rPr>
              <a:t>jednou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výnimkou</a:t>
            </a:r>
            <a:r>
              <a:rPr lang="en-US" dirty="0" smtClean="0">
                <a:cs typeface="+mn-cs"/>
              </a:rPr>
              <a:t>) </a:t>
            </a: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strany</a:t>
            </a:r>
            <a:r>
              <a:rPr lang="en-US" dirty="0" smtClean="0">
                <a:cs typeface="+mn-cs"/>
              </a:rPr>
              <a:t> s </a:t>
            </a:r>
            <a:r>
              <a:rPr lang="en-US" dirty="0" err="1" smtClean="0">
                <a:cs typeface="+mn-cs"/>
              </a:rPr>
              <a:t>podporou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koncentrovanou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regiónoch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Hlavnou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otázkou</a:t>
            </a:r>
            <a:r>
              <a:rPr lang="en-US" dirty="0" smtClean="0">
                <a:cs typeface="+mn-cs"/>
              </a:rPr>
              <a:t> je, </a:t>
            </a:r>
            <a:r>
              <a:rPr lang="en-US" dirty="0" err="1" smtClean="0">
                <a:cs typeface="+mn-cs"/>
              </a:rPr>
              <a:t>či</a:t>
            </a:r>
            <a:r>
              <a:rPr lang="en-US" dirty="0" smtClean="0">
                <a:cs typeface="+mn-cs"/>
              </a:rPr>
              <a:t> ide o </a:t>
            </a:r>
            <a:r>
              <a:rPr lang="en-US" dirty="0" err="1" smtClean="0">
                <a:cs typeface="+mn-cs"/>
              </a:rPr>
              <a:t>systém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dvoch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alebo</a:t>
            </a:r>
            <a:r>
              <a:rPr lang="en-US" dirty="0" smtClean="0">
                <a:cs typeface="+mn-cs"/>
              </a:rPr>
              <a:t> troch </a:t>
            </a:r>
            <a:r>
              <a:rPr lang="en-US" dirty="0" err="1" smtClean="0">
                <a:cs typeface="+mn-cs"/>
              </a:rPr>
              <a:t>strán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8803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Duverger (1954)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Numerické kritérium pre rozlišovanie dynamiky vzťahov medzi stranami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Systém jednej strany, systém dvoch strán, systém viacerých strán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Prirodzený stav vecí vedie k opozícii dvoch hlavných alternatív – systém dvoch strán najprirodzenejší a najfunkčnejší</a:t>
            </a:r>
          </a:p>
        </p:txBody>
      </p:sp>
    </p:spTree>
    <p:extLst>
      <p:ext uri="{BB962C8B-B14F-4D97-AF65-F5344CB8AC3E}">
        <p14:creationId xmlns:p14="http://schemas.microsoft.com/office/powerpoint/2010/main" val="74045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Arial" charset="0"/>
              </a:rPr>
              <a:t>1. Programové </a:t>
            </a:r>
            <a:r>
              <a:rPr lang="cs-CZ" dirty="0">
                <a:latin typeface="Arial" charset="0"/>
              </a:rPr>
              <a:t>v</a:t>
            </a:r>
            <a:r>
              <a:rPr lang="en-US" dirty="0" err="1">
                <a:latin typeface="Arial" charset="0"/>
                <a:cs typeface="Arial" charset="0"/>
              </a:rPr>
              <a:t>ä</a:t>
            </a:r>
            <a:r>
              <a:rPr lang="cs-CZ" dirty="0" err="1">
                <a:latin typeface="Arial" charset="0"/>
                <a:cs typeface="Arial" charset="0"/>
              </a:rPr>
              <a:t>zby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err="1" smtClean="0">
                <a:latin typeface="Arial" charset="0"/>
              </a:rPr>
              <a:t>Normatívny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predpoklad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dobre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fungujúcej</a:t>
            </a:r>
            <a:r>
              <a:rPr lang="cs-CZ" dirty="0">
                <a:latin typeface="Arial" charset="0"/>
              </a:rPr>
              <a:t> demokracie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V</a:t>
            </a:r>
            <a:r>
              <a:rPr lang="en-US" dirty="0">
                <a:latin typeface="Arial" charset="0"/>
                <a:cs typeface="Arial" charset="0"/>
              </a:rPr>
              <a:t>ä</a:t>
            </a:r>
            <a:r>
              <a:rPr lang="cs-CZ" dirty="0" err="1">
                <a:latin typeface="Arial" charset="0"/>
                <a:cs typeface="Arial" charset="0"/>
              </a:rPr>
              <a:t>zba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medzi</a:t>
            </a:r>
            <a:r>
              <a:rPr lang="cs-CZ" dirty="0">
                <a:latin typeface="Arial" charset="0"/>
                <a:cs typeface="Arial" charset="0"/>
              </a:rPr>
              <a:t> stranou a </a:t>
            </a:r>
            <a:r>
              <a:rPr lang="cs-CZ" dirty="0" err="1">
                <a:latin typeface="Arial" charset="0"/>
                <a:cs typeface="Arial" charset="0"/>
              </a:rPr>
              <a:t>voličom</a:t>
            </a:r>
            <a:r>
              <a:rPr lang="cs-CZ" dirty="0">
                <a:latin typeface="Arial" charset="0"/>
                <a:cs typeface="Arial" charset="0"/>
              </a:rPr>
              <a:t> je </a:t>
            </a:r>
            <a:r>
              <a:rPr lang="cs-CZ" dirty="0" err="1">
                <a:latin typeface="Arial" charset="0"/>
                <a:cs typeface="Arial" charset="0"/>
              </a:rPr>
              <a:t>podmienečná</a:t>
            </a:r>
            <a:r>
              <a:rPr lang="cs-CZ" dirty="0">
                <a:latin typeface="Arial" charset="0"/>
                <a:cs typeface="Arial" charset="0"/>
              </a:rPr>
              <a:t> a závislá od výkonu, </a:t>
            </a:r>
            <a:r>
              <a:rPr lang="cs-CZ" dirty="0" err="1">
                <a:latin typeface="Arial" charset="0"/>
                <a:cs typeface="Arial" charset="0"/>
              </a:rPr>
              <a:t>ktorý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smtClean="0">
                <a:latin typeface="Arial" charset="0"/>
                <a:cs typeface="Arial" charset="0"/>
              </a:rPr>
              <a:t>strany </a:t>
            </a:r>
            <a:r>
              <a:rPr lang="cs-CZ" dirty="0" err="1" smtClean="0">
                <a:latin typeface="Arial" charset="0"/>
                <a:cs typeface="Arial" charset="0"/>
              </a:rPr>
              <a:t>dopredu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stanovia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v </a:t>
            </a:r>
            <a:r>
              <a:rPr lang="cs-CZ" dirty="0" err="1">
                <a:latin typeface="Arial" charset="0"/>
                <a:cs typeface="Arial" charset="0"/>
              </a:rPr>
              <a:t>podobe</a:t>
            </a:r>
            <a:r>
              <a:rPr lang="cs-CZ" dirty="0">
                <a:latin typeface="Arial" charset="0"/>
                <a:cs typeface="Arial" charset="0"/>
              </a:rPr>
              <a:t> programových </a:t>
            </a:r>
            <a:r>
              <a:rPr lang="cs-CZ" dirty="0" err="1">
                <a:latin typeface="Arial" charset="0"/>
                <a:cs typeface="Arial" charset="0"/>
              </a:rPr>
              <a:t>cieľov</a:t>
            </a:r>
            <a:endParaRPr lang="cs-CZ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  <a:cs typeface="Arial" charset="0"/>
              </a:rPr>
              <a:t>Zároveň je </a:t>
            </a:r>
            <a:r>
              <a:rPr lang="cs-CZ" dirty="0" smtClean="0">
                <a:latin typeface="Arial" charset="0"/>
                <a:cs typeface="Arial" charset="0"/>
              </a:rPr>
              <a:t>neustále </a:t>
            </a:r>
            <a:r>
              <a:rPr lang="cs-CZ" dirty="0" err="1" smtClean="0">
                <a:latin typeface="Arial" charset="0"/>
                <a:cs typeface="Arial" charset="0"/>
              </a:rPr>
              <a:t>prehodnocovaná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vo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smtClean="0">
                <a:latin typeface="Arial" charset="0"/>
                <a:cs typeface="Arial" charset="0"/>
              </a:rPr>
              <a:t>volebním cykle: </a:t>
            </a:r>
            <a:r>
              <a:rPr lang="cs-CZ" dirty="0" smtClean="0">
                <a:latin typeface="Arial" charset="0"/>
                <a:cs typeface="Arial" charset="0"/>
              </a:rPr>
              <a:t>program—</a:t>
            </a:r>
            <a:r>
              <a:rPr lang="cs-CZ" dirty="0" err="1" smtClean="0">
                <a:latin typeface="Arial" charset="0"/>
                <a:cs typeface="Arial" charset="0"/>
              </a:rPr>
              <a:t>voľby</a:t>
            </a:r>
            <a:r>
              <a:rPr lang="cs-CZ" dirty="0" smtClean="0">
                <a:latin typeface="Arial" charset="0"/>
                <a:cs typeface="Arial" charset="0"/>
              </a:rPr>
              <a:t>—výkon </a:t>
            </a:r>
            <a:r>
              <a:rPr lang="cs-CZ" dirty="0">
                <a:latin typeface="Arial" charset="0"/>
                <a:cs typeface="Arial" charset="0"/>
              </a:rPr>
              <a:t>moci–</a:t>
            </a:r>
            <a:r>
              <a:rPr lang="cs-CZ" dirty="0" err="1">
                <a:latin typeface="Arial" charset="0"/>
                <a:cs typeface="Arial" charset="0"/>
              </a:rPr>
              <a:t>zhodnotenie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vo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voľbách</a:t>
            </a:r>
            <a:r>
              <a:rPr lang="cs-CZ" dirty="0">
                <a:latin typeface="Arial" charset="0"/>
                <a:cs typeface="Arial" charset="0"/>
              </a:rPr>
              <a:t>—</a:t>
            </a:r>
            <a:r>
              <a:rPr lang="cs-CZ" dirty="0" err="1">
                <a:latin typeface="Arial" charset="0"/>
                <a:cs typeface="Arial" charset="0"/>
              </a:rPr>
              <a:t>atď</a:t>
            </a:r>
            <a:r>
              <a:rPr lang="cs-CZ" dirty="0">
                <a:latin typeface="Arial" charset="0"/>
                <a:cs typeface="Arial" charset="0"/>
              </a:rPr>
              <a:t>. </a:t>
            </a: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Relatívna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veľkosť</a:t>
            </a:r>
            <a:r>
              <a:rPr lang="en-US" dirty="0" smtClean="0">
                <a:cs typeface="+mj-cs"/>
              </a:rPr>
              <a:t> a </a:t>
            </a:r>
            <a:r>
              <a:rPr lang="en-US" dirty="0" err="1" smtClean="0">
                <a:cs typeface="+mj-cs"/>
              </a:rPr>
              <a:t>sila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</a:t>
            </a:r>
            <a:r>
              <a:rPr lang="en-US" dirty="0" err="1" smtClean="0">
                <a:cs typeface="+mj-cs"/>
              </a:rPr>
              <a:t>ako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ju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posúdiť</a:t>
            </a:r>
            <a:r>
              <a:rPr lang="en-US" dirty="0" smtClean="0">
                <a:cs typeface="+mj-cs"/>
              </a:rPr>
              <a:t>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Blondel (1968): empirická klasifikácia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podiel hlasov, ktoré získali dve najväčšie strany a</a:t>
            </a:r>
          </a:p>
          <a:p>
            <a:pPr eaLnBrk="1" hangingPunct="1"/>
            <a:r>
              <a:rPr lang="sk-SK">
                <a:latin typeface="Arial" charset="0"/>
                <a:ea typeface="ＭＳ Ｐゴシック" charset="0"/>
              </a:rPr>
              <a:t>pomer</a:t>
            </a:r>
            <a:r>
              <a:rPr lang="en-US">
                <a:latin typeface="Arial" charset="0"/>
                <a:ea typeface="ＭＳ Ｐゴシック" charset="0"/>
              </a:rPr>
              <a:t> podielu najväčšej strany voči druhej, resp. tretej strane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1945-1966: UK, USA, NZE, AUS, AUT (dve strany berú &gt;89%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CAN, GER, IRE: (dve strany 75-80%, rozdiel medzi nimi :</a:t>
            </a:r>
            <a:r>
              <a:rPr lang="cs-CZ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</a:rPr>
              <a:t>10%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624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mtClean="0">
                <a:cs typeface="+mj-cs"/>
              </a:rPr>
              <a:t>Blondel (1968)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Numerické kritérium zachovať, ale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Treba brať do úvahy aj relatívnu veľkosť strán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Systém dvoch strán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Systém dva a pol strany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Systém viacerých strán s jednou dominantnou stranou (prvá &gt;40% a 2x viac než druhá)</a:t>
            </a:r>
          </a:p>
          <a:p>
            <a:pPr eaLnBrk="1" hangingPunct="1">
              <a:defRPr/>
            </a:pPr>
            <a:r>
              <a:rPr lang="sk-SK" sz="2700" dirty="0" smtClean="0">
                <a:cs typeface="+mn-cs"/>
              </a:rPr>
              <a:t>Systém viacerých strán bez dominantnej strany</a:t>
            </a:r>
          </a:p>
          <a:p>
            <a:pPr eaLnBrk="1" hangingPunct="1">
              <a:buFont typeface="Wingdings" charset="0"/>
              <a:buNone/>
              <a:defRPr/>
            </a:pPr>
            <a:endParaRPr lang="sk-SK" sz="2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2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Blondelova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klasifikácia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Lepšie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vystihuje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skupinu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viacstraníckych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systémov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Na </a:t>
            </a:r>
            <a:r>
              <a:rPr lang="en-US" dirty="0" err="1" smtClean="0">
                <a:cs typeface="+mn-cs"/>
              </a:rPr>
              <a:t>druhej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rovnako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kategorizuje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stranícke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systémy</a:t>
            </a:r>
            <a:r>
              <a:rPr lang="en-US" dirty="0" smtClean="0">
                <a:cs typeface="+mn-cs"/>
              </a:rPr>
              <a:t> so </a:t>
            </a:r>
            <a:r>
              <a:rPr lang="en-US" dirty="0" err="1" smtClean="0">
                <a:cs typeface="+mn-cs"/>
              </a:rPr>
              <a:t>zásadne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inou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logikou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fungovania</a:t>
            </a:r>
            <a:r>
              <a:rPr lang="en-US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Viacstranícky</a:t>
            </a:r>
            <a:r>
              <a:rPr lang="en-US" dirty="0" smtClean="0">
                <a:cs typeface="+mn-cs"/>
              </a:rPr>
              <a:t> s </a:t>
            </a:r>
            <a:r>
              <a:rPr lang="en-US" dirty="0" err="1" smtClean="0">
                <a:cs typeface="+mn-cs"/>
              </a:rPr>
              <a:t>dominantnou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stranou</a:t>
            </a:r>
            <a:r>
              <a:rPr lang="en-US" dirty="0" smtClean="0">
                <a:cs typeface="+mn-cs"/>
              </a:rPr>
              <a:t> (SWE, NOR </a:t>
            </a:r>
            <a:r>
              <a:rPr lang="en-US" dirty="0" err="1" smtClean="0">
                <a:cs typeface="+mn-cs"/>
              </a:rPr>
              <a:t>aj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výrazne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polarizovaný</a:t>
            </a:r>
            <a:r>
              <a:rPr lang="en-US" dirty="0" smtClean="0">
                <a:cs typeface="+mn-cs"/>
              </a:rPr>
              <a:t> pre-199</a:t>
            </a:r>
            <a:r>
              <a:rPr lang="cs-CZ" dirty="0" smtClean="0">
                <a:cs typeface="+mn-cs"/>
              </a:rPr>
              <a:t>4</a:t>
            </a:r>
            <a:r>
              <a:rPr lang="en-US" dirty="0" smtClean="0">
                <a:cs typeface="+mn-cs"/>
              </a:rPr>
              <a:t> ITA)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Viacstranícky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bez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dominantnej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konsociačné</a:t>
            </a:r>
            <a:r>
              <a:rPr lang="en-US" dirty="0" smtClean="0">
                <a:cs typeface="+mn-cs"/>
              </a:rPr>
              <a:t> HOL a SWI </a:t>
            </a:r>
            <a:r>
              <a:rPr lang="en-US" dirty="0" err="1" smtClean="0">
                <a:cs typeface="+mn-cs"/>
              </a:rPr>
              <a:t>aj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polarizované</a:t>
            </a:r>
            <a:r>
              <a:rPr lang="en-US" dirty="0" smtClean="0">
                <a:cs typeface="+mn-cs"/>
              </a:rPr>
              <a:t> FRA a FIN)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2680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Vzdialenosť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medzi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stranami</a:t>
            </a:r>
            <a:r>
              <a:rPr lang="en-US" dirty="0" smtClean="0">
                <a:cs typeface="+mj-cs"/>
              </a:rPr>
              <a:t> </a:t>
            </a:r>
            <a:r>
              <a:rPr lang="sk-SK" dirty="0" smtClean="0">
                <a:cs typeface="+mj-cs"/>
              </a:rPr>
              <a:t>Sartori (1976)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Taktika straníckej súťaže a opozícií súvisí s počtom strán v systéme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Počet strán = formát straníckej súťaže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Koaličný potenciál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Vydieračský potenciál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Tieto kritériá nemajú prediktívnu, ale postdiktívnu hodnotu</a:t>
            </a:r>
          </a:p>
        </p:txBody>
      </p:sp>
    </p:spTree>
    <p:extLst>
      <p:ext uri="{BB962C8B-B14F-4D97-AF65-F5344CB8AC3E}">
        <p14:creationId xmlns:p14="http://schemas.microsoft.com/office/powerpoint/2010/main" val="44047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mtClean="0">
                <a:cs typeface="+mj-cs"/>
              </a:rPr>
              <a:t>Sartori (1976)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Mechanika straníckej súťaže = dynamika vzťahov medzi stranami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Formát ovplyvňuje mechaniku (čím viac strán, tým väčšia ideologická vzdialenosť krajných pólov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Výnimkou je segmentovaný systém, ktorý je fragmentovaný, ale nie polarizovaný</a:t>
            </a:r>
          </a:p>
        </p:txBody>
      </p:sp>
    </p:spTree>
    <p:extLst>
      <p:ext uri="{BB962C8B-B14F-4D97-AF65-F5344CB8AC3E}">
        <p14:creationId xmlns:p14="http://schemas.microsoft.com/office/powerpoint/2010/main" val="42703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mtClean="0">
                <a:cs typeface="+mj-cs"/>
              </a:rPr>
              <a:t>Sartori (1976)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Systém jednej strany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Systém hegemónnej strany (existencia satelitov)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Systém dominantnej strany (keď jedna strana počas dlhšieho časového obdobia kontroluje absolútnu väčšinu kresiel)</a:t>
            </a:r>
          </a:p>
        </p:txBody>
      </p:sp>
    </p:spTree>
    <p:extLst>
      <p:ext uri="{BB962C8B-B14F-4D97-AF65-F5344CB8AC3E}">
        <p14:creationId xmlns:p14="http://schemas.microsoft.com/office/powerpoint/2010/main" val="29613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mtClean="0">
                <a:cs typeface="+mj-cs"/>
              </a:rPr>
              <a:t>Systém dvoch strán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Dve strany súťažia o absolútnu väčšinu kresiel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Jedna z nich uspeje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Je pripravená vládnuť sama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Alternácia vo vláde stále zostáva nespochybniteľnou možnosťou</a:t>
            </a:r>
          </a:p>
        </p:txBody>
      </p:sp>
    </p:spTree>
    <p:extLst>
      <p:ext uri="{BB962C8B-B14F-4D97-AF65-F5344CB8AC3E}">
        <p14:creationId xmlns:p14="http://schemas.microsoft.com/office/powerpoint/2010/main" val="19484293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mtClean="0">
                <a:cs typeface="+mj-cs"/>
              </a:rPr>
              <a:t>Umiernený pluralizmus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3-5 relevantných strán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Koaličné vlády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Alternatívne koalície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Malá ideologická vzdialenosť strán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Bipolárne konfigurácie vládno-opozičnej súťaže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Dostredivá stranícka súťaž</a:t>
            </a:r>
          </a:p>
        </p:txBody>
      </p:sp>
    </p:spTree>
    <p:extLst>
      <p:ext uri="{BB962C8B-B14F-4D97-AF65-F5344CB8AC3E}">
        <p14:creationId xmlns:p14="http://schemas.microsoft.com/office/powerpoint/2010/main" val="1111429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smtClean="0">
                <a:cs typeface="+mj-cs"/>
              </a:rPr>
              <a:t/>
            </a:r>
            <a:br>
              <a:rPr lang="sk-SK" sz="3200" smtClean="0">
                <a:cs typeface="+mj-cs"/>
              </a:rPr>
            </a:br>
            <a:r>
              <a:rPr lang="sk-SK" sz="3200" smtClean="0">
                <a:cs typeface="+mj-cs"/>
              </a:rPr>
              <a:t> Polarizovaný pluralizmus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Viac ako 5-6 strán</a:t>
            </a:r>
          </a:p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Antisystémové strany</a:t>
            </a:r>
          </a:p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Bilaterálne opozície</a:t>
            </a:r>
          </a:p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Centrálna pozícia jednej strany (skupiny)</a:t>
            </a:r>
          </a:p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Veľká polarizácia</a:t>
            </a:r>
          </a:p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Odstredivá stranícka súťaž</a:t>
            </a:r>
          </a:p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Opozícia princípov</a:t>
            </a:r>
          </a:p>
          <a:p>
            <a:pPr eaLnBrk="1" hangingPunct="1">
              <a:defRPr/>
            </a:pPr>
            <a:r>
              <a:rPr lang="sk-SK" sz="2600" dirty="0" smtClean="0">
                <a:cs typeface="+mn-cs"/>
              </a:rPr>
              <a:t>Nezodpovedná opozícia – predháňanie sa v sľuboch</a:t>
            </a:r>
          </a:p>
        </p:txBody>
      </p:sp>
    </p:spTree>
    <p:extLst>
      <p:ext uri="{BB962C8B-B14F-4D97-AF65-F5344CB8AC3E}">
        <p14:creationId xmlns:p14="http://schemas.microsoft.com/office/powerpoint/2010/main" val="17823865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Sartori – zhrnutie a kritika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Neexistuje teória straníckeho systému, t.j. aké sú definičné znaky systému strán, kedy už je a kedy ešte nie je systém, čo ovplyvňuje jeho rýchlejšie resp. pomalšie konštituovanie atď.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Po roku 1989 nemáme v Európe príklady polarizovaného pluralizmu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>
                <a:cs typeface="+mn-cs"/>
              </a:rPr>
              <a:t>Potrebné sú typológie, ktoré nie sú postavené na ideologickej vzdialenosti</a:t>
            </a:r>
          </a:p>
        </p:txBody>
      </p:sp>
    </p:spTree>
    <p:extLst>
      <p:ext uri="{BB962C8B-B14F-4D97-AF65-F5344CB8AC3E}">
        <p14:creationId xmlns:p14="http://schemas.microsoft.com/office/powerpoint/2010/main" val="340632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Programové v</a:t>
            </a:r>
            <a:r>
              <a:rPr lang="en-US" dirty="0">
                <a:latin typeface="Arial" charset="0"/>
                <a:cs typeface="Arial" charset="0"/>
              </a:rPr>
              <a:t>ä</a:t>
            </a:r>
            <a:r>
              <a:rPr lang="cs-CZ" dirty="0" err="1">
                <a:latin typeface="Arial" charset="0"/>
                <a:cs typeface="Arial" charset="0"/>
              </a:rPr>
              <a:t>zby</a:t>
            </a: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err="1">
                <a:latin typeface="Arial" charset="0"/>
              </a:rPr>
              <a:t>Vzťahy</a:t>
            </a:r>
            <a:r>
              <a:rPr lang="cs-CZ" dirty="0">
                <a:latin typeface="Arial" charset="0"/>
              </a:rPr>
              <a:t> strany/politika a </a:t>
            </a:r>
            <a:r>
              <a:rPr lang="cs-CZ" dirty="0" err="1">
                <a:latin typeface="Arial" charset="0"/>
              </a:rPr>
              <a:t>voličov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nie</a:t>
            </a:r>
            <a:r>
              <a:rPr lang="cs-CZ" dirty="0">
                <a:latin typeface="Arial" charset="0"/>
              </a:rPr>
              <a:t> sú nikdy </a:t>
            </a:r>
            <a:r>
              <a:rPr lang="cs-CZ" dirty="0" err="1">
                <a:latin typeface="Arial" charset="0"/>
              </a:rPr>
              <a:t>plne</a:t>
            </a:r>
            <a:r>
              <a:rPr lang="cs-CZ" dirty="0">
                <a:latin typeface="Arial" charset="0"/>
              </a:rPr>
              <a:t> programové, </a:t>
            </a:r>
            <a:r>
              <a:rPr lang="cs-CZ" dirty="0" err="1">
                <a:latin typeface="Arial" charset="0"/>
              </a:rPr>
              <a:t>zmes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motivácií</a:t>
            </a:r>
            <a:r>
              <a:rPr lang="cs-CZ" dirty="0">
                <a:latin typeface="Arial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err="1">
                <a:latin typeface="Arial" charset="0"/>
              </a:rPr>
              <a:t>Lídri</a:t>
            </a:r>
            <a:r>
              <a:rPr lang="cs-CZ" dirty="0">
                <a:latin typeface="Arial" charset="0"/>
              </a:rPr>
              <a:t>: program (</a:t>
            </a:r>
            <a:r>
              <a:rPr lang="cs-CZ" dirty="0" err="1">
                <a:latin typeface="Arial" charset="0"/>
              </a:rPr>
              <a:t>policy</a:t>
            </a:r>
            <a:r>
              <a:rPr lang="cs-CZ" dirty="0">
                <a:latin typeface="Arial" charset="0"/>
              </a:rPr>
              <a:t>) a </a:t>
            </a:r>
            <a:r>
              <a:rPr lang="cs-CZ" dirty="0" err="1">
                <a:latin typeface="Arial" charset="0"/>
              </a:rPr>
              <a:t>funkcie</a:t>
            </a:r>
            <a:r>
              <a:rPr lang="cs-CZ" dirty="0">
                <a:latin typeface="Arial" charset="0"/>
              </a:rPr>
              <a:t> (</a:t>
            </a:r>
            <a:r>
              <a:rPr lang="cs-CZ" dirty="0" err="1">
                <a:latin typeface="Arial" charset="0"/>
              </a:rPr>
              <a:t>office</a:t>
            </a:r>
            <a:r>
              <a:rPr lang="cs-CZ" dirty="0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Aktivisti: </a:t>
            </a:r>
            <a:r>
              <a:rPr lang="cs-CZ" dirty="0" err="1">
                <a:latin typeface="Arial" charset="0"/>
              </a:rPr>
              <a:t>kolektívne</a:t>
            </a:r>
            <a:r>
              <a:rPr lang="cs-CZ" dirty="0">
                <a:latin typeface="Arial" charset="0"/>
              </a:rPr>
              <a:t> a </a:t>
            </a:r>
            <a:r>
              <a:rPr lang="cs-CZ" dirty="0" err="1">
                <a:latin typeface="Arial" charset="0"/>
              </a:rPr>
              <a:t>selektívne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motivácie</a:t>
            </a:r>
            <a:r>
              <a:rPr lang="cs-CZ" dirty="0">
                <a:latin typeface="Arial" charset="0"/>
              </a:rPr>
              <a:t> (</a:t>
            </a:r>
            <a:r>
              <a:rPr lang="cs-CZ" dirty="0" err="1">
                <a:latin typeface="Arial" charset="0"/>
              </a:rPr>
              <a:t>prečo</a:t>
            </a:r>
            <a:r>
              <a:rPr lang="cs-CZ" dirty="0">
                <a:latin typeface="Arial" charset="0"/>
              </a:rPr>
              <a:t> byť </a:t>
            </a:r>
            <a:r>
              <a:rPr lang="cs-CZ" dirty="0" err="1">
                <a:latin typeface="Arial" charset="0"/>
              </a:rPr>
              <a:t>členom</a:t>
            </a:r>
            <a:r>
              <a:rPr lang="cs-CZ" dirty="0">
                <a:latin typeface="Arial" charset="0"/>
              </a:rPr>
              <a:t> strany)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Voliči: racionálna aj </a:t>
            </a:r>
            <a:r>
              <a:rPr lang="cs-CZ" dirty="0" err="1">
                <a:latin typeface="Arial" charset="0"/>
              </a:rPr>
              <a:t>afektívna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zložka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volebného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rozhodnutia</a:t>
            </a:r>
            <a:r>
              <a:rPr lang="cs-CZ" dirty="0" smtClean="0">
                <a:latin typeface="Arial" charset="0"/>
              </a:rPr>
              <a:t> (často </a:t>
            </a:r>
            <a:r>
              <a:rPr lang="cs-CZ" dirty="0" err="1" smtClean="0">
                <a:latin typeface="Arial" charset="0"/>
              </a:rPr>
              <a:t>chýba</a:t>
            </a:r>
            <a:r>
              <a:rPr lang="cs-CZ" dirty="0" smtClean="0">
                <a:latin typeface="Arial" charset="0"/>
              </a:rPr>
              <a:t> programová </a:t>
            </a:r>
            <a:r>
              <a:rPr lang="cs-CZ" dirty="0" err="1" smtClean="0">
                <a:latin typeface="Arial" charset="0"/>
              </a:rPr>
              <a:t>motivácia</a:t>
            </a:r>
            <a:r>
              <a:rPr lang="cs-CZ" dirty="0" smtClean="0">
                <a:latin typeface="Arial" charset="0"/>
              </a:rPr>
              <a:t>)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cs typeface="+mj-cs"/>
              </a:rPr>
              <a:t>Ne/</a:t>
            </a:r>
            <a:r>
              <a:rPr lang="en-US" dirty="0" err="1" smtClean="0">
                <a:cs typeface="+mj-cs"/>
              </a:rPr>
              <a:t>ochota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spolu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vládnuť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Vládnutie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súťaž</a:t>
            </a:r>
            <a:r>
              <a:rPr lang="en-US" dirty="0" smtClean="0">
                <a:cs typeface="+mn-cs"/>
              </a:rPr>
              <a:t> o </a:t>
            </a:r>
            <a:r>
              <a:rPr lang="en-US" dirty="0" err="1" smtClean="0">
                <a:cs typeface="+mn-cs"/>
              </a:rPr>
              <a:t>vládne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kreslá</a:t>
            </a:r>
            <a:r>
              <a:rPr lang="en-US" dirty="0" smtClean="0">
                <a:cs typeface="+mn-cs"/>
              </a:rPr>
              <a:t> – </a:t>
            </a:r>
            <a:r>
              <a:rPr lang="en-US" dirty="0" err="1" smtClean="0">
                <a:cs typeface="+mn-cs"/>
              </a:rPr>
              <a:t>dnes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kľúčová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funkcia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politických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strán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Typológie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klasifikácie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ktoré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berú</a:t>
            </a:r>
            <a:r>
              <a:rPr lang="en-US" dirty="0" smtClean="0">
                <a:cs typeface="+mn-cs"/>
              </a:rPr>
              <a:t> do </a:t>
            </a:r>
            <a:r>
              <a:rPr lang="en-US" dirty="0" err="1" smtClean="0">
                <a:cs typeface="+mn-cs"/>
              </a:rPr>
              <a:t>úvahy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túto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črtu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aktuálnejšie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než</a:t>
            </a:r>
            <a:r>
              <a:rPr lang="en-US" dirty="0" smtClean="0">
                <a:cs typeface="+mn-cs"/>
              </a:rPr>
              <a:t> v </a:t>
            </a:r>
            <a:r>
              <a:rPr lang="en-US" dirty="0" err="1" smtClean="0">
                <a:cs typeface="+mn-cs"/>
              </a:rPr>
              <a:t>minulosti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Vzorce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medzistraníckej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súťaže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kooperácie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vytváraní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exekutívy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“</a:t>
            </a:r>
            <a:r>
              <a:rPr lang="en-US" dirty="0" err="1" smtClean="0">
                <a:cs typeface="+mn-cs"/>
              </a:rPr>
              <a:t>Klasické</a:t>
            </a:r>
            <a:r>
              <a:rPr lang="en-US" dirty="0" smtClean="0">
                <a:cs typeface="+mn-cs"/>
              </a:rPr>
              <a:t>” </a:t>
            </a:r>
            <a:r>
              <a:rPr lang="en-US" dirty="0" err="1" smtClean="0">
                <a:cs typeface="+mn-cs"/>
              </a:rPr>
              <a:t>aj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nové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pokusy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1747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Mair (1998, 2002)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smtClean="0">
                <a:cs typeface="+mn-cs"/>
              </a:rPr>
              <a:t>Uzavretá a otvorená stranícka súťaž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Základom klasifikácie je prístup strán k moci (k vládnym kreslám)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Striedanie sa strán tvoriacich vládu (kompletná, žiadna a čiastočná výmena)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Stabilita vládnych alternatív (do vlády vždy s rovnakými partnermi alebo ich striedanie)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Prístup strán do vlády (časom všetky strany alebo vylúčenie niektorých strán)</a:t>
            </a:r>
          </a:p>
        </p:txBody>
      </p:sp>
    </p:spTree>
    <p:extLst>
      <p:ext uri="{BB962C8B-B14F-4D97-AF65-F5344CB8AC3E}">
        <p14:creationId xmlns:p14="http://schemas.microsoft.com/office/powerpoint/2010/main" val="31271797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Mair (1998, 2002)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Uzavretá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štruktúra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straníckej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súťaže</a:t>
            </a:r>
            <a:r>
              <a:rPr lang="en-US" dirty="0" smtClean="0">
                <a:cs typeface="+mn-cs"/>
              </a:rPr>
              <a:t>: UK, JAP, pre-1994 NZE, IRE 1948-1989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Otvorená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štruktúra</a:t>
            </a:r>
            <a:r>
              <a:rPr lang="en-US" dirty="0" smtClean="0">
                <a:cs typeface="+mn-cs"/>
              </a:rPr>
              <a:t>: HOL, DEN, …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HOL: </a:t>
            </a:r>
            <a:r>
              <a:rPr lang="en-US" dirty="0" err="1" smtClean="0">
                <a:cs typeface="+mn-cs"/>
              </a:rPr>
              <a:t>nové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vládnych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koalíciách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DEN: </a:t>
            </a:r>
            <a:r>
              <a:rPr lang="en-US" dirty="0" err="1" smtClean="0">
                <a:cs typeface="+mn-cs"/>
              </a:rPr>
              <a:t>inovatívne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koalície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nové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formy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menšinových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Nástroj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skúmanie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zmeny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straníckej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súťaže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28331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Inštitucionalizácia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 </a:t>
            </a:r>
            <a:r>
              <a:rPr lang="en-US" dirty="0" err="1" smtClean="0"/>
              <a:t>strán</a:t>
            </a:r>
            <a:r>
              <a:rPr lang="en-US" dirty="0" smtClean="0"/>
              <a:t> (PSI)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odlišná</a:t>
            </a:r>
            <a:r>
              <a:rPr lang="en-US" dirty="0" smtClean="0"/>
              <a:t> od </a:t>
            </a:r>
            <a:r>
              <a:rPr lang="en-US" dirty="0" err="1" smtClean="0"/>
              <a:t>inštitucionalizácie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strán</a:t>
            </a:r>
            <a:r>
              <a:rPr lang="en-US" dirty="0" smtClean="0"/>
              <a:t> (PI)</a:t>
            </a:r>
          </a:p>
          <a:p>
            <a:r>
              <a:rPr lang="en-US" dirty="0" err="1" smtClean="0"/>
              <a:t>kľúčová</a:t>
            </a:r>
            <a:r>
              <a:rPr lang="en-US" dirty="0" smtClean="0"/>
              <a:t> pre </a:t>
            </a:r>
            <a:r>
              <a:rPr lang="en-US" dirty="0" err="1" smtClean="0"/>
              <a:t>konsolidáciu</a:t>
            </a:r>
            <a:r>
              <a:rPr lang="en-US" dirty="0" smtClean="0"/>
              <a:t> a </a:t>
            </a:r>
            <a:r>
              <a:rPr lang="en-US" dirty="0" err="1" smtClean="0"/>
              <a:t>prežitie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endParaRPr lang="en-US" dirty="0" smtClean="0"/>
          </a:p>
          <a:p>
            <a:r>
              <a:rPr lang="en-US" dirty="0" err="1" smtClean="0"/>
              <a:t>Casal-Bertoa</a:t>
            </a:r>
            <a:r>
              <a:rPr lang="en-US" dirty="0" smtClean="0"/>
              <a:t>: PSI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dostatočná</a:t>
            </a:r>
            <a:r>
              <a:rPr lang="en-US" dirty="0" smtClean="0"/>
              <a:t> (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nevyhnutná</a:t>
            </a:r>
            <a:r>
              <a:rPr lang="en-US" dirty="0" smtClean="0"/>
              <a:t>) </a:t>
            </a:r>
            <a:r>
              <a:rPr lang="en-US" dirty="0" err="1" smtClean="0"/>
              <a:t>podmienka</a:t>
            </a:r>
            <a:r>
              <a:rPr lang="en-US" dirty="0" smtClean="0"/>
              <a:t> </a:t>
            </a:r>
            <a:r>
              <a:rPr lang="en-US" dirty="0" err="1" smtClean="0"/>
              <a:t>prežitia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endParaRPr lang="en-US" dirty="0" smtClean="0"/>
          </a:p>
          <a:p>
            <a:r>
              <a:rPr lang="en-US" dirty="0" err="1" smtClean="0"/>
              <a:t>žiadny</a:t>
            </a:r>
            <a:r>
              <a:rPr lang="en-US" dirty="0" smtClean="0"/>
              <a:t> </a:t>
            </a:r>
            <a:r>
              <a:rPr lang="en-US" dirty="0" err="1" smtClean="0"/>
              <a:t>vzťah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PI a </a:t>
            </a:r>
            <a:r>
              <a:rPr lang="en-US" dirty="0" err="1" smtClean="0"/>
              <a:t>pádom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79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PSI a KOLAPS </a:t>
            </a:r>
            <a:r>
              <a:rPr lang="en-US" dirty="0" err="1" smtClean="0"/>
              <a:t>demokracií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(FCB, 2016)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76872"/>
            <a:ext cx="8784976" cy="4392488"/>
          </a:xfrm>
        </p:spPr>
      </p:pic>
    </p:spTree>
    <p:extLst>
      <p:ext uri="{BB962C8B-B14F-4D97-AF65-F5344CB8AC3E}">
        <p14:creationId xmlns:p14="http://schemas.microsoft.com/office/powerpoint/2010/main" val="18476712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PI </a:t>
            </a:r>
            <a:r>
              <a:rPr lang="en-US" dirty="0"/>
              <a:t>a KOLAPS </a:t>
            </a:r>
            <a:r>
              <a:rPr lang="en-US" dirty="0" err="1"/>
              <a:t>demokracií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(FCB, 2016)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72313"/>
            <a:ext cx="8856984" cy="4369055"/>
          </a:xfrm>
        </p:spPr>
      </p:pic>
    </p:spTree>
    <p:extLst>
      <p:ext uri="{BB962C8B-B14F-4D97-AF65-F5344CB8AC3E}">
        <p14:creationId xmlns:p14="http://schemas.microsoft.com/office/powerpoint/2010/main" val="119655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Programové v</a:t>
            </a:r>
            <a:r>
              <a:rPr lang="en-US" dirty="0">
                <a:latin typeface="Arial" charset="0"/>
                <a:cs typeface="Arial" charset="0"/>
              </a:rPr>
              <a:t>ä</a:t>
            </a:r>
            <a:r>
              <a:rPr lang="cs-CZ" dirty="0" err="1">
                <a:latin typeface="Arial" charset="0"/>
                <a:cs typeface="Arial" charset="0"/>
              </a:rPr>
              <a:t>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Môžeme</a:t>
            </a:r>
            <a:r>
              <a:rPr lang="cs-CZ" dirty="0" smtClean="0"/>
              <a:t> </a:t>
            </a:r>
            <a:r>
              <a:rPr lang="cs-CZ" dirty="0" err="1" smtClean="0"/>
              <a:t>analyzovať</a:t>
            </a:r>
            <a:r>
              <a:rPr lang="cs-CZ" dirty="0" smtClean="0"/>
              <a:t> </a:t>
            </a:r>
            <a:r>
              <a:rPr lang="cs-CZ" dirty="0" err="1" smtClean="0"/>
              <a:t>pomocou</a:t>
            </a:r>
            <a:r>
              <a:rPr lang="cs-CZ" dirty="0" smtClean="0"/>
              <a:t> tzv. </a:t>
            </a:r>
            <a:r>
              <a:rPr lang="cs-CZ" dirty="0" err="1" smtClean="0"/>
              <a:t>delegačného</a:t>
            </a:r>
            <a:r>
              <a:rPr lang="cs-CZ" dirty="0" smtClean="0"/>
              <a:t> </a:t>
            </a:r>
            <a:r>
              <a:rPr lang="cs-CZ" dirty="0" err="1" smtClean="0"/>
              <a:t>reťazca</a:t>
            </a:r>
            <a:r>
              <a:rPr lang="cs-CZ" dirty="0" smtClean="0"/>
              <a:t>: „</a:t>
            </a:r>
            <a:r>
              <a:rPr lang="cs-CZ" dirty="0" err="1"/>
              <a:t>Principal</a:t>
            </a:r>
            <a:r>
              <a:rPr lang="cs-CZ" dirty="0"/>
              <a:t>-agent“ </a:t>
            </a:r>
            <a:endParaRPr lang="cs-CZ" dirty="0" smtClean="0"/>
          </a:p>
          <a:p>
            <a:r>
              <a:rPr lang="cs-CZ" dirty="0" smtClean="0"/>
              <a:t>Volič</a:t>
            </a:r>
            <a:r>
              <a:rPr lang="en-US" dirty="0" smtClean="0"/>
              <a:t>—</a:t>
            </a:r>
            <a:r>
              <a:rPr lang="cs-CZ" dirty="0" smtClean="0"/>
              <a:t>poslanec</a:t>
            </a:r>
            <a:r>
              <a:rPr lang="en-US" dirty="0" smtClean="0"/>
              <a:t>—</a:t>
            </a:r>
            <a:r>
              <a:rPr lang="cs-CZ" dirty="0" smtClean="0"/>
              <a:t>vláda</a:t>
            </a:r>
            <a:r>
              <a:rPr lang="en-US" dirty="0" smtClean="0"/>
              <a:t>—</a:t>
            </a:r>
            <a:r>
              <a:rPr lang="cs-CZ" dirty="0" err="1" smtClean="0"/>
              <a:t>minister</a:t>
            </a:r>
            <a:r>
              <a:rPr lang="en-US" dirty="0" smtClean="0"/>
              <a:t>—</a:t>
            </a:r>
            <a:r>
              <a:rPr lang="cs-CZ" dirty="0" err="1" smtClean="0"/>
              <a:t>úradník</a:t>
            </a:r>
            <a:endParaRPr lang="cs-CZ" dirty="0" smtClean="0"/>
          </a:p>
          <a:p>
            <a:r>
              <a:rPr lang="cs-CZ" dirty="0" smtClean="0"/>
              <a:t>strany </a:t>
            </a:r>
            <a:r>
              <a:rPr lang="cs-CZ" dirty="0" err="1" smtClean="0"/>
              <a:t>zasahujú</a:t>
            </a:r>
            <a:r>
              <a:rPr lang="cs-CZ" dirty="0" smtClean="0"/>
              <a:t> do </a:t>
            </a:r>
            <a:r>
              <a:rPr lang="cs-CZ" dirty="0" err="1" smtClean="0"/>
              <a:t>všetkých</a:t>
            </a:r>
            <a:r>
              <a:rPr lang="cs-CZ" dirty="0" smtClean="0"/>
              <a:t> </a:t>
            </a:r>
            <a:r>
              <a:rPr lang="cs-CZ" dirty="0" err="1" smtClean="0"/>
              <a:t>týchto</a:t>
            </a:r>
            <a:r>
              <a:rPr lang="cs-CZ" dirty="0" smtClean="0"/>
              <a:t> </a:t>
            </a:r>
            <a:r>
              <a:rPr lang="cs-CZ" dirty="0" err="1" smtClean="0"/>
              <a:t>väzieb</a:t>
            </a:r>
            <a:r>
              <a:rPr lang="cs-CZ" dirty="0" smtClean="0"/>
              <a:t>, s </a:t>
            </a:r>
            <a:r>
              <a:rPr lang="cs-CZ" dirty="0" err="1" smtClean="0"/>
              <a:t>rôznou</a:t>
            </a:r>
            <a:r>
              <a:rPr lang="cs-CZ" dirty="0" smtClean="0"/>
              <a:t> </a:t>
            </a:r>
            <a:r>
              <a:rPr lang="cs-CZ" dirty="0" err="1" smtClean="0"/>
              <a:t>mierou</a:t>
            </a:r>
            <a:r>
              <a:rPr lang="cs-CZ" dirty="0" smtClean="0"/>
              <a:t> </a:t>
            </a:r>
            <a:r>
              <a:rPr lang="cs-CZ" dirty="0" err="1" smtClean="0"/>
              <a:t>legitímnosti</a:t>
            </a:r>
            <a:r>
              <a:rPr lang="cs-CZ" dirty="0" smtClean="0"/>
              <a:t> </a:t>
            </a:r>
            <a:r>
              <a:rPr lang="cs-CZ" dirty="0" err="1" smtClean="0"/>
              <a:t>týchto</a:t>
            </a:r>
            <a:r>
              <a:rPr lang="cs-CZ" dirty="0" smtClean="0"/>
              <a:t> </a:t>
            </a:r>
            <a:r>
              <a:rPr lang="cs-CZ" dirty="0" err="1" smtClean="0"/>
              <a:t>zásahov</a:t>
            </a:r>
            <a:endParaRPr lang="cs-CZ" dirty="0" smtClean="0"/>
          </a:p>
          <a:p>
            <a:r>
              <a:rPr lang="cs-CZ" dirty="0" smtClean="0"/>
              <a:t>Vždy hrozí </a:t>
            </a:r>
            <a:r>
              <a:rPr lang="cs-CZ" b="1" dirty="0" err="1" smtClean="0"/>
              <a:t>agency</a:t>
            </a:r>
            <a:r>
              <a:rPr lang="cs-CZ" b="1" dirty="0" smtClean="0"/>
              <a:t> drift </a:t>
            </a:r>
            <a:r>
              <a:rPr lang="cs-CZ" dirty="0" smtClean="0"/>
              <a:t>(agent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odkláňa</a:t>
            </a:r>
            <a:r>
              <a:rPr lang="cs-CZ" dirty="0" smtClean="0"/>
              <a:t> od mandátu od </a:t>
            </a:r>
            <a:r>
              <a:rPr lang="cs-CZ" dirty="0" err="1" smtClean="0"/>
              <a:t>principal</a:t>
            </a:r>
            <a:r>
              <a:rPr lang="cs-CZ" dirty="0" smtClean="0"/>
              <a:t>) – </a:t>
            </a:r>
            <a:r>
              <a:rPr lang="cs-CZ" dirty="0" smtClean="0"/>
              <a:t>možné </a:t>
            </a:r>
            <a:r>
              <a:rPr lang="cs-CZ" dirty="0" err="1" smtClean="0"/>
              <a:t>riešenia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01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Dôvody</a:t>
            </a:r>
            <a:r>
              <a:rPr lang="en-US" dirty="0" smtClean="0"/>
              <a:t> </a:t>
            </a:r>
            <a:r>
              <a:rPr lang="en-US" dirty="0" err="1" smtClean="0"/>
              <a:t>existencie</a:t>
            </a:r>
            <a:r>
              <a:rPr lang="en-US" dirty="0" smtClean="0"/>
              <a:t> </a:t>
            </a:r>
            <a:r>
              <a:rPr lang="en-US" dirty="0" err="1" smtClean="0"/>
              <a:t>strán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redukujú</a:t>
            </a:r>
            <a:r>
              <a:rPr lang="en-US" dirty="0" smtClean="0"/>
              <a:t> </a:t>
            </a:r>
            <a:r>
              <a:rPr lang="en-US" dirty="0" err="1" smtClean="0"/>
              <a:t>transakčné</a:t>
            </a:r>
            <a:r>
              <a:rPr lang="en-US" dirty="0" smtClean="0"/>
              <a:t> </a:t>
            </a:r>
            <a:r>
              <a:rPr lang="en-US" dirty="0" err="1" smtClean="0"/>
              <a:t>náklady</a:t>
            </a:r>
            <a:r>
              <a:rPr lang="en-US" dirty="0" smtClean="0"/>
              <a:t> a </a:t>
            </a:r>
            <a:r>
              <a:rPr lang="en-US" dirty="0" err="1" smtClean="0"/>
              <a:t>prekonávajú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r>
              <a:rPr lang="en-US" dirty="0" smtClean="0"/>
              <a:t> </a:t>
            </a:r>
            <a:r>
              <a:rPr lang="en-US" dirty="0" err="1" smtClean="0"/>
              <a:t>kolektívnej</a:t>
            </a:r>
            <a:r>
              <a:rPr lang="en-US" dirty="0" smtClean="0"/>
              <a:t> </a:t>
            </a:r>
            <a:r>
              <a:rPr lang="en-US" dirty="0" err="1" smtClean="0"/>
              <a:t>akcie</a:t>
            </a:r>
            <a:endParaRPr lang="en-US" dirty="0" smtClean="0"/>
          </a:p>
          <a:p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volebnej</a:t>
            </a:r>
            <a:r>
              <a:rPr lang="en-US" dirty="0" smtClean="0"/>
              <a:t>, </a:t>
            </a:r>
            <a:r>
              <a:rPr lang="en-US" dirty="0" err="1" smtClean="0"/>
              <a:t>parlamentnej</a:t>
            </a:r>
            <a:r>
              <a:rPr lang="en-US" dirty="0" smtClean="0"/>
              <a:t> a </a:t>
            </a:r>
            <a:r>
              <a:rPr lang="en-US" dirty="0" err="1" smtClean="0"/>
              <a:t>vládnej</a:t>
            </a:r>
            <a:r>
              <a:rPr lang="en-US" dirty="0" smtClean="0"/>
              <a:t> </a:t>
            </a:r>
            <a:r>
              <a:rPr lang="en-US" dirty="0" err="1" smtClean="0"/>
              <a:t>aréne</a:t>
            </a:r>
            <a:endParaRPr lang="en-US" dirty="0" smtClean="0"/>
          </a:p>
          <a:p>
            <a:r>
              <a:rPr lang="en-US" dirty="0" err="1" smtClean="0"/>
              <a:t>transakčné</a:t>
            </a:r>
            <a:r>
              <a:rPr lang="en-US" dirty="0" smtClean="0"/>
              <a:t> </a:t>
            </a:r>
            <a:r>
              <a:rPr lang="en-US" dirty="0" err="1" smtClean="0"/>
              <a:t>náklady</a:t>
            </a:r>
            <a:r>
              <a:rPr lang="en-US" dirty="0" smtClean="0"/>
              <a:t> v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oveľa</a:t>
            </a:r>
            <a:r>
              <a:rPr lang="en-US" dirty="0" smtClean="0"/>
              <a:t> </a:t>
            </a:r>
            <a:r>
              <a:rPr lang="en-US" dirty="0" err="1" smtClean="0"/>
              <a:t>menšie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alternatíva</a:t>
            </a:r>
            <a:r>
              <a:rPr lang="en-US" dirty="0" smtClean="0"/>
              <a:t> - </a:t>
            </a:r>
            <a:r>
              <a:rPr lang="en-US" dirty="0" err="1" smtClean="0"/>
              <a:t>formovanie</a:t>
            </a:r>
            <a:r>
              <a:rPr lang="en-US" dirty="0" smtClean="0"/>
              <a:t> ad hoc </a:t>
            </a:r>
            <a:r>
              <a:rPr lang="en-US" dirty="0" err="1" smtClean="0"/>
              <a:t>podpory</a:t>
            </a:r>
            <a:r>
              <a:rPr lang="en-US" dirty="0" smtClean="0"/>
              <a:t> pre </a:t>
            </a:r>
            <a:r>
              <a:rPr lang="en-US" dirty="0" err="1" smtClean="0"/>
              <a:t>každý</a:t>
            </a:r>
            <a:r>
              <a:rPr lang="en-US" dirty="0" smtClean="0"/>
              <a:t> </a:t>
            </a:r>
            <a:r>
              <a:rPr lang="en-US" dirty="0" err="1" smtClean="0"/>
              <a:t>návrh</a:t>
            </a:r>
            <a:endParaRPr lang="en-US" dirty="0" smtClean="0"/>
          </a:p>
          <a:p>
            <a:r>
              <a:rPr lang="en-US" dirty="0" err="1" smtClean="0"/>
              <a:t>prekonávajú</a:t>
            </a:r>
            <a:r>
              <a:rPr lang="en-US" dirty="0" smtClean="0"/>
              <a:t> </a:t>
            </a:r>
            <a:r>
              <a:rPr lang="en-US" dirty="0" err="1" smtClean="0"/>
              <a:t>kolektívne</a:t>
            </a:r>
            <a:r>
              <a:rPr lang="en-US" dirty="0" smtClean="0"/>
              <a:t> </a:t>
            </a:r>
            <a:r>
              <a:rPr lang="en-US" dirty="0" err="1" smtClean="0"/>
              <a:t>dilemy</a:t>
            </a:r>
            <a:r>
              <a:rPr lang="en-US" dirty="0" smtClean="0"/>
              <a:t> </a:t>
            </a:r>
            <a:r>
              <a:rPr lang="en-US" dirty="0" err="1" smtClean="0"/>
              <a:t>monitorovaním</a:t>
            </a:r>
            <a:r>
              <a:rPr lang="en-US" dirty="0" smtClean="0"/>
              <a:t> </a:t>
            </a:r>
            <a:r>
              <a:rPr lang="en-US" dirty="0" err="1" smtClean="0"/>
              <a:t>konania</a:t>
            </a:r>
            <a:r>
              <a:rPr lang="en-US" dirty="0" smtClean="0"/>
              <a:t> </a:t>
            </a:r>
            <a:r>
              <a:rPr lang="en-US" dirty="0" err="1" smtClean="0"/>
              <a:t>členov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Party </a:t>
            </a:r>
            <a:r>
              <a:rPr lang="cs-CZ" dirty="0" err="1" smtClean="0"/>
              <a:t>Government</a:t>
            </a:r>
            <a:r>
              <a:rPr lang="cs-CZ" dirty="0" smtClean="0"/>
              <a:t> (</a:t>
            </a:r>
            <a:r>
              <a:rPr lang="cs-CZ" dirty="0" err="1" smtClean="0"/>
              <a:t>Katz</a:t>
            </a:r>
            <a:r>
              <a:rPr lang="cs-CZ" dirty="0" smtClean="0"/>
              <a:t> 1987)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1. </a:t>
            </a:r>
            <a:r>
              <a:rPr lang="cs-CZ" sz="2400" dirty="0" err="1" smtClean="0"/>
              <a:t>Rozhodujú</a:t>
            </a:r>
            <a:r>
              <a:rPr lang="cs-CZ" sz="2400" dirty="0" smtClean="0"/>
              <a:t> volení </a:t>
            </a:r>
            <a:r>
              <a:rPr lang="cs-CZ" sz="2400" dirty="0" err="1" smtClean="0"/>
              <a:t>stranícki</a:t>
            </a:r>
            <a:r>
              <a:rPr lang="cs-CZ" sz="2400" dirty="0" smtClean="0"/>
              <a:t> </a:t>
            </a:r>
            <a:r>
              <a:rPr lang="cs-CZ" sz="2400" dirty="0" err="1" smtClean="0"/>
              <a:t>predstavitelia</a:t>
            </a:r>
            <a:r>
              <a:rPr lang="cs-CZ" sz="2400" dirty="0" smtClean="0"/>
              <a:t>, </a:t>
            </a:r>
            <a:r>
              <a:rPr lang="cs-CZ" sz="2400" dirty="0" err="1" smtClean="0"/>
              <a:t>príp</a:t>
            </a:r>
            <a:r>
              <a:rPr lang="cs-CZ" sz="2400" dirty="0" smtClean="0"/>
              <a:t>. </a:t>
            </a:r>
            <a:r>
              <a:rPr lang="cs-CZ" sz="2400" dirty="0" err="1"/>
              <a:t>t</a:t>
            </a:r>
            <a:r>
              <a:rPr lang="cs-CZ" sz="2400" dirty="0" err="1" smtClean="0"/>
              <a:t>í</a:t>
            </a:r>
            <a:r>
              <a:rPr lang="cs-CZ" sz="2400" dirty="0" smtClean="0"/>
              <a:t>, </a:t>
            </a:r>
            <a:r>
              <a:rPr lang="cs-CZ" sz="2400" dirty="0" err="1" smtClean="0"/>
              <a:t>ktorých</a:t>
            </a:r>
            <a:r>
              <a:rPr lang="cs-CZ" sz="2400" dirty="0" smtClean="0"/>
              <a:t> oni </a:t>
            </a:r>
            <a:r>
              <a:rPr lang="cs-CZ" sz="2400" dirty="0" err="1" smtClean="0"/>
              <a:t>kontrolujú</a:t>
            </a:r>
            <a:endParaRPr lang="cs-CZ" sz="2400" dirty="0" smtClean="0"/>
          </a:p>
          <a:p>
            <a:r>
              <a:rPr lang="cs-CZ" sz="2400" dirty="0" smtClean="0"/>
              <a:t>2a. O politikách (</a:t>
            </a:r>
            <a:r>
              <a:rPr lang="cs-CZ" sz="2400" dirty="0" err="1" smtClean="0"/>
              <a:t>policy</a:t>
            </a:r>
            <a:r>
              <a:rPr lang="cs-CZ" sz="2400" dirty="0" smtClean="0"/>
              <a:t>) </a:t>
            </a:r>
            <a:r>
              <a:rPr lang="cs-CZ" sz="2400" dirty="0" err="1" smtClean="0"/>
              <a:t>sa</a:t>
            </a:r>
            <a:r>
              <a:rPr lang="cs-CZ" sz="2400" dirty="0" smtClean="0"/>
              <a:t> rozhoduje v stranách, </a:t>
            </a:r>
          </a:p>
          <a:p>
            <a:r>
              <a:rPr lang="cs-CZ" sz="2400" dirty="0" smtClean="0"/>
              <a:t>2b. </a:t>
            </a:r>
            <a:r>
              <a:rPr lang="cs-CZ" sz="2400" dirty="0" err="1" smtClean="0"/>
              <a:t>tie</a:t>
            </a:r>
            <a:r>
              <a:rPr lang="cs-CZ" sz="2400" dirty="0" smtClean="0"/>
              <a:t> </a:t>
            </a:r>
            <a:r>
              <a:rPr lang="cs-CZ" sz="2400" dirty="0" err="1" smtClean="0"/>
              <a:t>následne</a:t>
            </a:r>
            <a:r>
              <a:rPr lang="cs-CZ" sz="2400" dirty="0" smtClean="0"/>
              <a:t> </a:t>
            </a:r>
            <a:r>
              <a:rPr lang="cs-CZ" sz="2400" dirty="0" err="1" smtClean="0"/>
              <a:t>jednotne</a:t>
            </a:r>
            <a:r>
              <a:rPr lang="cs-CZ" sz="2400" dirty="0" smtClean="0"/>
              <a:t> </a:t>
            </a:r>
            <a:r>
              <a:rPr lang="cs-CZ" sz="2400" dirty="0" err="1" smtClean="0"/>
              <a:t>konajú</a:t>
            </a:r>
            <a:r>
              <a:rPr lang="cs-CZ" sz="2400" dirty="0" smtClean="0"/>
              <a:t> s </a:t>
            </a:r>
            <a:r>
              <a:rPr lang="cs-CZ" sz="2400" dirty="0" err="1" smtClean="0"/>
              <a:t>cieľom</a:t>
            </a:r>
            <a:r>
              <a:rPr lang="cs-CZ" sz="2400" dirty="0" smtClean="0"/>
              <a:t> </a:t>
            </a:r>
            <a:r>
              <a:rPr lang="cs-CZ" sz="2400" dirty="0" err="1" smtClean="0"/>
              <a:t>presadiť</a:t>
            </a:r>
            <a:r>
              <a:rPr lang="cs-CZ" sz="2400" dirty="0" smtClean="0"/>
              <a:t> </a:t>
            </a:r>
            <a:r>
              <a:rPr lang="cs-CZ" sz="2400" dirty="0" err="1" smtClean="0"/>
              <a:t>ich</a:t>
            </a:r>
            <a:endParaRPr lang="cs-CZ" sz="2400" dirty="0" smtClean="0"/>
          </a:p>
          <a:p>
            <a:r>
              <a:rPr lang="cs-CZ" sz="2400" dirty="0" smtClean="0"/>
              <a:t>3a. Vládni </a:t>
            </a:r>
            <a:r>
              <a:rPr lang="cs-CZ" sz="2400" dirty="0" err="1" smtClean="0"/>
              <a:t>predstavitelia</a:t>
            </a:r>
            <a:r>
              <a:rPr lang="cs-CZ" sz="2400" dirty="0" smtClean="0"/>
              <a:t> </a:t>
            </a:r>
            <a:r>
              <a:rPr lang="cs-CZ" sz="2400" dirty="0" err="1" smtClean="0"/>
              <a:t>sa</a:t>
            </a:r>
            <a:r>
              <a:rPr lang="cs-CZ" sz="2400" dirty="0" smtClean="0"/>
              <a:t> </a:t>
            </a:r>
            <a:r>
              <a:rPr lang="cs-CZ" sz="2400" dirty="0" err="1" smtClean="0"/>
              <a:t>regrutujú</a:t>
            </a:r>
            <a:r>
              <a:rPr lang="cs-CZ" sz="2400" dirty="0" smtClean="0"/>
              <a:t> z </a:t>
            </a:r>
            <a:r>
              <a:rPr lang="cs-CZ" sz="2400" dirty="0" err="1" smtClean="0"/>
              <a:t>prostredia</a:t>
            </a:r>
            <a:r>
              <a:rPr lang="cs-CZ" sz="2400" dirty="0" smtClean="0"/>
              <a:t> politických </a:t>
            </a:r>
            <a:r>
              <a:rPr lang="cs-CZ" sz="2400" dirty="0" err="1" smtClean="0"/>
              <a:t>strán</a:t>
            </a:r>
            <a:r>
              <a:rPr lang="cs-CZ" sz="2400" dirty="0" smtClean="0"/>
              <a:t> a </a:t>
            </a:r>
          </a:p>
          <a:p>
            <a:r>
              <a:rPr lang="cs-CZ" sz="2400" dirty="0" smtClean="0"/>
              <a:t>3b. </a:t>
            </a:r>
            <a:r>
              <a:rPr lang="cs-CZ" sz="2400" dirty="0" err="1" smtClean="0"/>
              <a:t>zodpovedajú</a:t>
            </a:r>
            <a:r>
              <a:rPr lang="cs-CZ" sz="2400" dirty="0" smtClean="0"/>
              <a:t> </a:t>
            </a:r>
            <a:r>
              <a:rPr lang="cs-CZ" sz="2400" dirty="0" err="1" smtClean="0"/>
              <a:t>sa</a:t>
            </a:r>
            <a:r>
              <a:rPr lang="cs-CZ" sz="2400" dirty="0" smtClean="0"/>
              <a:t> </a:t>
            </a:r>
            <a:r>
              <a:rPr lang="cs-CZ" sz="2400" dirty="0" err="1" smtClean="0"/>
              <a:t>prostredníctvom</a:t>
            </a:r>
            <a:r>
              <a:rPr lang="cs-CZ" sz="2400" dirty="0" smtClean="0"/>
              <a:t> </a:t>
            </a:r>
            <a:r>
              <a:rPr lang="cs-CZ" sz="2400" dirty="0" err="1" smtClean="0"/>
              <a:t>svojej</a:t>
            </a:r>
            <a:r>
              <a:rPr lang="cs-CZ" sz="2400" dirty="0" smtClean="0"/>
              <a:t> strany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359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Arial" charset="0"/>
              </a:rPr>
              <a:t>2. Klientelistické </a:t>
            </a:r>
            <a:r>
              <a:rPr lang="cs-CZ" dirty="0" err="1" smtClean="0">
                <a:latin typeface="Arial" charset="0"/>
              </a:rPr>
              <a:t>väzby</a:t>
            </a:r>
            <a:endParaRPr lang="cs-CZ" dirty="0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Forma </a:t>
            </a:r>
            <a:r>
              <a:rPr lang="cs-CZ" dirty="0" err="1">
                <a:latin typeface="Arial" charset="0"/>
              </a:rPr>
              <a:t>personalizovanej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dvojstrannej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výmeny</a:t>
            </a:r>
            <a:r>
              <a:rPr lang="cs-CZ" dirty="0">
                <a:latin typeface="Arial" charset="0"/>
              </a:rPr>
              <a:t>, </a:t>
            </a:r>
            <a:r>
              <a:rPr lang="cs-CZ" dirty="0" err="1">
                <a:latin typeface="Arial" charset="0"/>
              </a:rPr>
              <a:t>nerovnovážne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postavenie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strán</a:t>
            </a:r>
            <a:r>
              <a:rPr lang="cs-CZ" dirty="0">
                <a:latin typeface="Arial" charset="0"/>
              </a:rPr>
              <a:t>, pocit povinnosti</a:t>
            </a:r>
          </a:p>
          <a:p>
            <a:pPr eaLnBrk="1" hangingPunct="1"/>
            <a:r>
              <a:rPr lang="cs-CZ" dirty="0" smtClean="0">
                <a:latin typeface="Arial" charset="0"/>
              </a:rPr>
              <a:t>„Starý“ </a:t>
            </a:r>
            <a:r>
              <a:rPr lang="cs-CZ" dirty="0">
                <a:latin typeface="Arial" charset="0"/>
              </a:rPr>
              <a:t>klientelizmus: hierarchický </a:t>
            </a:r>
            <a:r>
              <a:rPr lang="cs-CZ" dirty="0" err="1">
                <a:latin typeface="Arial" charset="0"/>
              </a:rPr>
              <a:t>vzťah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patróna</a:t>
            </a:r>
            <a:r>
              <a:rPr lang="cs-CZ" dirty="0">
                <a:latin typeface="Arial" charset="0"/>
              </a:rPr>
              <a:t> a klienta v </a:t>
            </a:r>
            <a:r>
              <a:rPr lang="cs-CZ" dirty="0" err="1">
                <a:latin typeface="Arial" charset="0"/>
              </a:rPr>
              <a:t>tradičných</a:t>
            </a:r>
            <a:r>
              <a:rPr lang="cs-CZ" dirty="0">
                <a:latin typeface="Arial" charset="0"/>
              </a:rPr>
              <a:t> komunitách</a:t>
            </a:r>
          </a:p>
          <a:p>
            <a:pPr eaLnBrk="1" hangingPunct="1"/>
            <a:r>
              <a:rPr lang="cs-CZ" dirty="0" err="1">
                <a:latin typeface="Arial" charset="0"/>
              </a:rPr>
              <a:t>Patrón</a:t>
            </a:r>
            <a:r>
              <a:rPr lang="cs-CZ" dirty="0">
                <a:latin typeface="Arial" charset="0"/>
              </a:rPr>
              <a:t> poskytuje základné zdroje klientovi, klient </a:t>
            </a:r>
            <a:r>
              <a:rPr lang="cs-CZ" dirty="0" err="1">
                <a:latin typeface="Arial" charset="0"/>
              </a:rPr>
              <a:t>sa</a:t>
            </a: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odvďačí</a:t>
            </a:r>
            <a:r>
              <a:rPr lang="cs-CZ" dirty="0">
                <a:latin typeface="Arial" charset="0"/>
              </a:rPr>
              <a:t> službami </a:t>
            </a:r>
            <a:r>
              <a:rPr lang="cs-CZ" dirty="0" err="1">
                <a:latin typeface="Arial" charset="0"/>
              </a:rPr>
              <a:t>alebo</a:t>
            </a:r>
            <a:r>
              <a:rPr lang="cs-CZ" dirty="0">
                <a:latin typeface="Arial" charset="0"/>
              </a:rPr>
              <a:t> ekonomickými </a:t>
            </a:r>
            <a:r>
              <a:rPr lang="cs-CZ" dirty="0" err="1">
                <a:latin typeface="Arial" charset="0"/>
              </a:rPr>
              <a:t>statkami</a:t>
            </a:r>
            <a:r>
              <a:rPr lang="cs-CZ" dirty="0">
                <a:latin typeface="Arial" charset="0"/>
              </a:rPr>
              <a:t> (renta, </a:t>
            </a:r>
            <a:r>
              <a:rPr lang="cs-CZ" dirty="0" err="1">
                <a:latin typeface="Arial" charset="0"/>
              </a:rPr>
              <a:t>práca</a:t>
            </a:r>
            <a:r>
              <a:rPr lang="cs-CZ" dirty="0">
                <a:latin typeface="Arial" charset="0"/>
              </a:rPr>
              <a:t>, úroda)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2615</TotalTime>
  <Words>2358</Words>
  <Application>Microsoft Macintosh PowerPoint</Application>
  <PresentationFormat>On-screen Show (4:3)</PresentationFormat>
  <Paragraphs>256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ＭＳ Ｐゴシック</vt:lpstr>
      <vt:lpstr>Times New Roman</vt:lpstr>
      <vt:lpstr>Wingdings</vt:lpstr>
      <vt:lpstr>Arial</vt:lpstr>
      <vt:lpstr>Capsules</vt:lpstr>
      <vt:lpstr>Demokratická súťaž a politická reprezentácia</vt:lpstr>
      <vt:lpstr>Prehľad tém prednášky</vt:lpstr>
      <vt:lpstr>Väzba volič-strana/kandidát</vt:lpstr>
      <vt:lpstr>1. Programové väzby</vt:lpstr>
      <vt:lpstr>Programové väzby</vt:lpstr>
      <vt:lpstr>Programové väzby</vt:lpstr>
      <vt:lpstr>Dôvody existencie strán</vt:lpstr>
      <vt:lpstr>Party Government (Katz 1987)</vt:lpstr>
      <vt:lpstr>2. Klientelistické väzby</vt:lpstr>
      <vt:lpstr>Klientelizmus</vt:lpstr>
      <vt:lpstr>Klientelizmus</vt:lpstr>
      <vt:lpstr>Problematickosť klientelizmu 1/2</vt:lpstr>
      <vt:lpstr>Problematickosť klientelizmu 2/2</vt:lpstr>
      <vt:lpstr>Klientelizmus a iné formy výmeny</vt:lpstr>
      <vt:lpstr>Vysvetlenia klientelizmu: Normatívno-kultúrne</vt:lpstr>
      <vt:lpstr>Vysvetlenia klientelizmu: Strategické interakcie</vt:lpstr>
      <vt:lpstr>3. Charizmtické väzby</vt:lpstr>
      <vt:lpstr>Charizmatický personalizmus (Pappas)</vt:lpstr>
      <vt:lpstr>Charizmatický personalizmus (Pappas)</vt:lpstr>
      <vt:lpstr>Môže byť charizma inštitucionalizovaná?</vt:lpstr>
      <vt:lpstr>Štát, spoločnosť a strany  ako ich „premostenie“</vt:lpstr>
      <vt:lpstr>Štát ako základ zdrojov  a legitimity strán ? </vt:lpstr>
      <vt:lpstr>Prerušenie väzieb  medzi stranami a voličmi?</vt:lpstr>
      <vt:lpstr>Sú/Boli stranícke systémy zmrazené? </vt:lpstr>
      <vt:lpstr>Téza zmrazenia - kritika</vt:lpstr>
      <vt:lpstr>Vplyv sociálnej štruktúry v ZE</vt:lpstr>
      <vt:lpstr>Zmenené hodnotové orientácie</vt:lpstr>
      <vt:lpstr>Stranícka identifikácia</vt:lpstr>
      <vt:lpstr>Stranícka identifikácia - oslabenie</vt:lpstr>
      <vt:lpstr>Pokles doležitosti strán pre verejnosť</vt:lpstr>
      <vt:lpstr>Dôsledky erózie straníckych väzieb 1/2</vt:lpstr>
      <vt:lpstr>Dôsledky erózie straníckych väzieb 2/2</vt:lpstr>
      <vt:lpstr>Od čoho sa odvíja podoba straníckej scény?</vt:lpstr>
      <vt:lpstr>Od čoho sa odvíja podoba straníckej scény?</vt:lpstr>
      <vt:lpstr>Čo je to stranícky systém?</vt:lpstr>
      <vt:lpstr>Systémové charakteristiky</vt:lpstr>
      <vt:lpstr>Počet strán (ako ich počítať?)</vt:lpstr>
      <vt:lpstr>Británia 2005</vt:lpstr>
      <vt:lpstr>Duverger (1954)</vt:lpstr>
      <vt:lpstr>Relatívna veľkosť a sila  (ako ju posúdiť?)</vt:lpstr>
      <vt:lpstr>Blondel (1968)</vt:lpstr>
      <vt:lpstr>Blondelova klasifikácia</vt:lpstr>
      <vt:lpstr>Vzdialenosť medzi stranami Sartori (1976)</vt:lpstr>
      <vt:lpstr>Sartori (1976)</vt:lpstr>
      <vt:lpstr>Sartori (1976)</vt:lpstr>
      <vt:lpstr>Systém dvoch strán</vt:lpstr>
      <vt:lpstr>Umiernený pluralizmus</vt:lpstr>
      <vt:lpstr>  Polarizovaný pluralizmus</vt:lpstr>
      <vt:lpstr>Sartori – zhrnutie a kritika</vt:lpstr>
      <vt:lpstr>Ne/ochota spolu vládnuť</vt:lpstr>
      <vt:lpstr>Mair (1998, 2002)</vt:lpstr>
      <vt:lpstr>Mair (1998, 2002)</vt:lpstr>
      <vt:lpstr>Inštitucionalizácia systému strán (PSI)</vt:lpstr>
      <vt:lpstr>PSI a KOLAPS demokracií  (FCB, 2016)</vt:lpstr>
      <vt:lpstr>PI a KOLAPS demokracií  (FCB, 2016)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126</cp:revision>
  <dcterms:created xsi:type="dcterms:W3CDTF">2005-06-20T08:50:09Z</dcterms:created>
  <dcterms:modified xsi:type="dcterms:W3CDTF">2017-12-06T10:17:40Z</dcterms:modified>
</cp:coreProperties>
</file>