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0" r:id="rId1"/>
  </p:sldMasterIdLst>
  <p:notesMasterIdLst>
    <p:notesMasterId r:id="rId35"/>
  </p:notesMasterIdLst>
  <p:sldIdLst>
    <p:sldId id="256" r:id="rId2"/>
    <p:sldId id="311" r:id="rId3"/>
    <p:sldId id="291" r:id="rId4"/>
    <p:sldId id="292" r:id="rId5"/>
    <p:sldId id="293" r:id="rId6"/>
    <p:sldId id="294" r:id="rId7"/>
    <p:sldId id="295" r:id="rId8"/>
    <p:sldId id="301" r:id="rId9"/>
    <p:sldId id="300" r:id="rId10"/>
    <p:sldId id="299" r:id="rId11"/>
    <p:sldId id="298" r:id="rId12"/>
    <p:sldId id="297" r:id="rId13"/>
    <p:sldId id="296" r:id="rId14"/>
    <p:sldId id="308" r:id="rId15"/>
    <p:sldId id="307" r:id="rId16"/>
    <p:sldId id="306" r:id="rId17"/>
    <p:sldId id="305" r:id="rId18"/>
    <p:sldId id="304" r:id="rId19"/>
    <p:sldId id="303" r:id="rId20"/>
    <p:sldId id="302" r:id="rId21"/>
    <p:sldId id="310" r:id="rId22"/>
    <p:sldId id="312" r:id="rId23"/>
    <p:sldId id="313" r:id="rId24"/>
    <p:sldId id="314" r:id="rId25"/>
    <p:sldId id="315" r:id="rId26"/>
    <p:sldId id="316" r:id="rId27"/>
    <p:sldId id="317" r:id="rId28"/>
    <p:sldId id="318" r:id="rId29"/>
    <p:sldId id="319" r:id="rId30"/>
    <p:sldId id="320" r:id="rId31"/>
    <p:sldId id="321" r:id="rId32"/>
    <p:sldId id="322" r:id="rId33"/>
    <p:sldId id="323" r:id="rId3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3"/>
    <p:restoredTop sz="94599"/>
  </p:normalViewPr>
  <p:slideViewPr>
    <p:cSldViewPr>
      <p:cViewPr varScale="1">
        <p:scale>
          <a:sx n="106" d="100"/>
          <a:sy n="106" d="100"/>
        </p:scale>
        <p:origin x="60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notesMaster" Target="notesMasters/notesMaster1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C5DFF13-63FE-2B43-BB32-CA8B565F0A7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7503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Zástupný symbol pro poznámky 2"/>
          <p:cNvSpPr>
            <a:spLocks noGrp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>
              <a:ea typeface="MS PGothic" charset="0"/>
            </a:endParaRPr>
          </a:p>
        </p:txBody>
      </p:sp>
      <p:sp>
        <p:nvSpPr>
          <p:cNvPr id="4198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D814AA76-FF0B-B444-9467-BCCD7A696A60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defRPr/>
              </a:pPr>
              <a:endParaRPr kumimoji="1" lang="sk-SK" altLang="cs-CZ" sz="2400" smtClean="0">
                <a:latin typeface="Times New Roman" panose="02020603050405020304" pitchFamily="18" charset="0"/>
                <a:cs typeface="+mn-cs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defRPr/>
              </a:pPr>
              <a:endParaRPr kumimoji="1" lang="sk-SK" altLang="cs-CZ" sz="2400" smtClean="0">
                <a:latin typeface="Times New Roman" panose="02020603050405020304" pitchFamily="18" charset="0"/>
                <a:cs typeface="+mn-cs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cs-CZ" altLang="cs-CZ" smtClean="0">
                <a:cs typeface="+mn-cs"/>
              </a:endParaRPr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cs-CZ" altLang="cs-CZ" smtClean="0">
                <a:cs typeface="+mn-cs"/>
              </a:endParaRPr>
            </a:p>
          </p:txBody>
        </p:sp>
      </p:grpSp>
      <p:sp>
        <p:nvSpPr>
          <p:cNvPr id="1833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charset="0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sk-SK" noProof="0" smtClean="0"/>
              <a:t>Click to edit Master subtitle style</a:t>
            </a:r>
          </a:p>
        </p:txBody>
      </p:sp>
      <p:sp>
        <p:nvSpPr>
          <p:cNvPr id="183308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sk-SK" noProof="0" smtClean="0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FEB4745D-51F8-0546-8CFA-6454ECEA7933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08404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5E1E9D-3920-2143-979E-49AF069AEF11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21738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D36678-8EBA-4543-8874-D3314773D3AE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44069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AE174-C050-C745-A4A9-65D92D6DC729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65052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071C1D-CA87-6049-9987-22D122B0809C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28081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9518DC-DB6D-2B49-9567-BCB78A2E5623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20191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8A908C-ED97-F74D-B323-E301064C141F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3966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FE46CC-664D-E04C-861F-00EBFFCEEC13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75984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096F77-B522-9243-B8A5-1C187A26A9CF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19376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F3195D-C508-B24A-B1FF-E1C985FE1E1D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43489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F7E405-5E82-7641-B04C-F8BE5093D94D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02745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03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>
                  <a:cs typeface="+mn-cs"/>
                </a:endParaRPr>
              </a:p>
            </p:txBody>
          </p:sp>
          <p:sp>
            <p:nvSpPr>
              <p:cNvPr id="18227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034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>
                  <a:cs typeface="+mn-cs"/>
                </a:endParaRPr>
              </a:p>
            </p:txBody>
          </p:sp>
          <p:sp>
            <p:nvSpPr>
              <p:cNvPr id="1035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>
                  <a:cs typeface="+mn-cs"/>
                </a:endParaRPr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</a:p>
        </p:txBody>
      </p:sp>
      <p:sp>
        <p:nvSpPr>
          <p:cNvPr id="18228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8228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822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</a:defRPr>
            </a:lvl1pPr>
          </a:lstStyle>
          <a:p>
            <a:fld id="{E75DE7F3-B105-3846-87DA-97064441BCCC}" type="slidenum">
              <a:rPr lang="sk-SK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8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79450" y="990600"/>
            <a:ext cx="8229600" cy="1905000"/>
          </a:xfrm>
        </p:spPr>
        <p:txBody>
          <a:bodyPr/>
          <a:lstStyle/>
          <a:p>
            <a:pPr eaLnBrk="1" hangingPunct="1"/>
            <a:r>
              <a:rPr lang="cs-CZ" sz="4000" dirty="0" smtClean="0">
                <a:latin typeface="Arial" charset="0"/>
                <a:ea typeface="MS PGothic" charset="0"/>
              </a:rPr>
              <a:t>Autokracie a pád demokracií</a:t>
            </a:r>
            <a:endParaRPr lang="cs-CZ" sz="4000" dirty="0">
              <a:latin typeface="Arial" charset="0"/>
              <a:ea typeface="MS PGothic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3886200"/>
            <a:ext cx="6800850" cy="1752600"/>
          </a:xfrm>
        </p:spPr>
        <p:txBody>
          <a:bodyPr/>
          <a:lstStyle/>
          <a:p>
            <a:pPr eaLnBrk="1" hangingPunct="1"/>
            <a:r>
              <a:rPr lang="sk-SK" dirty="0">
                <a:latin typeface="Arial" charset="0"/>
                <a:ea typeface="MS PGothic" charset="0"/>
              </a:rPr>
              <a:t>Komparatistika</a:t>
            </a:r>
          </a:p>
          <a:p>
            <a:pPr eaLnBrk="1" hangingPunct="1"/>
            <a:r>
              <a:rPr lang="sk-SK" dirty="0">
                <a:latin typeface="Arial" charset="0"/>
                <a:ea typeface="MS PGothic" charset="0"/>
              </a:rPr>
              <a:t>FSS MU </a:t>
            </a:r>
            <a:r>
              <a:rPr lang="sk-SK" dirty="0" smtClean="0">
                <a:latin typeface="Arial" charset="0"/>
                <a:ea typeface="MS PGothic" charset="0"/>
              </a:rPr>
              <a:t>2017/18</a:t>
            </a:r>
            <a:endParaRPr lang="sk-SK" dirty="0">
              <a:latin typeface="Arial" charset="0"/>
              <a:ea typeface="MS PGothic" charset="0"/>
            </a:endParaRPr>
          </a:p>
          <a:p>
            <a:pPr eaLnBrk="1" hangingPunct="1"/>
            <a:r>
              <a:rPr lang="en-US" dirty="0">
                <a:latin typeface="Arial" charset="0"/>
                <a:ea typeface="MS PGothic" charset="0"/>
              </a:rPr>
              <a:t>D</a:t>
            </a:r>
            <a:r>
              <a:rPr lang="sk-SK" dirty="0">
                <a:latin typeface="Arial" charset="0"/>
                <a:ea typeface="MS PGothic" charset="0"/>
              </a:rPr>
              <a:t>oc. Marek Rybář, PhD.</a:t>
            </a:r>
            <a:endParaRPr lang="en-US" dirty="0">
              <a:latin typeface="Arial" charset="0"/>
              <a:ea typeface="MS PGothic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Arial" charset="0"/>
                <a:ea typeface="MS PGothic" charset="0"/>
              </a:rPr>
              <a:t>5. Vláda jednej strany</a:t>
            </a:r>
          </a:p>
        </p:txBody>
      </p:sp>
      <p:sp>
        <p:nvSpPr>
          <p:cNvPr id="450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latin typeface="Arial" charset="0"/>
                <a:ea typeface="MS PGothic" charset="0"/>
              </a:rPr>
              <a:t>menej</a:t>
            </a:r>
            <a:r>
              <a:rPr lang="cs-CZ" dirty="0">
                <a:latin typeface="Arial" charset="0"/>
                <a:ea typeface="MS PGothic" charset="0"/>
              </a:rPr>
              <a:t> časté </a:t>
            </a:r>
            <a:r>
              <a:rPr lang="cs-CZ" dirty="0" err="1">
                <a:latin typeface="Arial" charset="0"/>
                <a:ea typeface="MS PGothic" charset="0"/>
              </a:rPr>
              <a:t>ako</a:t>
            </a:r>
            <a:r>
              <a:rPr lang="cs-CZ" dirty="0">
                <a:latin typeface="Arial" charset="0"/>
                <a:ea typeface="MS PGothic" charset="0"/>
              </a:rPr>
              <a:t> vojenské </a:t>
            </a:r>
            <a:r>
              <a:rPr lang="cs-CZ" dirty="0" err="1">
                <a:latin typeface="Arial" charset="0"/>
                <a:ea typeface="MS PGothic" charset="0"/>
              </a:rPr>
              <a:t>diktatúry</a:t>
            </a:r>
            <a:r>
              <a:rPr lang="cs-CZ" dirty="0">
                <a:latin typeface="Arial" charset="0"/>
                <a:ea typeface="MS PGothic" charset="0"/>
              </a:rPr>
              <a:t>, ale </a:t>
            </a:r>
            <a:r>
              <a:rPr lang="cs-CZ" dirty="0" err="1" smtClean="0">
                <a:latin typeface="Arial" charset="0"/>
                <a:ea typeface="MS PGothic" charset="0"/>
              </a:rPr>
              <a:t>trvajú</a:t>
            </a:r>
            <a:r>
              <a:rPr lang="cs-CZ" dirty="0" smtClean="0">
                <a:latin typeface="Arial" charset="0"/>
                <a:ea typeface="MS PGothic" charset="0"/>
              </a:rPr>
              <a:t> </a:t>
            </a:r>
            <a:r>
              <a:rPr lang="cs-CZ" dirty="0" err="1" smtClean="0">
                <a:latin typeface="Arial" charset="0"/>
                <a:ea typeface="MS PGothic" charset="0"/>
              </a:rPr>
              <a:t>dlhšie</a:t>
            </a:r>
            <a:endParaRPr lang="cs-CZ" dirty="0">
              <a:latin typeface="Arial" charset="0"/>
              <a:ea typeface="MS PGothic" charset="0"/>
            </a:endParaRPr>
          </a:p>
          <a:p>
            <a:r>
              <a:rPr lang="cs-CZ" dirty="0">
                <a:latin typeface="Arial" charset="0"/>
                <a:ea typeface="MS PGothic" charset="0"/>
              </a:rPr>
              <a:t>komunistické a fašistické režimy, ale aj ideologicky </a:t>
            </a:r>
            <a:r>
              <a:rPr lang="cs-CZ" dirty="0" err="1">
                <a:latin typeface="Arial" charset="0"/>
                <a:ea typeface="MS PGothic" charset="0"/>
              </a:rPr>
              <a:t>ťažšie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klasifikovateľné</a:t>
            </a:r>
            <a:r>
              <a:rPr lang="cs-CZ" dirty="0">
                <a:latin typeface="Arial" charset="0"/>
                <a:ea typeface="MS PGothic" charset="0"/>
              </a:rPr>
              <a:t> režimy v </a:t>
            </a:r>
            <a:r>
              <a:rPr lang="cs-CZ" dirty="0" err="1">
                <a:latin typeface="Arial" charset="0"/>
                <a:ea typeface="MS PGothic" charset="0"/>
              </a:rPr>
              <a:t>Treťom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svete</a:t>
            </a:r>
            <a:r>
              <a:rPr lang="cs-CZ" dirty="0">
                <a:latin typeface="Arial" charset="0"/>
                <a:ea typeface="MS PGothic" charset="0"/>
              </a:rPr>
              <a:t> (typicky Afrika)</a:t>
            </a:r>
          </a:p>
          <a:p>
            <a:r>
              <a:rPr lang="cs-CZ" dirty="0" err="1">
                <a:latin typeface="Arial" charset="0"/>
                <a:ea typeface="MS PGothic" charset="0"/>
              </a:rPr>
              <a:t>iracký</a:t>
            </a:r>
            <a:r>
              <a:rPr lang="cs-CZ" dirty="0">
                <a:latin typeface="Arial" charset="0"/>
                <a:ea typeface="MS PGothic" charset="0"/>
              </a:rPr>
              <a:t> režim strany Baas Saddáma </a:t>
            </a:r>
            <a:r>
              <a:rPr lang="cs-CZ" dirty="0" err="1">
                <a:latin typeface="Arial" charset="0"/>
                <a:ea typeface="MS PGothic" charset="0"/>
              </a:rPr>
              <a:t>Huseina</a:t>
            </a:r>
            <a:r>
              <a:rPr lang="cs-CZ" dirty="0">
                <a:latin typeface="Arial" charset="0"/>
                <a:ea typeface="MS PGothic" charset="0"/>
              </a:rPr>
              <a:t>, v </a:t>
            </a:r>
            <a:r>
              <a:rPr lang="cs-CZ" dirty="0" err="1">
                <a:latin typeface="Arial" charset="0"/>
                <a:ea typeface="MS PGothic" charset="0"/>
              </a:rPr>
              <a:t>Latinskej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Amerike</a:t>
            </a:r>
            <a:r>
              <a:rPr lang="cs-CZ" dirty="0">
                <a:latin typeface="Arial" charset="0"/>
                <a:ea typeface="MS PGothic" charset="0"/>
              </a:rPr>
              <a:t> vláda PRI v Mexiku (1940-1990) </a:t>
            </a:r>
            <a:r>
              <a:rPr lang="cs-CZ" dirty="0" err="1">
                <a:latin typeface="Arial" charset="0"/>
                <a:ea typeface="MS PGothic" charset="0"/>
              </a:rPr>
              <a:t>alebo</a:t>
            </a:r>
            <a:r>
              <a:rPr lang="cs-CZ" dirty="0">
                <a:latin typeface="Arial" charset="0"/>
                <a:ea typeface="MS PGothic" charset="0"/>
              </a:rPr>
              <a:t> Sandinisti v Nikarague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B. Aké majú oprávnenie vládnuť </a:t>
            </a:r>
          </a:p>
        </p:txBody>
      </p:sp>
      <p:sp>
        <p:nvSpPr>
          <p:cNvPr id="460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500">
                <a:latin typeface="Arial" charset="0"/>
                <a:ea typeface="MS PGothic" charset="0"/>
              </a:rPr>
              <a:t>Dnes odvodzujú svoje oprávnenie od nejakej formy náboženskej alebo ideologickej legitimity, prípadne tvrdia, že disponujú demokratickou legitimitou</a:t>
            </a:r>
          </a:p>
          <a:p>
            <a:r>
              <a:rPr lang="cs-CZ" sz="2500" b="1">
                <a:latin typeface="Arial" charset="0"/>
                <a:ea typeface="MS PGothic" charset="0"/>
              </a:rPr>
              <a:t>náboženská</a:t>
            </a:r>
            <a:r>
              <a:rPr lang="cs-CZ" sz="2500">
                <a:latin typeface="Arial" charset="0"/>
                <a:ea typeface="MS PGothic" charset="0"/>
              </a:rPr>
              <a:t> legitimizácia sa v moderných časoch objavila po iránskej islamskej revolúcii - nová ústava obsahovala religiózne elementy,úrad pre duchovného vodcu revolúcie Chomejního, po jeho smrti prešiel na Chameneího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B. Aké majú oprávnenie vládnuť </a:t>
            </a:r>
          </a:p>
        </p:txBody>
      </p:sp>
      <p:sp>
        <p:nvSpPr>
          <p:cNvPr id="471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v súčasnosti je v zárodkoch legitimizácia Islamského štátu ISIS, ktorý kontroluje vlastné územie (Irak, Sýria) a plánuje vydávať už aj vlastnú menu, na čele stojí politický a náboženský vodca – kalif</a:t>
            </a:r>
          </a:p>
          <a:p>
            <a:r>
              <a:rPr lang="cs-CZ" b="1">
                <a:latin typeface="Arial" charset="0"/>
                <a:ea typeface="MS PGothic" charset="0"/>
              </a:rPr>
              <a:t>ideologická</a:t>
            </a:r>
            <a:r>
              <a:rPr lang="cs-CZ">
                <a:latin typeface="Arial" charset="0"/>
                <a:ea typeface="MS PGothic" charset="0"/>
              </a:rPr>
              <a:t> legitimizácia v 20. storočí takmer úplne nahradila náboženskú</a:t>
            </a:r>
          </a:p>
          <a:p>
            <a:r>
              <a:rPr lang="cs-CZ">
                <a:latin typeface="Arial" charset="0"/>
                <a:ea typeface="MS PGothic" charset="0"/>
              </a:rPr>
              <a:t>komunistické a fašistické režimy</a:t>
            </a:r>
          </a:p>
          <a:p>
            <a:endParaRPr lang="cs-CZ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B. Aké majú oprávnenie vládnuť </a:t>
            </a:r>
          </a:p>
        </p:txBody>
      </p:sp>
      <p:sp>
        <p:nvSpPr>
          <p:cNvPr id="481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aj niektoré </a:t>
            </a:r>
            <a:r>
              <a:rPr lang="cs-CZ" b="1">
                <a:latin typeface="Arial" charset="0"/>
                <a:ea typeface="MS PGothic" charset="0"/>
              </a:rPr>
              <a:t>vojenské či personálne</a:t>
            </a:r>
            <a:r>
              <a:rPr lang="cs-CZ">
                <a:latin typeface="Arial" charset="0"/>
                <a:ea typeface="MS PGothic" charset="0"/>
              </a:rPr>
              <a:t> diktatúry sa odvolávali na ideologické oprávnenie</a:t>
            </a:r>
          </a:p>
          <a:p>
            <a:r>
              <a:rPr lang="cs-CZ">
                <a:latin typeface="Arial" charset="0"/>
                <a:ea typeface="MS PGothic" charset="0"/>
              </a:rPr>
              <a:t>Egypt 1952, plukovník Násir tvrdil, že armáda konala ako dočasný "predvoj revolúcie",</a:t>
            </a:r>
          </a:p>
          <a:p>
            <a:r>
              <a:rPr lang="cs-CZ">
                <a:latin typeface="Arial" charset="0"/>
                <a:ea typeface="MS PGothic" charset="0"/>
              </a:rPr>
              <a:t>podobne plukovník Kadáfí v r. 1969</a:t>
            </a:r>
          </a:p>
          <a:p>
            <a:r>
              <a:rPr lang="cs-CZ">
                <a:latin typeface="Arial" charset="0"/>
                <a:ea typeface="MS PGothic" charset="0"/>
              </a:rPr>
              <a:t>nedemokratické režimy často tvrdia, že používajú demokratické nástroje, prípadne že pripravujú ich zavedenie alebo obnovenie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B. Aké majú oprávnenie vládnuť </a:t>
            </a:r>
          </a:p>
        </p:txBody>
      </p:sp>
      <p:sp>
        <p:nvSpPr>
          <p:cNvPr id="491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500" dirty="0" err="1">
                <a:latin typeface="Arial" charset="0"/>
                <a:ea typeface="MS PGothic" charset="0"/>
              </a:rPr>
              <a:t>napr</a:t>
            </a:r>
            <a:r>
              <a:rPr lang="cs-CZ" sz="2500" dirty="0">
                <a:latin typeface="Arial" charset="0"/>
                <a:ea typeface="MS PGothic" charset="0"/>
              </a:rPr>
              <a:t>. vojenský </a:t>
            </a:r>
            <a:r>
              <a:rPr lang="cs-CZ" sz="2500" dirty="0" err="1">
                <a:latin typeface="Arial" charset="0"/>
                <a:ea typeface="MS PGothic" charset="0"/>
              </a:rPr>
              <a:t>prevrat</a:t>
            </a:r>
            <a:r>
              <a:rPr lang="cs-CZ" sz="2500" dirty="0">
                <a:latin typeface="Arial" charset="0"/>
                <a:ea typeface="MS PGothic" charset="0"/>
              </a:rPr>
              <a:t> v </a:t>
            </a:r>
            <a:r>
              <a:rPr lang="cs-CZ" sz="2500" dirty="0" err="1">
                <a:latin typeface="Arial" charset="0"/>
                <a:ea typeface="MS PGothic" charset="0"/>
              </a:rPr>
              <a:t>Barme</a:t>
            </a:r>
            <a:r>
              <a:rPr lang="cs-CZ" sz="2500" dirty="0">
                <a:latin typeface="Arial" charset="0"/>
                <a:ea typeface="MS PGothic" charset="0"/>
              </a:rPr>
              <a:t> r. 1988 </a:t>
            </a:r>
            <a:r>
              <a:rPr lang="cs-CZ" sz="2500" dirty="0" err="1">
                <a:latin typeface="Arial" charset="0"/>
                <a:ea typeface="MS PGothic" charset="0"/>
              </a:rPr>
              <a:t>viedol</a:t>
            </a:r>
            <a:r>
              <a:rPr lang="cs-CZ" sz="2500" dirty="0">
                <a:latin typeface="Arial" charset="0"/>
                <a:ea typeface="MS PGothic" charset="0"/>
              </a:rPr>
              <a:t> k "</a:t>
            </a:r>
            <a:r>
              <a:rPr lang="cs-CZ" sz="2500" dirty="0" err="1">
                <a:latin typeface="Arial" charset="0"/>
                <a:ea typeface="MS PGothic" charset="0"/>
              </a:rPr>
              <a:t>zavedeniu</a:t>
            </a:r>
            <a:r>
              <a:rPr lang="cs-CZ" sz="2500" dirty="0">
                <a:latin typeface="Arial" charset="0"/>
                <a:ea typeface="MS PGothic" charset="0"/>
              </a:rPr>
              <a:t>" demokratických </a:t>
            </a:r>
            <a:r>
              <a:rPr lang="cs-CZ" sz="2500" dirty="0" err="1">
                <a:latin typeface="Arial" charset="0"/>
                <a:ea typeface="MS PGothic" charset="0"/>
              </a:rPr>
              <a:t>procedúr</a:t>
            </a:r>
            <a:r>
              <a:rPr lang="cs-CZ" sz="2500" dirty="0">
                <a:latin typeface="Arial" charset="0"/>
                <a:ea typeface="MS PGothic" charset="0"/>
              </a:rPr>
              <a:t> v roku 2011, takže "</a:t>
            </a:r>
            <a:r>
              <a:rPr lang="cs-CZ" sz="2500" dirty="0" err="1">
                <a:latin typeface="Arial" charset="0"/>
                <a:ea typeface="MS PGothic" charset="0"/>
              </a:rPr>
              <a:t>dočasnosť</a:t>
            </a:r>
            <a:r>
              <a:rPr lang="cs-CZ" sz="2500" dirty="0">
                <a:latin typeface="Arial" charset="0"/>
                <a:ea typeface="MS PGothic" charset="0"/>
              </a:rPr>
              <a:t>" </a:t>
            </a:r>
            <a:r>
              <a:rPr lang="cs-CZ" sz="2500" dirty="0" err="1">
                <a:latin typeface="Arial" charset="0"/>
                <a:ea typeface="MS PGothic" charset="0"/>
              </a:rPr>
              <a:t>trala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viac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ako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dve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desaťročia</a:t>
            </a:r>
            <a:endParaRPr lang="cs-CZ" sz="2500" dirty="0">
              <a:latin typeface="Arial" charset="0"/>
              <a:ea typeface="MS PGothic" charset="0"/>
            </a:endParaRPr>
          </a:p>
          <a:p>
            <a:r>
              <a:rPr lang="cs-CZ" sz="2500" dirty="0" err="1">
                <a:latin typeface="Arial" charset="0"/>
                <a:ea typeface="MS PGothic" charset="0"/>
              </a:rPr>
              <a:t>nesúťaživé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alebo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polosúťaživé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voľby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</a:p>
          <a:p>
            <a:r>
              <a:rPr lang="cs-CZ" sz="2500" dirty="0">
                <a:latin typeface="Arial" charset="0"/>
                <a:ea typeface="MS PGothic" charset="0"/>
              </a:rPr>
              <a:t>Čína je </a:t>
            </a:r>
            <a:r>
              <a:rPr lang="cs-CZ" sz="2500" dirty="0" err="1">
                <a:latin typeface="Arial" charset="0"/>
                <a:ea typeface="MS PGothic" charset="0"/>
              </a:rPr>
              <a:t>oficiálne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multistranícky</a:t>
            </a:r>
            <a:r>
              <a:rPr lang="cs-CZ" sz="2500" dirty="0">
                <a:latin typeface="Arial" charset="0"/>
                <a:ea typeface="MS PGothic" charset="0"/>
              </a:rPr>
              <a:t> režim (</a:t>
            </a:r>
            <a:r>
              <a:rPr lang="cs-CZ" sz="2500" dirty="0" err="1">
                <a:latin typeface="Arial" charset="0"/>
                <a:ea typeface="MS PGothic" charset="0"/>
              </a:rPr>
              <a:t>osem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strán</a:t>
            </a:r>
            <a:r>
              <a:rPr lang="cs-CZ" sz="2500" dirty="0">
                <a:latin typeface="Arial" charset="0"/>
                <a:ea typeface="MS PGothic" charset="0"/>
              </a:rPr>
              <a:t> okrem </a:t>
            </a:r>
            <a:r>
              <a:rPr lang="cs-CZ" sz="2500" dirty="0" err="1">
                <a:latin typeface="Arial" charset="0"/>
                <a:ea typeface="MS PGothic" charset="0"/>
              </a:rPr>
              <a:t>komunistickej</a:t>
            </a:r>
            <a:r>
              <a:rPr lang="cs-CZ" sz="2500" dirty="0">
                <a:latin typeface="Arial" charset="0"/>
                <a:ea typeface="MS PGothic" charset="0"/>
              </a:rPr>
              <a:t>)</a:t>
            </a:r>
          </a:p>
          <a:p>
            <a:r>
              <a:rPr lang="cs-CZ" sz="2500" dirty="0">
                <a:latin typeface="Arial" charset="0"/>
                <a:ea typeface="MS PGothic" charset="0"/>
              </a:rPr>
              <a:t>v </a:t>
            </a:r>
            <a:r>
              <a:rPr lang="cs-CZ" sz="2500" dirty="0" err="1">
                <a:latin typeface="Arial" charset="0"/>
                <a:ea typeface="MS PGothic" charset="0"/>
              </a:rPr>
              <a:t>Kazachstane</a:t>
            </a:r>
            <a:r>
              <a:rPr lang="cs-CZ" sz="2500" dirty="0">
                <a:latin typeface="Arial" charset="0"/>
                <a:ea typeface="MS PGothic" charset="0"/>
              </a:rPr>
              <a:t>, </a:t>
            </a:r>
            <a:r>
              <a:rPr lang="cs-CZ" sz="2500" dirty="0" err="1">
                <a:latin typeface="Arial" charset="0"/>
                <a:ea typeface="MS PGothic" charset="0"/>
              </a:rPr>
              <a:t>Azebajdžane</a:t>
            </a:r>
            <a:r>
              <a:rPr lang="cs-CZ" sz="2500" dirty="0">
                <a:latin typeface="Arial" charset="0"/>
                <a:ea typeface="MS PGothic" charset="0"/>
              </a:rPr>
              <a:t> a </a:t>
            </a:r>
            <a:r>
              <a:rPr lang="cs-CZ" sz="2500" dirty="0" err="1" smtClean="0">
                <a:latin typeface="Arial" charset="0"/>
                <a:ea typeface="MS PGothic" charset="0"/>
              </a:rPr>
              <a:t>ď</a:t>
            </a:r>
            <a:r>
              <a:rPr lang="cs-CZ" sz="2500" dirty="0" err="1" smtClean="0">
                <a:latin typeface="Arial" charset="0"/>
                <a:ea typeface="MS PGothic" charset="0"/>
              </a:rPr>
              <a:t>alších</a:t>
            </a:r>
            <a:r>
              <a:rPr lang="cs-CZ" sz="2500" dirty="0" smtClean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stredoázijských</a:t>
            </a:r>
            <a:r>
              <a:rPr lang="cs-CZ" sz="2500" dirty="0">
                <a:latin typeface="Arial" charset="0"/>
                <a:ea typeface="MS PGothic" charset="0"/>
              </a:rPr>
              <a:t> krajinách sú zase časté </a:t>
            </a:r>
            <a:r>
              <a:rPr lang="cs-CZ" sz="2500" dirty="0" err="1">
                <a:latin typeface="Arial" charset="0"/>
                <a:ea typeface="MS PGothic" charset="0"/>
              </a:rPr>
              <a:t>bábkové</a:t>
            </a:r>
            <a:r>
              <a:rPr lang="cs-CZ" sz="2500" dirty="0">
                <a:latin typeface="Arial" charset="0"/>
                <a:ea typeface="MS PGothic" charset="0"/>
              </a:rPr>
              <a:t> strany a kandidáti, </a:t>
            </a:r>
            <a:r>
              <a:rPr lang="cs-CZ" sz="2500" dirty="0" err="1">
                <a:latin typeface="Arial" charset="0"/>
                <a:ea typeface="MS PGothic" charset="0"/>
              </a:rPr>
              <a:t>zdanie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súťaže</a:t>
            </a:r>
            <a:endParaRPr lang="cs-CZ" sz="2500" dirty="0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C. Ako kontrolujú moc</a:t>
            </a:r>
          </a:p>
        </p:txBody>
      </p:sp>
      <p:sp>
        <p:nvSpPr>
          <p:cNvPr id="50179" name="Zástupný symbol pro obsah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235450"/>
          </a:xfrm>
        </p:spPr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Totalitný: výraz používaný B. Mussolinim v 20.-tych a 30.-tych rokoch 20. storočia</a:t>
            </a:r>
          </a:p>
          <a:p>
            <a:r>
              <a:rPr lang="cs-CZ">
                <a:latin typeface="Arial" charset="0"/>
                <a:ea typeface="MS PGothic" charset="0"/>
              </a:rPr>
              <a:t>Snaha o totálnu transformáciu ľudskej prirodzenosti prostredníctvom kontroly všetkých aspektov života</a:t>
            </a:r>
          </a:p>
          <a:p>
            <a:r>
              <a:rPr lang="cs-CZ">
                <a:latin typeface="Arial" charset="0"/>
                <a:ea typeface="MS PGothic" charset="0"/>
              </a:rPr>
              <a:t>bola ideológia, ktorá nielen zdôvodňovala, ale aj ponúkala návod</a:t>
            </a:r>
          </a:p>
          <a:p>
            <a:r>
              <a:rPr lang="cs-CZ">
                <a:latin typeface="Arial" charset="0"/>
                <a:ea typeface="MS PGothic" charset="0"/>
              </a:rPr>
              <a:t>Spočiatku vyzdvihovaná úloha lídra v totalitních režimoch</a:t>
            </a:r>
          </a:p>
          <a:p>
            <a:endParaRPr lang="cs-CZ">
              <a:latin typeface="Arial" charset="0"/>
              <a:ea typeface="MS PGothic" charset="0"/>
            </a:endParaRPr>
          </a:p>
          <a:p>
            <a:endParaRPr lang="cs-CZ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C. Ako kontrolujú moc</a:t>
            </a:r>
          </a:p>
        </p:txBody>
      </p:sp>
      <p:sp>
        <p:nvSpPr>
          <p:cNvPr id="51203" name="Zástupný symbol pro obsah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235450"/>
          </a:xfrm>
        </p:spPr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po Stalinovej smrti sa väčšia pozornosť iným aspektom ich fungovania, s kritikou kultu osobnosti Stalina výrazne zmiernila (relatívne) úloha teroru a tajnej policie</a:t>
            </a:r>
          </a:p>
          <a:p>
            <a:r>
              <a:rPr lang="cs-CZ">
                <a:latin typeface="Arial" charset="0"/>
                <a:ea typeface="MS PGothic" charset="0"/>
              </a:rPr>
              <a:t>ciele totalitnej ideológie ostávali skôr v rovine ašpirácií než že by presne vykresľovali realitu komunistických a fašistických režimov</a:t>
            </a:r>
          </a:p>
          <a:p>
            <a:r>
              <a:rPr lang="cs-CZ">
                <a:latin typeface="Arial" charset="0"/>
                <a:ea typeface="MS PGothic" charset="0"/>
              </a:rPr>
              <a:t>Severná Kórea lepší príklad než ZSSR a nacistické Nemecko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Totalitný vs autoritársky</a:t>
            </a:r>
          </a:p>
        </p:txBody>
      </p:sp>
      <p:sp>
        <p:nvSpPr>
          <p:cNvPr id="52227" name="Zástupný symbol pro obsah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79913"/>
          </a:xfrm>
        </p:spPr>
        <p:txBody>
          <a:bodyPr/>
          <a:lstStyle/>
          <a:p>
            <a:r>
              <a:rPr lang="cs-CZ" sz="2500">
                <a:latin typeface="Arial" charset="0"/>
                <a:ea typeface="MS PGothic" charset="0"/>
              </a:rPr>
              <a:t>rozdiel medzi totalitnými a </a:t>
            </a:r>
            <a:r>
              <a:rPr lang="cs-CZ" sz="2500" b="1">
                <a:latin typeface="Arial" charset="0"/>
                <a:ea typeface="MS PGothic" charset="0"/>
              </a:rPr>
              <a:t>autoritárskymi</a:t>
            </a:r>
            <a:r>
              <a:rPr lang="cs-CZ" sz="2500">
                <a:latin typeface="Arial" charset="0"/>
                <a:ea typeface="MS PGothic" charset="0"/>
              </a:rPr>
              <a:t> režimami po prvý raz systematicky sformuloval Juan J. Linz (1970)</a:t>
            </a:r>
          </a:p>
          <a:p>
            <a:r>
              <a:rPr lang="cs-CZ" sz="2500">
                <a:latin typeface="Arial" charset="0"/>
                <a:ea typeface="MS PGothic" charset="0"/>
              </a:rPr>
              <a:t>prítomnosť obmedzeného politického pluralizmu</a:t>
            </a:r>
          </a:p>
          <a:p>
            <a:r>
              <a:rPr lang="cs-CZ" sz="2500">
                <a:latin typeface="Arial" charset="0"/>
                <a:ea typeface="MS PGothic" charset="0"/>
              </a:rPr>
              <a:t>absencia rozpracovanej ideológie, prípadne jej chýbajúca relevantnosť pre aktivity režimu</a:t>
            </a:r>
          </a:p>
          <a:p>
            <a:r>
              <a:rPr lang="cs-CZ" sz="2500">
                <a:latin typeface="Arial" charset="0"/>
                <a:ea typeface="MS PGothic" charset="0"/>
              </a:rPr>
              <a:t>absencia politickej mobilizácie</a:t>
            </a:r>
          </a:p>
          <a:p>
            <a:r>
              <a:rPr lang="cs-CZ" sz="2500">
                <a:latin typeface="Arial" charset="0"/>
                <a:ea typeface="MS PGothic" charset="0"/>
              </a:rPr>
              <a:t>predvídateľné (obmedzené, nie neobmedzené alebo ľubovoľné) vodcovstvo malej skupiny alebo jednotlivca </a:t>
            </a:r>
          </a:p>
          <a:p>
            <a:endParaRPr lang="cs-CZ" sz="2500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Posttotalitný a sultánsky režim</a:t>
            </a:r>
          </a:p>
        </p:txBody>
      </p:sp>
      <p:sp>
        <p:nvSpPr>
          <p:cNvPr id="532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500">
                <a:latin typeface="Arial" charset="0"/>
                <a:ea typeface="MS PGothic" charset="0"/>
              </a:rPr>
              <a:t>neskôr spolu so Stepanom (1996) identifikovali aj post-totalitný typ, t.j. oslabený totalitný režim, ktorý viditeľne nenapĺňa ciele vlastnej organizácie</a:t>
            </a:r>
          </a:p>
          <a:p>
            <a:r>
              <a:rPr lang="cs-CZ" sz="2500">
                <a:latin typeface="Arial" charset="0"/>
                <a:ea typeface="MS PGothic" charset="0"/>
              </a:rPr>
              <a:t>s rovnakým autorom aj razili pojem "sultánske" režimy, ktorý charakterizoval absolutistické personálne diktatúry, </a:t>
            </a:r>
          </a:p>
          <a:p>
            <a:r>
              <a:rPr lang="cs-CZ" sz="2500">
                <a:latin typeface="Arial" charset="0"/>
                <a:ea typeface="MS PGothic" charset="0"/>
              </a:rPr>
              <a:t>nielen chýbala ideologická motivácia totalitných vládcov, ale v ktorých boli hlavnými motiváciami podporovateľov ako strach, tak aj „chamtivosť“</a:t>
            </a:r>
          </a:p>
          <a:p>
            <a:endParaRPr lang="cs-CZ" sz="2500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Nástroje kontroly</a:t>
            </a:r>
          </a:p>
        </p:txBody>
      </p:sp>
      <p:sp>
        <p:nvSpPr>
          <p:cNvPr id="54275" name="Zástupný symbol pro obsah 2"/>
          <p:cNvSpPr>
            <a:spLocks noGrp="1"/>
          </p:cNvSpPr>
          <p:nvPr>
            <p:ph idx="1"/>
          </p:nvPr>
        </p:nvSpPr>
        <p:spPr>
          <a:xfrm>
            <a:off x="877888" y="2420938"/>
            <a:ext cx="7693025" cy="4321175"/>
          </a:xfrm>
        </p:spPr>
        <p:txBody>
          <a:bodyPr/>
          <a:lstStyle/>
          <a:p>
            <a:r>
              <a:rPr lang="cs-CZ" dirty="0" err="1" smtClean="0">
                <a:latin typeface="Arial" charset="0"/>
                <a:ea typeface="MS PGothic" charset="0"/>
              </a:rPr>
              <a:t>používajú</a:t>
            </a:r>
            <a:r>
              <a:rPr lang="cs-CZ" dirty="0" smtClean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celú</a:t>
            </a:r>
            <a:r>
              <a:rPr lang="cs-CZ" dirty="0">
                <a:latin typeface="Arial" charset="0"/>
                <a:ea typeface="MS PGothic" charset="0"/>
              </a:rPr>
              <a:t> škálu </a:t>
            </a:r>
            <a:r>
              <a:rPr lang="cs-CZ" dirty="0" err="1">
                <a:latin typeface="Arial" charset="0"/>
                <a:ea typeface="MS PGothic" charset="0"/>
              </a:rPr>
              <a:t>nástrojov</a:t>
            </a:r>
            <a:r>
              <a:rPr lang="cs-CZ" dirty="0">
                <a:latin typeface="Arial" charset="0"/>
                <a:ea typeface="MS PGothic" charset="0"/>
              </a:rPr>
              <a:t> na kontrolu </a:t>
            </a:r>
            <a:r>
              <a:rPr lang="cs-CZ" dirty="0" err="1">
                <a:latin typeface="Arial" charset="0"/>
                <a:ea typeface="MS PGothic" charset="0"/>
              </a:rPr>
              <a:t>spoločnosti</a:t>
            </a:r>
            <a:r>
              <a:rPr lang="cs-CZ" dirty="0">
                <a:latin typeface="Arial" charset="0"/>
                <a:ea typeface="MS PGothic" charset="0"/>
              </a:rPr>
              <a:t> a </a:t>
            </a:r>
            <a:r>
              <a:rPr lang="cs-CZ" dirty="0" err="1">
                <a:latin typeface="Arial" charset="0"/>
                <a:ea typeface="MS PGothic" charset="0"/>
              </a:rPr>
              <a:t>štátu</a:t>
            </a:r>
            <a:r>
              <a:rPr lang="cs-CZ" dirty="0">
                <a:latin typeface="Arial" charset="0"/>
                <a:ea typeface="MS PGothic" charset="0"/>
              </a:rPr>
              <a:t> tam, kde "</a:t>
            </a:r>
            <a:r>
              <a:rPr lang="cs-CZ" dirty="0" err="1">
                <a:latin typeface="Arial" charset="0"/>
                <a:ea typeface="MS PGothic" charset="0"/>
              </a:rPr>
              <a:t>zlyháva</a:t>
            </a:r>
            <a:r>
              <a:rPr lang="cs-CZ" dirty="0">
                <a:latin typeface="Arial" charset="0"/>
                <a:ea typeface="MS PGothic" charset="0"/>
              </a:rPr>
              <a:t>" ideologická </a:t>
            </a:r>
            <a:r>
              <a:rPr lang="cs-CZ" dirty="0" err="1">
                <a:latin typeface="Arial" charset="0"/>
                <a:ea typeface="MS PGothic" charset="0"/>
              </a:rPr>
              <a:t>legitimizácia</a:t>
            </a:r>
            <a:endParaRPr lang="cs-CZ" dirty="0">
              <a:latin typeface="Arial" charset="0"/>
              <a:ea typeface="MS PGothic" charset="0"/>
            </a:endParaRPr>
          </a:p>
          <a:p>
            <a:r>
              <a:rPr lang="cs-CZ" dirty="0">
                <a:latin typeface="Arial" charset="0"/>
                <a:ea typeface="MS PGothic" charset="0"/>
              </a:rPr>
              <a:t>Politická </a:t>
            </a:r>
            <a:r>
              <a:rPr lang="cs-CZ" dirty="0" err="1">
                <a:latin typeface="Arial" charset="0"/>
                <a:ea typeface="MS PGothic" charset="0"/>
              </a:rPr>
              <a:t>polícia</a:t>
            </a:r>
            <a:r>
              <a:rPr lang="cs-CZ" dirty="0">
                <a:latin typeface="Arial" charset="0"/>
                <a:ea typeface="MS PGothic" charset="0"/>
              </a:rPr>
              <a:t> s </a:t>
            </a:r>
            <a:r>
              <a:rPr lang="cs-CZ" dirty="0" err="1" smtClean="0">
                <a:latin typeface="Arial" charset="0"/>
                <a:ea typeface="MS PGothic" charset="0"/>
              </a:rPr>
              <a:t>cieľmi</a:t>
            </a:r>
            <a:r>
              <a:rPr lang="cs-CZ" dirty="0" smtClean="0">
                <a:latin typeface="Arial" charset="0"/>
                <a:ea typeface="MS PGothic" charset="0"/>
              </a:rPr>
              <a:t>: </a:t>
            </a:r>
          </a:p>
          <a:p>
            <a:r>
              <a:rPr lang="cs-CZ" dirty="0" smtClean="0">
                <a:latin typeface="Arial" charset="0"/>
                <a:ea typeface="MS PGothic" charset="0"/>
              </a:rPr>
              <a:t>1</a:t>
            </a:r>
            <a:r>
              <a:rPr lang="cs-CZ" dirty="0">
                <a:latin typeface="Arial" charset="0"/>
                <a:ea typeface="MS PGothic" charset="0"/>
              </a:rPr>
              <a:t>. </a:t>
            </a:r>
            <a:r>
              <a:rPr lang="cs-CZ" dirty="0" err="1">
                <a:latin typeface="Arial" charset="0"/>
                <a:ea typeface="MS PGothic" charset="0"/>
              </a:rPr>
              <a:t>zhromažďovanie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informácií</a:t>
            </a:r>
            <a:r>
              <a:rPr lang="cs-CZ" dirty="0">
                <a:latin typeface="Arial" charset="0"/>
                <a:ea typeface="MS PGothic" charset="0"/>
              </a:rPr>
              <a:t> od </a:t>
            </a:r>
            <a:r>
              <a:rPr lang="cs-CZ" dirty="0" err="1">
                <a:latin typeface="Arial" charset="0"/>
                <a:ea typeface="MS PGothic" charset="0"/>
              </a:rPr>
              <a:t>informátorov</a:t>
            </a:r>
            <a:r>
              <a:rPr lang="cs-CZ" dirty="0">
                <a:latin typeface="Arial" charset="0"/>
                <a:ea typeface="MS PGothic" charset="0"/>
              </a:rPr>
              <a:t>, resp. </a:t>
            </a:r>
            <a:r>
              <a:rPr lang="cs-CZ" dirty="0" err="1">
                <a:latin typeface="Arial" charset="0"/>
                <a:ea typeface="MS PGothic" charset="0"/>
              </a:rPr>
              <a:t>počas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výsluchov</a:t>
            </a:r>
            <a:r>
              <a:rPr lang="cs-CZ" dirty="0">
                <a:latin typeface="Arial" charset="0"/>
                <a:ea typeface="MS PGothic" charset="0"/>
              </a:rPr>
              <a:t>, </a:t>
            </a:r>
            <a:endParaRPr lang="cs-CZ" dirty="0" smtClean="0">
              <a:latin typeface="Arial" charset="0"/>
              <a:ea typeface="MS PGothic" charset="0"/>
            </a:endParaRPr>
          </a:p>
          <a:p>
            <a:r>
              <a:rPr lang="cs-CZ" dirty="0" smtClean="0">
                <a:latin typeface="Arial" charset="0"/>
                <a:ea typeface="MS PGothic" charset="0"/>
              </a:rPr>
              <a:t>2</a:t>
            </a:r>
            <a:r>
              <a:rPr lang="cs-CZ" dirty="0">
                <a:latin typeface="Arial" charset="0"/>
                <a:ea typeface="MS PGothic" charset="0"/>
              </a:rPr>
              <a:t>. tresty, </a:t>
            </a:r>
            <a:r>
              <a:rPr lang="cs-CZ" dirty="0" err="1">
                <a:latin typeface="Arial" charset="0"/>
                <a:ea typeface="MS PGothic" charset="0"/>
              </a:rPr>
              <a:t>ktoré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siahajú</a:t>
            </a:r>
            <a:r>
              <a:rPr lang="cs-CZ" dirty="0">
                <a:latin typeface="Arial" charset="0"/>
                <a:ea typeface="MS PGothic" charset="0"/>
              </a:rPr>
              <a:t> od </a:t>
            </a:r>
            <a:r>
              <a:rPr lang="cs-CZ" dirty="0" err="1">
                <a:latin typeface="Arial" charset="0"/>
                <a:ea typeface="MS PGothic" charset="0"/>
              </a:rPr>
              <a:t>popráv</a:t>
            </a:r>
            <a:r>
              <a:rPr lang="cs-CZ" dirty="0">
                <a:latin typeface="Arial" charset="0"/>
                <a:ea typeface="MS PGothic" charset="0"/>
              </a:rPr>
              <a:t> a "</a:t>
            </a:r>
            <a:r>
              <a:rPr lang="cs-CZ" dirty="0" err="1">
                <a:latin typeface="Arial" charset="0"/>
                <a:ea typeface="MS PGothic" charset="0"/>
              </a:rPr>
              <a:t>zmiznutia</a:t>
            </a:r>
            <a:r>
              <a:rPr lang="cs-CZ" dirty="0">
                <a:latin typeface="Arial" charset="0"/>
                <a:ea typeface="MS PGothic" charset="0"/>
              </a:rPr>
              <a:t>" politických </a:t>
            </a:r>
            <a:r>
              <a:rPr lang="cs-CZ" dirty="0" err="1">
                <a:latin typeface="Arial" charset="0"/>
                <a:ea typeface="MS PGothic" charset="0"/>
              </a:rPr>
              <a:t>protivníkov</a:t>
            </a:r>
            <a:r>
              <a:rPr lang="cs-CZ" dirty="0">
                <a:latin typeface="Arial" charset="0"/>
                <a:ea typeface="MS PGothic" charset="0"/>
              </a:rPr>
              <a:t> po </a:t>
            </a:r>
            <a:r>
              <a:rPr lang="cs-CZ" dirty="0" err="1">
                <a:latin typeface="Arial" charset="0"/>
                <a:ea typeface="MS PGothic" charset="0"/>
              </a:rPr>
              <a:t>zmarenie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ich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kariérnych</a:t>
            </a:r>
            <a:r>
              <a:rPr lang="cs-CZ" dirty="0">
                <a:latin typeface="Arial" charset="0"/>
                <a:ea typeface="MS PGothic" charset="0"/>
              </a:rPr>
              <a:t> a životných </a:t>
            </a:r>
            <a:r>
              <a:rPr lang="cs-CZ" dirty="0" err="1">
                <a:latin typeface="Arial" charset="0"/>
                <a:ea typeface="MS PGothic" charset="0"/>
              </a:rPr>
              <a:t>cieľov</a:t>
            </a:r>
            <a:endParaRPr lang="cs-CZ" dirty="0">
              <a:latin typeface="Arial" charset="0"/>
              <a:ea typeface="MS PGothic" charset="0"/>
            </a:endParaRPr>
          </a:p>
          <a:p>
            <a:endParaRPr lang="cs-CZ" dirty="0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Autokratické</a:t>
            </a:r>
            <a:r>
              <a:rPr lang="en-US" dirty="0" smtClean="0"/>
              <a:t> </a:t>
            </a:r>
            <a:r>
              <a:rPr lang="en-US" dirty="0" err="1" smtClean="0"/>
              <a:t>režimy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GB" dirty="0" err="1" smtClean="0">
                <a:solidFill>
                  <a:srgbClr val="000000"/>
                </a:solidFill>
                <a:latin typeface="Arial" charset="0"/>
              </a:rPr>
              <a:t>nedemokratický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 (</a:t>
            </a:r>
            <a:r>
              <a:rPr lang="en-GB" dirty="0" err="1" smtClean="0">
                <a:solidFill>
                  <a:srgbClr val="000000"/>
                </a:solidFill>
                <a:latin typeface="Arial" charset="0"/>
              </a:rPr>
              <a:t>autokratický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) </a:t>
            </a:r>
            <a:r>
              <a:rPr lang="en-GB" dirty="0" err="1" smtClean="0">
                <a:solidFill>
                  <a:srgbClr val="000000"/>
                </a:solidFill>
                <a:latin typeface="Arial" charset="0"/>
              </a:rPr>
              <a:t>režim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 je </a:t>
            </a:r>
            <a:r>
              <a:rPr lang="en-GB" dirty="0" err="1" smtClean="0">
                <a:solidFill>
                  <a:srgbClr val="000000"/>
                </a:solidFill>
                <a:latin typeface="Arial" charset="0"/>
              </a:rPr>
              <a:t>označenie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, </a:t>
            </a:r>
            <a:r>
              <a:rPr lang="en-GB" dirty="0" err="1" smtClean="0">
                <a:solidFill>
                  <a:srgbClr val="000000"/>
                </a:solidFill>
                <a:latin typeface="Arial" charset="0"/>
              </a:rPr>
              <a:t>ktorá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Arial" charset="0"/>
              </a:rPr>
              <a:t>zahŕňa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Arial" charset="0"/>
              </a:rPr>
              <a:t>všetky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Arial" charset="0"/>
              </a:rPr>
              <a:t>nedemokratické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Arial" charset="0"/>
              </a:rPr>
              <a:t>režimy</a:t>
            </a:r>
            <a:endParaRPr lang="en-GB" dirty="0" smtClean="0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120000"/>
              </a:lnSpc>
            </a:pPr>
            <a:r>
              <a:rPr lang="en-GB" dirty="0" err="1" smtClean="0">
                <a:solidFill>
                  <a:srgbClr val="000000"/>
                </a:solidFill>
                <a:latin typeface="Arial" charset="0"/>
              </a:rPr>
              <a:t>okrem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Arial" charset="0"/>
              </a:rPr>
              <a:t>cenzúry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 a </a:t>
            </a:r>
            <a:r>
              <a:rPr lang="en-GB" dirty="0" err="1" smtClean="0">
                <a:solidFill>
                  <a:srgbClr val="000000"/>
                </a:solidFill>
                <a:latin typeface="Arial" charset="0"/>
              </a:rPr>
              <a:t>represií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Arial" charset="0"/>
              </a:rPr>
              <a:t>majú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Arial" charset="0"/>
              </a:rPr>
              <a:t>len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Arial" charset="0"/>
              </a:rPr>
              <a:t>málo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Arial" charset="0"/>
              </a:rPr>
              <a:t>spoločných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Arial" charset="0"/>
              </a:rPr>
              <a:t>znakov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, </a:t>
            </a:r>
            <a:r>
              <a:rPr lang="en-GB" dirty="0" err="1" smtClean="0">
                <a:solidFill>
                  <a:srgbClr val="000000"/>
                </a:solidFill>
                <a:latin typeface="Arial" charset="0"/>
              </a:rPr>
              <a:t>predstavujú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Arial" charset="0"/>
              </a:rPr>
              <a:t>veľmi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Arial" charset="0"/>
              </a:rPr>
              <a:t>heterogénnu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Arial" charset="0"/>
              </a:rPr>
              <a:t>kategóriu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924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Vojenské diktatúry</a:t>
            </a:r>
          </a:p>
        </p:txBody>
      </p:sp>
      <p:sp>
        <p:nvSpPr>
          <p:cNvPr id="552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vojenské diktatúry používajú ako nástroje kontroly jednak juntu a jednak vyhlasovanie stanného práva</a:t>
            </a:r>
          </a:p>
          <a:p>
            <a:r>
              <a:rPr lang="cs-CZ">
                <a:latin typeface="Arial" charset="0"/>
                <a:ea typeface="MS PGothic" charset="0"/>
              </a:rPr>
              <a:t>policajné a súdne právomoci sú prenesené na armádu,  vojaci potom patrolujú v uliciach </a:t>
            </a:r>
          </a:p>
          <a:p>
            <a:r>
              <a:rPr lang="cs-CZ">
                <a:latin typeface="Arial" charset="0"/>
                <a:ea typeface="MS PGothic" charset="0"/>
              </a:rPr>
              <a:t>niektoré vojenské diktatúry priamo menovali svojich zástupcov do klúčových pozícií vo vláde, štátnej správe</a:t>
            </a:r>
          </a:p>
          <a:p>
            <a:endParaRPr lang="cs-CZ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Systémy vlády jednej strany</a:t>
            </a:r>
          </a:p>
        </p:txBody>
      </p:sp>
      <p:sp>
        <p:nvSpPr>
          <p:cNvPr id="563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systémy vlády jednej strany využívali stranícku štruktúru a členstvo na dodatočnú kontrolu spoločnosti a na kontrolu implementovania politických rozhodnutí    </a:t>
            </a:r>
          </a:p>
          <a:p>
            <a:r>
              <a:rPr lang="cs-CZ">
                <a:latin typeface="Arial" charset="0"/>
                <a:ea typeface="MS PGothic" charset="0"/>
              </a:rPr>
              <a:t>v tomto zmysle Politbyro je ekvivalentom junty a členovia strany ekvivalentom vojakov v uliciach vo vojenských diktatúrach</a:t>
            </a:r>
          </a:p>
          <a:p>
            <a:endParaRPr lang="cs-CZ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Nové</a:t>
            </a:r>
            <a:r>
              <a:rPr lang="en-US" dirty="0" smtClean="0"/>
              <a:t> </a:t>
            </a:r>
            <a:r>
              <a:rPr lang="en-US" dirty="0" err="1" smtClean="0"/>
              <a:t>formy</a:t>
            </a:r>
            <a:r>
              <a:rPr lang="en-US" dirty="0" smtClean="0"/>
              <a:t> </a:t>
            </a:r>
            <a:r>
              <a:rPr lang="en-US" dirty="0" err="1" smtClean="0"/>
              <a:t>autokracií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až</a:t>
            </a:r>
            <a:r>
              <a:rPr lang="en-US" dirty="0" smtClean="0"/>
              <a:t> 2/3 </a:t>
            </a:r>
            <a:r>
              <a:rPr lang="en-US" dirty="0" err="1" smtClean="0"/>
              <a:t>autokracií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posledných</a:t>
            </a:r>
            <a:r>
              <a:rPr lang="en-US" dirty="0" smtClean="0"/>
              <a:t> 20 </a:t>
            </a:r>
            <a:r>
              <a:rPr lang="en-US" dirty="0" err="1" smtClean="0"/>
              <a:t>rokov</a:t>
            </a:r>
            <a:r>
              <a:rPr lang="en-US" dirty="0" smtClean="0"/>
              <a:t> </a:t>
            </a:r>
            <a:r>
              <a:rPr lang="en-US" dirty="0" err="1" smtClean="0"/>
              <a:t>organizujú</a:t>
            </a:r>
            <a:r>
              <a:rPr lang="en-US" dirty="0" smtClean="0"/>
              <a:t> </a:t>
            </a:r>
            <a:r>
              <a:rPr lang="en-US" dirty="0" err="1" smtClean="0"/>
              <a:t>multistranícke</a:t>
            </a:r>
            <a:r>
              <a:rPr lang="en-US" dirty="0" smtClean="0"/>
              <a:t> </a:t>
            </a:r>
            <a:r>
              <a:rPr lang="en-US" dirty="0" err="1" smtClean="0"/>
              <a:t>voľby</a:t>
            </a:r>
            <a:endParaRPr lang="en-US" dirty="0" smtClean="0"/>
          </a:p>
          <a:p>
            <a:r>
              <a:rPr lang="en-US" dirty="0" err="1" smtClean="0"/>
              <a:t>manipulované</a:t>
            </a:r>
            <a:r>
              <a:rPr lang="en-US" dirty="0" smtClean="0"/>
              <a:t> a </a:t>
            </a:r>
            <a:r>
              <a:rPr lang="en-US" dirty="0" err="1" smtClean="0"/>
              <a:t>neslobodné</a:t>
            </a:r>
            <a:r>
              <a:rPr lang="en-US" dirty="0" smtClean="0"/>
              <a:t>, </a:t>
            </a:r>
            <a:r>
              <a:rPr lang="en-US" dirty="0" err="1" smtClean="0"/>
              <a:t>zvýhodňujú</a:t>
            </a:r>
            <a:r>
              <a:rPr lang="en-US" dirty="0" smtClean="0"/>
              <a:t> </a:t>
            </a:r>
            <a:r>
              <a:rPr lang="en-US" dirty="0" err="1" smtClean="0"/>
              <a:t>predstaviteľov</a:t>
            </a:r>
            <a:r>
              <a:rPr lang="en-US" dirty="0" smtClean="0"/>
              <a:t> </a:t>
            </a:r>
            <a:r>
              <a:rPr lang="en-US" dirty="0" err="1" smtClean="0"/>
              <a:t>režimu</a:t>
            </a:r>
            <a:r>
              <a:rPr lang="en-US" dirty="0" smtClean="0"/>
              <a:t> </a:t>
            </a:r>
          </a:p>
          <a:p>
            <a:r>
              <a:rPr lang="en-US" dirty="0" err="1"/>
              <a:t>voľby</a:t>
            </a:r>
            <a:r>
              <a:rPr lang="en-US" dirty="0"/>
              <a:t> a </a:t>
            </a:r>
            <a:r>
              <a:rPr lang="en-US" dirty="0" err="1"/>
              <a:t>ďalšie</a:t>
            </a:r>
            <a:r>
              <a:rPr lang="en-US" dirty="0"/>
              <a:t> </a:t>
            </a:r>
            <a:r>
              <a:rPr lang="en-US" dirty="0" err="1" smtClean="0"/>
              <a:t>inštitúcie</a:t>
            </a:r>
            <a:r>
              <a:rPr lang="en-US" dirty="0" smtClean="0"/>
              <a:t> </a:t>
            </a:r>
            <a:r>
              <a:rPr lang="en-US" dirty="0" err="1" smtClean="0"/>
              <a:t>nemajú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cieľ</a:t>
            </a:r>
            <a:r>
              <a:rPr lang="en-US" dirty="0" smtClean="0"/>
              <a:t> </a:t>
            </a:r>
            <a:r>
              <a:rPr lang="en-US" dirty="0" err="1" smtClean="0"/>
              <a:t>autonómny</a:t>
            </a:r>
            <a:r>
              <a:rPr lang="en-US" dirty="0" smtClean="0"/>
              <a:t> </a:t>
            </a:r>
            <a:r>
              <a:rPr lang="en-US" dirty="0" err="1" smtClean="0"/>
              <a:t>výkon</a:t>
            </a:r>
            <a:r>
              <a:rPr lang="en-US" dirty="0" smtClean="0"/>
              <a:t> </a:t>
            </a:r>
            <a:r>
              <a:rPr lang="en-US" dirty="0" err="1" smtClean="0"/>
              <a:t>moci</a:t>
            </a:r>
            <a:r>
              <a:rPr lang="en-US" dirty="0" smtClean="0"/>
              <a:t>, ale </a:t>
            </a:r>
            <a:r>
              <a:rPr lang="en-US" dirty="0" err="1" smtClean="0"/>
              <a:t>sú</a:t>
            </a:r>
            <a:r>
              <a:rPr lang="en-US" dirty="0" smtClean="0"/>
              <a:t> </a:t>
            </a:r>
            <a:r>
              <a:rPr lang="en-US" dirty="0" err="1" smtClean="0"/>
              <a:t>ústupky</a:t>
            </a:r>
            <a:r>
              <a:rPr lang="cs-CZ" dirty="0" smtClean="0"/>
              <a:t>, </a:t>
            </a:r>
            <a:r>
              <a:rPr lang="cs-CZ" dirty="0" err="1"/>
              <a:t>ktoré</a:t>
            </a:r>
            <a:r>
              <a:rPr lang="cs-CZ" dirty="0"/>
              <a:t> </a:t>
            </a:r>
            <a:r>
              <a:rPr lang="cs-CZ" dirty="0" err="1"/>
              <a:t>autoritársky</a:t>
            </a:r>
            <a:r>
              <a:rPr lang="cs-CZ" dirty="0"/>
              <a:t> režim poskytuje s </a:t>
            </a:r>
            <a:r>
              <a:rPr lang="cs-CZ" dirty="0" err="1"/>
              <a:t>cieľom</a:t>
            </a:r>
            <a:r>
              <a:rPr lang="cs-CZ" dirty="0"/>
              <a:t> </a:t>
            </a:r>
            <a:r>
              <a:rPr lang="cs-CZ" dirty="0" err="1"/>
              <a:t>zachovať</a:t>
            </a:r>
            <a:r>
              <a:rPr lang="cs-CZ" dirty="0"/>
              <a:t> </a:t>
            </a:r>
            <a:r>
              <a:rPr lang="cs-CZ" dirty="0" err="1"/>
              <a:t>svoju</a:t>
            </a:r>
            <a:r>
              <a:rPr lang="cs-CZ" dirty="0"/>
              <a:t> moc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215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Nové</a:t>
            </a:r>
            <a:r>
              <a:rPr lang="en-US" dirty="0"/>
              <a:t> </a:t>
            </a:r>
            <a:r>
              <a:rPr lang="en-US" dirty="0" err="1"/>
              <a:t>formy</a:t>
            </a:r>
            <a:r>
              <a:rPr lang="en-US" dirty="0"/>
              <a:t> </a:t>
            </a:r>
            <a:r>
              <a:rPr lang="en-US" dirty="0" err="1"/>
              <a:t>autokracií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091136"/>
          </a:xfrm>
        </p:spPr>
        <p:txBody>
          <a:bodyPr/>
          <a:lstStyle/>
          <a:p>
            <a:r>
              <a:rPr lang="en-US" dirty="0" err="1" smtClean="0"/>
              <a:t>manipulácia</a:t>
            </a:r>
            <a:r>
              <a:rPr lang="en-US" dirty="0" smtClean="0"/>
              <a:t> </a:t>
            </a:r>
            <a:r>
              <a:rPr lang="en-US" dirty="0" err="1" smtClean="0"/>
              <a:t>namiesto</a:t>
            </a:r>
            <a:r>
              <a:rPr lang="en-US" dirty="0" smtClean="0"/>
              <a:t> </a:t>
            </a:r>
            <a:r>
              <a:rPr lang="en-US" dirty="0" err="1" smtClean="0"/>
              <a:t>potláčania</a:t>
            </a:r>
            <a:r>
              <a:rPr lang="en-US" dirty="0" smtClean="0"/>
              <a:t> </a:t>
            </a:r>
            <a:r>
              <a:rPr lang="en-US" dirty="0" err="1" smtClean="0"/>
              <a:t>inštitúcií</a:t>
            </a:r>
            <a:r>
              <a:rPr lang="en-US" dirty="0" smtClean="0"/>
              <a:t>:</a:t>
            </a:r>
          </a:p>
          <a:p>
            <a:r>
              <a:rPr lang="cs-CZ" b="1" dirty="0" err="1"/>
              <a:t>parlamentom</a:t>
            </a:r>
            <a:r>
              <a:rPr lang="cs-CZ" dirty="0"/>
              <a:t> </a:t>
            </a:r>
            <a:r>
              <a:rPr lang="cs-CZ" dirty="0" err="1"/>
              <a:t>obmedzujú</a:t>
            </a:r>
            <a:r>
              <a:rPr lang="cs-CZ" dirty="0"/>
              <a:t> </a:t>
            </a:r>
            <a:r>
              <a:rPr lang="cs-CZ" dirty="0" err="1" smtClean="0"/>
              <a:t>právomoci</a:t>
            </a:r>
            <a:r>
              <a:rPr lang="cs-CZ" dirty="0"/>
              <a:t>, </a:t>
            </a:r>
            <a:r>
              <a:rPr lang="cs-CZ" dirty="0" err="1"/>
              <a:t>manipulujú</a:t>
            </a:r>
            <a:r>
              <a:rPr lang="cs-CZ" dirty="0"/>
              <a:t> </a:t>
            </a:r>
            <a:r>
              <a:rPr lang="cs-CZ" dirty="0" err="1"/>
              <a:t>ich</a:t>
            </a:r>
            <a:r>
              <a:rPr lang="cs-CZ" dirty="0"/>
              <a:t> </a:t>
            </a:r>
            <a:r>
              <a:rPr lang="cs-CZ" dirty="0" err="1"/>
              <a:t>zloženie</a:t>
            </a:r>
            <a:r>
              <a:rPr lang="cs-CZ" dirty="0"/>
              <a:t>, </a:t>
            </a:r>
            <a:r>
              <a:rPr lang="cs-CZ" dirty="0" err="1"/>
              <a:t>alebo</a:t>
            </a:r>
            <a:r>
              <a:rPr lang="cs-CZ" dirty="0"/>
              <a:t> </a:t>
            </a:r>
            <a:r>
              <a:rPr lang="cs-CZ" dirty="0" err="1"/>
              <a:t>ich</a:t>
            </a:r>
            <a:r>
              <a:rPr lang="cs-CZ" dirty="0"/>
              <a:t> </a:t>
            </a:r>
            <a:r>
              <a:rPr lang="cs-CZ" dirty="0" err="1"/>
              <a:t>udržiavajú</a:t>
            </a:r>
            <a:r>
              <a:rPr lang="cs-CZ" dirty="0"/>
              <a:t> rozdrobené </a:t>
            </a:r>
            <a:endParaRPr lang="cs-CZ" dirty="0" smtClean="0"/>
          </a:p>
          <a:p>
            <a:r>
              <a:rPr lang="cs-CZ" dirty="0" err="1"/>
              <a:t>vo</a:t>
            </a:r>
            <a:r>
              <a:rPr lang="cs-CZ" dirty="0"/>
              <a:t> </a:t>
            </a:r>
            <a:r>
              <a:rPr lang="cs-CZ" b="1" dirty="0" err="1"/>
              <a:t>voľbách</a:t>
            </a:r>
            <a:r>
              <a:rPr lang="cs-CZ" dirty="0"/>
              <a:t> </a:t>
            </a:r>
            <a:r>
              <a:rPr lang="cs-CZ" dirty="0" err="1"/>
              <a:t>obmedzujú</a:t>
            </a:r>
            <a:r>
              <a:rPr lang="cs-CZ" dirty="0"/>
              <a:t> </a:t>
            </a:r>
            <a:r>
              <a:rPr lang="cs-CZ" dirty="0" err="1"/>
              <a:t>politickú</a:t>
            </a:r>
            <a:r>
              <a:rPr lang="cs-CZ" dirty="0"/>
              <a:t> </a:t>
            </a:r>
            <a:r>
              <a:rPr lang="cs-CZ" dirty="0" err="1"/>
              <a:t>súťaž</a:t>
            </a:r>
            <a:r>
              <a:rPr lang="cs-CZ" dirty="0"/>
              <a:t> tým, že </a:t>
            </a:r>
            <a:r>
              <a:rPr lang="cs-CZ" dirty="0" err="1"/>
              <a:t>neumožňujú</a:t>
            </a:r>
            <a:r>
              <a:rPr lang="cs-CZ" dirty="0"/>
              <a:t> </a:t>
            </a:r>
            <a:r>
              <a:rPr lang="cs-CZ" dirty="0" err="1"/>
              <a:t>kandidovať</a:t>
            </a:r>
            <a:r>
              <a:rPr lang="cs-CZ" dirty="0"/>
              <a:t> </a:t>
            </a:r>
            <a:r>
              <a:rPr lang="cs-CZ" dirty="0" err="1"/>
              <a:t>všetkým</a:t>
            </a:r>
            <a:r>
              <a:rPr lang="cs-CZ" dirty="0"/>
              <a:t> </a:t>
            </a:r>
            <a:r>
              <a:rPr lang="cs-CZ" dirty="0" err="1"/>
              <a:t>záujemcom</a:t>
            </a:r>
            <a:r>
              <a:rPr lang="cs-CZ" dirty="0"/>
              <a:t>, </a:t>
            </a:r>
            <a:r>
              <a:rPr lang="cs-CZ" dirty="0" err="1"/>
              <a:t>manipulujú</a:t>
            </a:r>
            <a:r>
              <a:rPr lang="cs-CZ" dirty="0"/>
              <a:t> výsledky, </a:t>
            </a:r>
            <a:r>
              <a:rPr lang="cs-CZ" dirty="0" err="1"/>
              <a:t>ovplyvňujú</a:t>
            </a:r>
            <a:r>
              <a:rPr lang="cs-CZ" dirty="0"/>
              <a:t> možnosti na </a:t>
            </a:r>
            <a:r>
              <a:rPr lang="cs-CZ" dirty="0" err="1"/>
              <a:t>prezentáciu</a:t>
            </a:r>
            <a:r>
              <a:rPr lang="cs-CZ" dirty="0"/>
              <a:t> </a:t>
            </a:r>
            <a:r>
              <a:rPr lang="cs-CZ" dirty="0" err="1"/>
              <a:t>kanidátov</a:t>
            </a:r>
            <a:r>
              <a:rPr lang="cs-CZ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829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Nové</a:t>
            </a:r>
            <a:r>
              <a:rPr lang="en-US" dirty="0"/>
              <a:t> </a:t>
            </a:r>
            <a:r>
              <a:rPr lang="en-US" dirty="0" err="1"/>
              <a:t>formy</a:t>
            </a:r>
            <a:r>
              <a:rPr lang="en-US" dirty="0"/>
              <a:t> </a:t>
            </a:r>
            <a:r>
              <a:rPr lang="en-US" dirty="0" err="1"/>
              <a:t>autokracií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médiám</a:t>
            </a:r>
            <a:r>
              <a:rPr lang="cs-CZ" dirty="0"/>
              <a:t> </a:t>
            </a:r>
            <a:r>
              <a:rPr lang="cs-CZ" dirty="0" err="1"/>
              <a:t>napr</a:t>
            </a:r>
            <a:r>
              <a:rPr lang="cs-CZ" dirty="0"/>
              <a:t>. </a:t>
            </a:r>
            <a:r>
              <a:rPr lang="cs-CZ" dirty="0" err="1"/>
              <a:t>uplatňujú</a:t>
            </a:r>
            <a:r>
              <a:rPr lang="cs-CZ" dirty="0"/>
              <a:t> </a:t>
            </a:r>
            <a:r>
              <a:rPr lang="cs-CZ" dirty="0" err="1"/>
              <a:t>štátny</a:t>
            </a:r>
            <a:r>
              <a:rPr lang="cs-CZ" dirty="0"/>
              <a:t> monopol na tlač (tisk), kritické </a:t>
            </a:r>
            <a:r>
              <a:rPr lang="cs-CZ" dirty="0" err="1"/>
              <a:t>médiá</a:t>
            </a:r>
            <a:r>
              <a:rPr lang="cs-CZ" dirty="0"/>
              <a:t> </a:t>
            </a:r>
            <a:r>
              <a:rPr lang="cs-CZ" dirty="0" err="1"/>
              <a:t>obmedzujú</a:t>
            </a:r>
            <a:r>
              <a:rPr lang="cs-CZ" dirty="0"/>
              <a:t> </a:t>
            </a:r>
            <a:r>
              <a:rPr lang="cs-CZ" dirty="0" err="1"/>
              <a:t>ovplyvňovaním</a:t>
            </a:r>
            <a:r>
              <a:rPr lang="cs-CZ" dirty="0"/>
              <a:t> </a:t>
            </a:r>
            <a:r>
              <a:rPr lang="cs-CZ" dirty="0" err="1"/>
              <a:t>zadávateľov</a:t>
            </a:r>
            <a:r>
              <a:rPr lang="cs-CZ" dirty="0"/>
              <a:t> reklamy </a:t>
            </a:r>
            <a:r>
              <a:rPr lang="cs-CZ" dirty="0" err="1"/>
              <a:t>alebo</a:t>
            </a:r>
            <a:r>
              <a:rPr lang="cs-CZ" dirty="0"/>
              <a:t> </a:t>
            </a:r>
            <a:r>
              <a:rPr lang="cs-CZ" dirty="0" err="1"/>
              <a:t>zneužívaním</a:t>
            </a:r>
            <a:r>
              <a:rPr lang="cs-CZ" dirty="0"/>
              <a:t> daňových kontrol a pod.</a:t>
            </a:r>
            <a:r>
              <a:rPr lang="en-US" dirty="0"/>
              <a:t> </a:t>
            </a:r>
            <a:endParaRPr lang="en-US" dirty="0" smtClean="0"/>
          </a:p>
          <a:p>
            <a:r>
              <a:rPr lang="cs-CZ" dirty="0" err="1"/>
              <a:t>cieľom</a:t>
            </a:r>
            <a:r>
              <a:rPr lang="cs-CZ" dirty="0"/>
              <a:t> </a:t>
            </a:r>
            <a:r>
              <a:rPr lang="cs-CZ" dirty="0" smtClean="0"/>
              <a:t>je </a:t>
            </a:r>
            <a:r>
              <a:rPr lang="cs-CZ" dirty="0" err="1" smtClean="0"/>
              <a:t>uľahčiť</a:t>
            </a:r>
            <a:r>
              <a:rPr lang="cs-CZ" dirty="0" smtClean="0"/>
              <a:t> </a:t>
            </a:r>
            <a:r>
              <a:rPr lang="cs-CZ" dirty="0" err="1"/>
              <a:t>autoritárskym</a:t>
            </a:r>
            <a:r>
              <a:rPr lang="cs-CZ" dirty="0"/>
              <a:t> </a:t>
            </a:r>
            <a:r>
              <a:rPr lang="cs-CZ" dirty="0" err="1"/>
              <a:t>vládcom</a:t>
            </a:r>
            <a:r>
              <a:rPr lang="cs-CZ" dirty="0"/>
              <a:t> </a:t>
            </a:r>
            <a:r>
              <a:rPr lang="cs-CZ" dirty="0" err="1"/>
              <a:t>komplexné</a:t>
            </a:r>
            <a:r>
              <a:rPr lang="cs-CZ" dirty="0"/>
              <a:t> procesy </a:t>
            </a:r>
            <a:r>
              <a:rPr lang="cs-CZ" dirty="0" err="1"/>
              <a:t>vládnutia</a:t>
            </a:r>
            <a:r>
              <a:rPr lang="cs-CZ" dirty="0"/>
              <a:t> (</a:t>
            </a:r>
            <a:r>
              <a:rPr lang="cs-CZ" b="1" dirty="0" err="1"/>
              <a:t>governance</a:t>
            </a:r>
            <a:r>
              <a:rPr lang="cs-CZ" dirty="0"/>
              <a:t>), a zároveň </a:t>
            </a:r>
            <a:r>
              <a:rPr lang="cs-CZ" dirty="0" err="1"/>
              <a:t>zabezpečiť</a:t>
            </a:r>
            <a:r>
              <a:rPr lang="cs-CZ" dirty="0"/>
              <a:t> </a:t>
            </a:r>
            <a:r>
              <a:rPr lang="cs-CZ" dirty="0" err="1"/>
              <a:t>zachovanie</a:t>
            </a:r>
            <a:r>
              <a:rPr lang="cs-CZ" dirty="0"/>
              <a:t>/kontinuitu </a:t>
            </a:r>
            <a:r>
              <a:rPr lang="cs-CZ" dirty="0" err="1"/>
              <a:t>politickej</a:t>
            </a:r>
            <a:r>
              <a:rPr lang="cs-CZ" dirty="0"/>
              <a:t> moci </a:t>
            </a:r>
            <a:r>
              <a:rPr lang="cs-CZ" dirty="0" smtClean="0"/>
              <a:t>(</a:t>
            </a:r>
            <a:r>
              <a:rPr lang="cs-CZ" b="1" dirty="0" err="1" smtClean="0"/>
              <a:t>survival</a:t>
            </a:r>
            <a:r>
              <a:rPr lang="cs-CZ" dirty="0" smtClean="0"/>
              <a:t>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1561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Nové</a:t>
            </a:r>
            <a:r>
              <a:rPr lang="en-US" dirty="0"/>
              <a:t> </a:t>
            </a:r>
            <a:r>
              <a:rPr lang="en-US" dirty="0" err="1"/>
              <a:t>formy</a:t>
            </a:r>
            <a:r>
              <a:rPr lang="en-US" dirty="0"/>
              <a:t> </a:t>
            </a:r>
            <a:r>
              <a:rPr lang="en-US" dirty="0" err="1"/>
              <a:t>autokracií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dilema</a:t>
            </a:r>
            <a:r>
              <a:rPr lang="en-US" b="1" dirty="0" smtClean="0"/>
              <a:t> pre </a:t>
            </a:r>
            <a:r>
              <a:rPr lang="en-US" b="1" dirty="0" err="1" smtClean="0"/>
              <a:t>oponentov</a:t>
            </a:r>
            <a:r>
              <a:rPr lang="en-US" dirty="0" smtClean="0"/>
              <a:t>: </a:t>
            </a:r>
            <a:r>
              <a:rPr lang="cs-CZ" dirty="0" err="1" smtClean="0"/>
              <a:t>účasťou</a:t>
            </a:r>
            <a:r>
              <a:rPr lang="cs-CZ" dirty="0" smtClean="0"/>
              <a:t> </a:t>
            </a:r>
            <a:r>
              <a:rPr lang="cs-CZ" dirty="0"/>
              <a:t>na pol. </a:t>
            </a:r>
            <a:r>
              <a:rPr lang="cs-CZ" dirty="0" err="1"/>
              <a:t>inštitúciách</a:t>
            </a:r>
            <a:r>
              <a:rPr lang="cs-CZ" dirty="0"/>
              <a:t> režimu </a:t>
            </a:r>
            <a:r>
              <a:rPr lang="cs-CZ" dirty="0" err="1"/>
              <a:t>stávajú</a:t>
            </a:r>
            <a:r>
              <a:rPr lang="cs-CZ" dirty="0"/>
              <a:t> </a:t>
            </a:r>
            <a:r>
              <a:rPr lang="cs-CZ" dirty="0" err="1"/>
              <a:t>spolutvorcami</a:t>
            </a:r>
            <a:r>
              <a:rPr lang="cs-CZ" dirty="0"/>
              <a:t> </a:t>
            </a:r>
            <a:r>
              <a:rPr lang="cs-CZ" dirty="0" smtClean="0"/>
              <a:t>režimu</a:t>
            </a:r>
            <a:r>
              <a:rPr lang="cs-CZ" dirty="0"/>
              <a:t>, na </a:t>
            </a:r>
            <a:r>
              <a:rPr lang="cs-CZ" dirty="0" err="1"/>
              <a:t>strane</a:t>
            </a:r>
            <a:r>
              <a:rPr lang="cs-CZ" dirty="0"/>
              <a:t> </a:t>
            </a:r>
            <a:r>
              <a:rPr lang="cs-CZ" dirty="0" err="1"/>
              <a:t>druhej</a:t>
            </a:r>
            <a:r>
              <a:rPr lang="cs-CZ" dirty="0"/>
              <a:t> je to </a:t>
            </a:r>
            <a:r>
              <a:rPr lang="cs-CZ" dirty="0" err="1" smtClean="0"/>
              <a:t>príležitosť</a:t>
            </a:r>
            <a:r>
              <a:rPr lang="cs-CZ" dirty="0" smtClean="0"/>
              <a:t> </a:t>
            </a:r>
            <a:r>
              <a:rPr lang="cs-CZ" dirty="0"/>
              <a:t>na pokus o </a:t>
            </a:r>
            <a:r>
              <a:rPr lang="cs-CZ" dirty="0" err="1"/>
              <a:t>transformáciu</a:t>
            </a:r>
            <a:r>
              <a:rPr lang="cs-CZ" dirty="0"/>
              <a:t> </a:t>
            </a:r>
            <a:r>
              <a:rPr lang="cs-CZ" dirty="0" smtClean="0"/>
              <a:t>režimu</a:t>
            </a:r>
          </a:p>
          <a:p>
            <a:r>
              <a:rPr lang="cs-CZ" b="1" dirty="0" smtClean="0"/>
              <a:t>riziko </a:t>
            </a:r>
            <a:r>
              <a:rPr lang="cs-CZ" b="1" dirty="0" err="1" smtClean="0"/>
              <a:t>pre</a:t>
            </a:r>
            <a:r>
              <a:rPr lang="cs-CZ" b="1" dirty="0" smtClean="0"/>
              <a:t> režim</a:t>
            </a:r>
            <a:r>
              <a:rPr lang="cs-CZ" dirty="0" smtClean="0"/>
              <a:t>: </a:t>
            </a:r>
            <a:r>
              <a:rPr lang="cs-CZ" dirty="0" err="1"/>
              <a:t>nie</a:t>
            </a:r>
            <a:r>
              <a:rPr lang="cs-CZ" dirty="0"/>
              <a:t> je možné </a:t>
            </a:r>
            <a:r>
              <a:rPr lang="cs-CZ" dirty="0" err="1"/>
              <a:t>povoliť</a:t>
            </a:r>
            <a:r>
              <a:rPr lang="cs-CZ" dirty="0"/>
              <a:t> </a:t>
            </a:r>
            <a:r>
              <a:rPr lang="cs-CZ" dirty="0" err="1"/>
              <a:t>autonómne</a:t>
            </a:r>
            <a:r>
              <a:rPr lang="cs-CZ" dirty="0"/>
              <a:t> </a:t>
            </a:r>
            <a:r>
              <a:rPr lang="cs-CZ" dirty="0" err="1"/>
              <a:t>inštitúcie</a:t>
            </a:r>
            <a:r>
              <a:rPr lang="cs-CZ" dirty="0"/>
              <a:t> a zároveň </a:t>
            </a:r>
            <a:r>
              <a:rPr lang="cs-CZ" dirty="0" err="1"/>
              <a:t>úplne</a:t>
            </a:r>
            <a:r>
              <a:rPr lang="cs-CZ" dirty="0"/>
              <a:t> </a:t>
            </a:r>
            <a:r>
              <a:rPr lang="cs-CZ" dirty="0" err="1"/>
              <a:t>vylúčiť</a:t>
            </a:r>
            <a:r>
              <a:rPr lang="cs-CZ" dirty="0"/>
              <a:t>, že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nestanú</a:t>
            </a:r>
            <a:r>
              <a:rPr lang="cs-CZ" dirty="0"/>
              <a:t> </a:t>
            </a:r>
            <a:r>
              <a:rPr lang="cs-CZ" dirty="0" err="1" smtClean="0"/>
              <a:t>nástrojom</a:t>
            </a:r>
            <a:r>
              <a:rPr lang="cs-CZ" dirty="0" smtClean="0"/>
              <a:t> </a:t>
            </a:r>
            <a:r>
              <a:rPr lang="cs-CZ" dirty="0" err="1"/>
              <a:t>opozície</a:t>
            </a:r>
            <a:r>
              <a:rPr lang="cs-CZ" dirty="0"/>
              <a:t> na </a:t>
            </a:r>
            <a:r>
              <a:rPr lang="cs-CZ" dirty="0" err="1"/>
              <a:t>zmenu</a:t>
            </a:r>
            <a:r>
              <a:rPr lang="cs-CZ" dirty="0"/>
              <a:t> režimu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738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Prečo</a:t>
            </a:r>
            <a:r>
              <a:rPr lang="cs-CZ" dirty="0"/>
              <a:t> </a:t>
            </a:r>
            <a:r>
              <a:rPr lang="cs-CZ" dirty="0" err="1" smtClean="0"/>
              <a:t>trvajú</a:t>
            </a:r>
            <a:r>
              <a:rPr lang="cs-CZ" dirty="0" smtClean="0"/>
              <a:t> autokratické režimy?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 </a:t>
            </a:r>
            <a:r>
              <a:rPr lang="en-US" dirty="0" err="1" smtClean="0"/>
              <a:t>modernizačná</a:t>
            </a:r>
            <a:r>
              <a:rPr lang="en-US" dirty="0" smtClean="0"/>
              <a:t> </a:t>
            </a:r>
            <a:r>
              <a:rPr lang="en-US" dirty="0" err="1" smtClean="0"/>
              <a:t>debata</a:t>
            </a:r>
            <a:r>
              <a:rPr lang="en-US" dirty="0" smtClean="0"/>
              <a:t>:</a:t>
            </a:r>
          </a:p>
          <a:p>
            <a:r>
              <a:rPr lang="cs-CZ" dirty="0" err="1"/>
              <a:t>spoločnosť</a:t>
            </a:r>
            <a:r>
              <a:rPr lang="cs-CZ" dirty="0"/>
              <a:t> </a:t>
            </a:r>
            <a:r>
              <a:rPr lang="cs-CZ" dirty="0" err="1"/>
              <a:t>zostáva</a:t>
            </a:r>
            <a:r>
              <a:rPr lang="cs-CZ" dirty="0"/>
              <a:t> chudobná, </a:t>
            </a:r>
            <a:r>
              <a:rPr lang="cs-CZ" dirty="0" err="1"/>
              <a:t>negramotnosť</a:t>
            </a:r>
            <a:r>
              <a:rPr lang="cs-CZ" dirty="0"/>
              <a:t> vysoká, nerovnosti </a:t>
            </a:r>
            <a:r>
              <a:rPr lang="cs-CZ" dirty="0" err="1"/>
              <a:t>medzi</a:t>
            </a:r>
            <a:r>
              <a:rPr lang="cs-CZ" dirty="0"/>
              <a:t> </a:t>
            </a:r>
            <a:r>
              <a:rPr lang="cs-CZ" dirty="0" err="1"/>
              <a:t>ľuďmi</a:t>
            </a:r>
            <a:r>
              <a:rPr lang="cs-CZ" dirty="0"/>
              <a:t> sú obrovské</a:t>
            </a:r>
            <a:endParaRPr lang="en-US" dirty="0"/>
          </a:p>
          <a:p>
            <a:r>
              <a:rPr lang="cs-CZ" dirty="0" err="1" smtClean="0"/>
              <a:t>občianska</a:t>
            </a:r>
            <a:r>
              <a:rPr lang="cs-CZ" dirty="0" smtClean="0"/>
              <a:t> </a:t>
            </a:r>
            <a:r>
              <a:rPr lang="cs-CZ" dirty="0" err="1"/>
              <a:t>spoločnosť</a:t>
            </a:r>
            <a:r>
              <a:rPr lang="cs-CZ" dirty="0"/>
              <a:t> </a:t>
            </a:r>
            <a:r>
              <a:rPr lang="cs-CZ" dirty="0" smtClean="0"/>
              <a:t>je </a:t>
            </a:r>
            <a:r>
              <a:rPr lang="cs-CZ" dirty="0"/>
              <a:t>nevyvinutá, </a:t>
            </a:r>
            <a:r>
              <a:rPr lang="cs-CZ" dirty="0" err="1"/>
              <a:t>čo</a:t>
            </a:r>
            <a:r>
              <a:rPr lang="cs-CZ" dirty="0"/>
              <a:t> </a:t>
            </a:r>
            <a:r>
              <a:rPr lang="cs-CZ" dirty="0" err="1"/>
              <a:t>podkopáva</a:t>
            </a:r>
            <a:r>
              <a:rPr lang="cs-CZ" dirty="0"/>
              <a:t> rozvoj </a:t>
            </a:r>
            <a:r>
              <a:rPr lang="cs-CZ" dirty="0" err="1"/>
              <a:t>systémovej</a:t>
            </a:r>
            <a:r>
              <a:rPr lang="cs-CZ" dirty="0"/>
              <a:t> </a:t>
            </a:r>
            <a:r>
              <a:rPr lang="cs-CZ" dirty="0" err="1"/>
              <a:t>alternatívy</a:t>
            </a:r>
            <a:endParaRPr lang="en-US" dirty="0"/>
          </a:p>
          <a:p>
            <a:r>
              <a:rPr lang="en-US" dirty="0" err="1" smtClean="0"/>
              <a:t>chýbajúca</a:t>
            </a:r>
            <a:r>
              <a:rPr lang="en-US" dirty="0" smtClean="0"/>
              <a:t> </a:t>
            </a:r>
            <a:r>
              <a:rPr lang="en-US" dirty="0" err="1" smtClean="0"/>
              <a:t>autonómna</a:t>
            </a:r>
            <a:r>
              <a:rPr lang="en-US" dirty="0" smtClean="0"/>
              <a:t> </a:t>
            </a:r>
            <a:r>
              <a:rPr lang="en-US" dirty="0" err="1" smtClean="0"/>
              <a:t>ekonomická</a:t>
            </a:r>
            <a:r>
              <a:rPr lang="en-US" dirty="0" smtClean="0"/>
              <a:t> </a:t>
            </a:r>
            <a:r>
              <a:rPr lang="en-US" dirty="0" err="1" smtClean="0"/>
              <a:t>báza</a:t>
            </a:r>
            <a:r>
              <a:rPr lang="en-US" dirty="0" smtClean="0"/>
              <a:t> (</a:t>
            </a:r>
            <a:r>
              <a:rPr lang="en-US" dirty="0" err="1" smtClean="0"/>
              <a:t>štát</a:t>
            </a:r>
            <a:r>
              <a:rPr lang="en-US" dirty="0" smtClean="0"/>
              <a:t>/</a:t>
            </a:r>
            <a:r>
              <a:rPr lang="en-US" dirty="0" err="1" smtClean="0"/>
              <a:t>režim</a:t>
            </a:r>
            <a:r>
              <a:rPr lang="en-US" dirty="0" smtClean="0"/>
              <a:t> </a:t>
            </a:r>
            <a:r>
              <a:rPr lang="en-US" dirty="0" err="1" smtClean="0"/>
              <a:t>kontroluje</a:t>
            </a:r>
            <a:r>
              <a:rPr lang="en-US" dirty="0" smtClean="0"/>
              <a:t> </a:t>
            </a:r>
            <a:r>
              <a:rPr lang="en-US" dirty="0" err="1" smtClean="0"/>
              <a:t>produkciu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4000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Prečo</a:t>
            </a:r>
            <a:r>
              <a:rPr lang="cs-CZ" dirty="0"/>
              <a:t> </a:t>
            </a:r>
            <a:r>
              <a:rPr lang="cs-CZ" dirty="0" err="1"/>
              <a:t>trvajú</a:t>
            </a:r>
            <a:r>
              <a:rPr lang="cs-CZ" dirty="0"/>
              <a:t> autokratické režimy?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vo</a:t>
            </a:r>
            <a:r>
              <a:rPr lang="cs-CZ" dirty="0" smtClean="0"/>
              <a:t> </a:t>
            </a:r>
            <a:r>
              <a:rPr lang="cs-CZ" dirty="0" err="1"/>
              <a:t>vzťahu</a:t>
            </a:r>
            <a:r>
              <a:rPr lang="cs-CZ" dirty="0"/>
              <a:t> </a:t>
            </a:r>
            <a:r>
              <a:rPr lang="cs-CZ" dirty="0" err="1"/>
              <a:t>špecificky</a:t>
            </a:r>
            <a:r>
              <a:rPr lang="cs-CZ" dirty="0"/>
              <a:t> k </a:t>
            </a:r>
            <a:r>
              <a:rPr lang="cs-CZ" dirty="0" err="1"/>
              <a:t>blízkovýchodným</a:t>
            </a:r>
            <a:r>
              <a:rPr lang="cs-CZ" dirty="0"/>
              <a:t> </a:t>
            </a:r>
            <a:r>
              <a:rPr lang="cs-CZ" dirty="0" err="1"/>
              <a:t>autoritárskym</a:t>
            </a:r>
            <a:r>
              <a:rPr lang="cs-CZ" dirty="0"/>
              <a:t> </a:t>
            </a:r>
            <a:r>
              <a:rPr lang="cs-CZ" dirty="0" err="1"/>
              <a:t>demokraciám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často </a:t>
            </a:r>
            <a:r>
              <a:rPr lang="cs-CZ" dirty="0" err="1"/>
              <a:t>spomína</a:t>
            </a:r>
            <a:r>
              <a:rPr lang="cs-CZ" dirty="0"/>
              <a:t> </a:t>
            </a:r>
            <a:r>
              <a:rPr lang="cs-CZ" b="1" dirty="0" err="1"/>
              <a:t>nepriaznivá</a:t>
            </a:r>
            <a:r>
              <a:rPr lang="cs-CZ" dirty="0"/>
              <a:t> (</a:t>
            </a:r>
            <a:r>
              <a:rPr lang="cs-CZ" dirty="0" err="1"/>
              <a:t>Islamská</a:t>
            </a:r>
            <a:r>
              <a:rPr lang="cs-CZ" dirty="0"/>
              <a:t>) </a:t>
            </a:r>
            <a:r>
              <a:rPr lang="cs-CZ" b="1" dirty="0"/>
              <a:t>politická </a:t>
            </a:r>
            <a:r>
              <a:rPr lang="cs-CZ" b="1" dirty="0" err="1" smtClean="0"/>
              <a:t>kultúra</a:t>
            </a:r>
            <a:r>
              <a:rPr lang="cs-CZ" b="1" dirty="0" smtClean="0"/>
              <a:t> </a:t>
            </a:r>
          </a:p>
          <a:p>
            <a:r>
              <a:rPr lang="cs-CZ" dirty="0" err="1" smtClean="0"/>
              <a:t>navyše</a:t>
            </a:r>
            <a:r>
              <a:rPr lang="cs-CZ" dirty="0" smtClean="0"/>
              <a:t> </a:t>
            </a:r>
            <a:r>
              <a:rPr lang="cs-CZ" dirty="0" err="1"/>
              <a:t>tieto</a:t>
            </a:r>
            <a:r>
              <a:rPr lang="cs-CZ" dirty="0"/>
              <a:t> krajiny sú aj </a:t>
            </a:r>
            <a:r>
              <a:rPr lang="cs-CZ" b="1" dirty="0"/>
              <a:t>geograficky izolované</a:t>
            </a:r>
            <a:r>
              <a:rPr lang="cs-CZ" dirty="0"/>
              <a:t> od </a:t>
            </a:r>
            <a:r>
              <a:rPr lang="cs-CZ" dirty="0" err="1"/>
              <a:t>centier</a:t>
            </a:r>
            <a:r>
              <a:rPr lang="cs-CZ" dirty="0"/>
              <a:t> demokracie (</a:t>
            </a:r>
            <a:r>
              <a:rPr lang="cs-CZ" dirty="0" err="1"/>
              <a:t>veľmi</a:t>
            </a:r>
            <a:r>
              <a:rPr lang="cs-CZ" dirty="0"/>
              <a:t> málo z nich má za </a:t>
            </a:r>
            <a:r>
              <a:rPr lang="cs-CZ" dirty="0" err="1"/>
              <a:t>susedov</a:t>
            </a:r>
            <a:r>
              <a:rPr lang="cs-CZ" dirty="0"/>
              <a:t> </a:t>
            </a:r>
            <a:r>
              <a:rPr lang="cs-CZ" dirty="0" err="1"/>
              <a:t>štáty</a:t>
            </a:r>
            <a:r>
              <a:rPr lang="cs-CZ" dirty="0"/>
              <a:t> s </a:t>
            </a:r>
            <a:r>
              <a:rPr lang="cs-CZ" dirty="0" err="1"/>
              <a:t>úspešnou</a:t>
            </a:r>
            <a:r>
              <a:rPr lang="cs-CZ" dirty="0"/>
              <a:t> demokratickou </a:t>
            </a:r>
            <a:r>
              <a:rPr lang="cs-CZ" dirty="0" err="1"/>
              <a:t>tranzíciou</a:t>
            </a:r>
            <a:r>
              <a:rPr lang="cs-CZ" dirty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1294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Prečo</a:t>
            </a:r>
            <a:r>
              <a:rPr lang="cs-CZ" dirty="0"/>
              <a:t> </a:t>
            </a:r>
            <a:r>
              <a:rPr lang="cs-CZ" dirty="0" err="1"/>
              <a:t>trvajú</a:t>
            </a:r>
            <a:r>
              <a:rPr lang="cs-CZ" dirty="0"/>
              <a:t> autokratické režimy?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Bellin</a:t>
            </a:r>
            <a:r>
              <a:rPr lang="en-US" dirty="0" smtClean="0"/>
              <a:t>: </a:t>
            </a:r>
            <a:r>
              <a:rPr lang="en-US" dirty="0" err="1" smtClean="0"/>
              <a:t>odhodlanie</a:t>
            </a:r>
            <a:r>
              <a:rPr lang="en-US" dirty="0" smtClean="0"/>
              <a:t> a </a:t>
            </a:r>
            <a:r>
              <a:rPr lang="en-US" b="1" dirty="0" err="1"/>
              <a:t>sila</a:t>
            </a:r>
            <a:r>
              <a:rPr lang="en-US" b="1" dirty="0"/>
              <a:t> </a:t>
            </a:r>
            <a:r>
              <a:rPr lang="en-US" b="1" dirty="0" err="1" smtClean="0"/>
              <a:t>donucovacieho</a:t>
            </a:r>
            <a:r>
              <a:rPr lang="en-US" dirty="0" smtClean="0"/>
              <a:t> </a:t>
            </a:r>
            <a:r>
              <a:rPr lang="en-US" dirty="0" err="1" smtClean="0"/>
              <a:t>štátneho</a:t>
            </a:r>
            <a:r>
              <a:rPr lang="en-US" dirty="0" smtClean="0"/>
              <a:t> </a:t>
            </a:r>
            <a:r>
              <a:rPr lang="en-US" b="1" dirty="0" err="1" smtClean="0"/>
              <a:t>aparátu</a:t>
            </a:r>
            <a:r>
              <a:rPr lang="en-US" dirty="0" smtClean="0"/>
              <a:t> </a:t>
            </a:r>
            <a:r>
              <a:rPr lang="en-US" dirty="0" err="1" smtClean="0"/>
              <a:t>brániť</a:t>
            </a:r>
            <a:r>
              <a:rPr lang="en-US" dirty="0" smtClean="0"/>
              <a:t> </a:t>
            </a:r>
            <a:r>
              <a:rPr lang="en-US" dirty="0" err="1" smtClean="0"/>
              <a:t>režim</a:t>
            </a:r>
            <a:endParaRPr lang="en-US" dirty="0" smtClean="0"/>
          </a:p>
          <a:p>
            <a:r>
              <a:rPr lang="cs-CZ" dirty="0"/>
              <a:t>dobré </a:t>
            </a:r>
            <a:r>
              <a:rPr lang="cs-CZ" dirty="0" err="1"/>
              <a:t>finančné</a:t>
            </a:r>
            <a:r>
              <a:rPr lang="cs-CZ" dirty="0"/>
              <a:t> </a:t>
            </a:r>
            <a:r>
              <a:rPr lang="cs-CZ" dirty="0" err="1" smtClean="0"/>
              <a:t>zabezpečenie</a:t>
            </a:r>
            <a:r>
              <a:rPr lang="cs-CZ" dirty="0" smtClean="0"/>
              <a:t>,</a:t>
            </a:r>
          </a:p>
          <a:p>
            <a:r>
              <a:rPr lang="cs-CZ" dirty="0" err="1" smtClean="0"/>
              <a:t>medzinárodná</a:t>
            </a:r>
            <a:r>
              <a:rPr lang="cs-CZ" dirty="0" smtClean="0"/>
              <a:t>/</a:t>
            </a:r>
            <a:r>
              <a:rPr lang="cs-CZ" dirty="0" err="1" smtClean="0"/>
              <a:t>zahraničná</a:t>
            </a:r>
            <a:r>
              <a:rPr lang="cs-CZ" dirty="0" smtClean="0"/>
              <a:t> podpora</a:t>
            </a:r>
          </a:p>
          <a:p>
            <a:r>
              <a:rPr lang="cs-CZ" dirty="0" smtClean="0"/>
              <a:t>jeho </a:t>
            </a:r>
            <a:r>
              <a:rPr lang="cs-CZ" dirty="0" err="1"/>
              <a:t>nízka</a:t>
            </a:r>
            <a:r>
              <a:rPr lang="cs-CZ" dirty="0"/>
              <a:t> </a:t>
            </a:r>
            <a:r>
              <a:rPr lang="cs-CZ" dirty="0" err="1"/>
              <a:t>miera</a:t>
            </a:r>
            <a:r>
              <a:rPr lang="cs-CZ" dirty="0"/>
              <a:t> </a:t>
            </a:r>
            <a:r>
              <a:rPr lang="cs-CZ" dirty="0" err="1"/>
              <a:t>inštitucionalizácie</a:t>
            </a:r>
            <a:r>
              <a:rPr lang="cs-CZ" dirty="0"/>
              <a:t> </a:t>
            </a:r>
            <a:r>
              <a:rPr lang="cs-CZ" dirty="0" smtClean="0"/>
              <a:t>a</a:t>
            </a:r>
          </a:p>
          <a:p>
            <a:r>
              <a:rPr lang="cs-CZ" dirty="0" err="1" smtClean="0"/>
              <a:t>relatívne</a:t>
            </a:r>
            <a:r>
              <a:rPr lang="cs-CZ" dirty="0" smtClean="0"/>
              <a:t> </a:t>
            </a:r>
            <a:r>
              <a:rPr lang="cs-CZ" dirty="0"/>
              <a:t>malá </a:t>
            </a:r>
            <a:r>
              <a:rPr lang="cs-CZ" dirty="0" err="1"/>
              <a:t>miera</a:t>
            </a:r>
            <a:r>
              <a:rPr lang="cs-CZ" dirty="0"/>
              <a:t> </a:t>
            </a:r>
            <a:r>
              <a:rPr lang="cs-CZ" dirty="0" err="1"/>
              <a:t>mobilizácie</a:t>
            </a:r>
            <a:r>
              <a:rPr lang="cs-CZ" dirty="0"/>
              <a:t> </a:t>
            </a:r>
            <a:r>
              <a:rPr lang="cs-CZ" dirty="0" err="1"/>
              <a:t>obyvateľstva</a:t>
            </a:r>
            <a:r>
              <a:rPr lang="cs-CZ" dirty="0"/>
              <a:t> </a:t>
            </a:r>
            <a:r>
              <a:rPr lang="cs-CZ" dirty="0" err="1"/>
              <a:t>opozíciou</a:t>
            </a:r>
            <a:r>
              <a:rPr lang="cs-CZ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2973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Aké</a:t>
            </a:r>
            <a:r>
              <a:rPr lang="en-US" dirty="0" smtClean="0"/>
              <a:t> </a:t>
            </a:r>
            <a:r>
              <a:rPr lang="en-US" dirty="0" err="1" smtClean="0"/>
              <a:t>dôsledky</a:t>
            </a:r>
            <a:r>
              <a:rPr lang="en-US" dirty="0" smtClean="0"/>
              <a:t> </a:t>
            </a:r>
            <a:r>
              <a:rPr lang="en-US" dirty="0" err="1" smtClean="0"/>
              <a:t>majú</a:t>
            </a:r>
            <a:r>
              <a:rPr lang="en-US" dirty="0" smtClean="0"/>
              <a:t> </a:t>
            </a:r>
            <a:r>
              <a:rPr lang="en-US" dirty="0" err="1" smtClean="0"/>
              <a:t>autokracie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"</a:t>
            </a:r>
            <a:r>
              <a:rPr lang="cs-CZ" dirty="0" err="1"/>
              <a:t>bad</a:t>
            </a:r>
            <a:r>
              <a:rPr lang="cs-CZ" dirty="0"/>
              <a:t> </a:t>
            </a:r>
            <a:r>
              <a:rPr lang="cs-CZ" dirty="0" err="1"/>
              <a:t>policy</a:t>
            </a:r>
            <a:r>
              <a:rPr lang="cs-CZ" dirty="0"/>
              <a:t> </a:t>
            </a:r>
            <a:r>
              <a:rPr lang="cs-CZ" dirty="0" err="1"/>
              <a:t>makes</a:t>
            </a:r>
            <a:r>
              <a:rPr lang="cs-CZ" dirty="0"/>
              <a:t> </a:t>
            </a:r>
            <a:r>
              <a:rPr lang="cs-CZ" dirty="0" err="1"/>
              <a:t>good</a:t>
            </a:r>
            <a:r>
              <a:rPr lang="cs-CZ" dirty="0"/>
              <a:t> </a:t>
            </a:r>
            <a:r>
              <a:rPr lang="cs-CZ" dirty="0" err="1"/>
              <a:t>politics</a:t>
            </a:r>
            <a:r>
              <a:rPr lang="cs-CZ" dirty="0"/>
              <a:t>, </a:t>
            </a:r>
            <a:r>
              <a:rPr lang="cs-CZ" dirty="0" err="1"/>
              <a:t>good</a:t>
            </a:r>
            <a:r>
              <a:rPr lang="cs-CZ" dirty="0"/>
              <a:t> </a:t>
            </a:r>
            <a:r>
              <a:rPr lang="cs-CZ" dirty="0" err="1"/>
              <a:t>policy</a:t>
            </a:r>
            <a:r>
              <a:rPr lang="cs-CZ" dirty="0"/>
              <a:t> </a:t>
            </a:r>
            <a:r>
              <a:rPr lang="cs-CZ" dirty="0" err="1"/>
              <a:t>makes</a:t>
            </a:r>
            <a:r>
              <a:rPr lang="cs-CZ" dirty="0"/>
              <a:t> </a:t>
            </a:r>
            <a:r>
              <a:rPr lang="cs-CZ" dirty="0" err="1"/>
              <a:t>bad</a:t>
            </a:r>
            <a:r>
              <a:rPr lang="cs-CZ" dirty="0"/>
              <a:t> </a:t>
            </a:r>
            <a:r>
              <a:rPr lang="cs-CZ" dirty="0" err="1" smtClean="0"/>
              <a:t>politics</a:t>
            </a:r>
            <a:r>
              <a:rPr lang="cs-CZ" dirty="0" smtClean="0"/>
              <a:t>“</a:t>
            </a:r>
          </a:p>
          <a:p>
            <a:r>
              <a:rPr lang="cs-CZ" dirty="0"/>
              <a:t>de </a:t>
            </a:r>
            <a:r>
              <a:rPr lang="cs-CZ" dirty="0" err="1"/>
              <a:t>Mesquita</a:t>
            </a:r>
            <a:r>
              <a:rPr lang="cs-CZ" dirty="0"/>
              <a:t> a kol (2001</a:t>
            </a:r>
            <a:r>
              <a:rPr lang="cs-CZ" dirty="0" smtClean="0"/>
              <a:t>): režimy </a:t>
            </a:r>
            <a:r>
              <a:rPr lang="cs-CZ" dirty="0" err="1" smtClean="0"/>
              <a:t>sa</a:t>
            </a:r>
            <a:r>
              <a:rPr lang="cs-CZ" dirty="0" smtClean="0"/>
              <a:t> </a:t>
            </a:r>
            <a:r>
              <a:rPr lang="cs-CZ" dirty="0" err="1" smtClean="0"/>
              <a:t>odlišujú</a:t>
            </a:r>
            <a:r>
              <a:rPr lang="cs-CZ" dirty="0" smtClean="0"/>
              <a:t> aj tým, na </a:t>
            </a:r>
            <a:r>
              <a:rPr lang="cs-CZ" dirty="0" err="1" smtClean="0"/>
              <a:t>akej</a:t>
            </a:r>
            <a:r>
              <a:rPr lang="cs-CZ" dirty="0" smtClean="0"/>
              <a:t> </a:t>
            </a:r>
            <a:r>
              <a:rPr lang="cs-CZ" dirty="0" err="1" smtClean="0"/>
              <a:t>širokej</a:t>
            </a:r>
            <a:r>
              <a:rPr lang="cs-CZ" dirty="0" smtClean="0"/>
              <a:t> báze („</a:t>
            </a:r>
            <a:r>
              <a:rPr lang="cs-CZ" dirty="0" err="1" smtClean="0"/>
              <a:t>koalícii</a:t>
            </a:r>
            <a:r>
              <a:rPr lang="cs-CZ" dirty="0" smtClean="0"/>
              <a:t>“) </a:t>
            </a:r>
            <a:r>
              <a:rPr lang="cs-CZ" dirty="0" err="1" smtClean="0"/>
              <a:t>stoja</a:t>
            </a:r>
            <a:endParaRPr lang="cs-CZ" dirty="0" smtClean="0"/>
          </a:p>
          <a:p>
            <a:r>
              <a:rPr lang="cs-CZ" dirty="0" smtClean="0"/>
              <a:t>malé </a:t>
            </a:r>
            <a:r>
              <a:rPr lang="cs-CZ" dirty="0" err="1" smtClean="0"/>
              <a:t>koalície</a:t>
            </a:r>
            <a:r>
              <a:rPr lang="cs-CZ" dirty="0" smtClean="0"/>
              <a:t> – autokracie (armáda, strana apod.)</a:t>
            </a:r>
          </a:p>
          <a:p>
            <a:r>
              <a:rPr lang="cs-CZ" dirty="0" err="1" smtClean="0"/>
              <a:t>veľké</a:t>
            </a:r>
            <a:r>
              <a:rPr lang="cs-CZ" dirty="0" smtClean="0"/>
              <a:t> </a:t>
            </a:r>
            <a:r>
              <a:rPr lang="cs-CZ" dirty="0" err="1" smtClean="0"/>
              <a:t>koalície</a:t>
            </a:r>
            <a:r>
              <a:rPr lang="cs-CZ" dirty="0" smtClean="0"/>
              <a:t> – demokracie (voliči)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060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>
                <a:latin typeface="Arial" charset="0"/>
                <a:ea typeface="MS PGothic" charset="0"/>
              </a:rPr>
              <a:t>Dimenzie nedemokratických režimov</a:t>
            </a:r>
            <a:endParaRPr lang="en-US">
              <a:latin typeface="Arial" charset="0"/>
              <a:ea typeface="MS PGothic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charset="0"/>
                <a:ea typeface="MS PGothic" charset="0"/>
              </a:rPr>
              <a:t>1. </a:t>
            </a:r>
            <a:r>
              <a:rPr lang="cs-CZ" dirty="0" err="1">
                <a:latin typeface="Arial" charset="0"/>
                <a:ea typeface="MS PGothic" charset="0"/>
              </a:rPr>
              <a:t>kto</a:t>
            </a:r>
            <a:r>
              <a:rPr lang="cs-CZ" dirty="0">
                <a:latin typeface="Arial" charset="0"/>
                <a:ea typeface="MS PGothic" charset="0"/>
              </a:rPr>
              <a:t> v nich vládne</a:t>
            </a:r>
          </a:p>
          <a:p>
            <a:r>
              <a:rPr lang="cs-CZ" dirty="0">
                <a:latin typeface="Arial" charset="0"/>
                <a:ea typeface="MS PGothic" charset="0"/>
              </a:rPr>
              <a:t>2. </a:t>
            </a:r>
            <a:r>
              <a:rPr lang="cs-CZ" dirty="0" err="1">
                <a:latin typeface="Arial" charset="0"/>
                <a:ea typeface="MS PGothic" charset="0"/>
              </a:rPr>
              <a:t>aké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oprávnenie</a:t>
            </a:r>
            <a:r>
              <a:rPr lang="cs-CZ" dirty="0">
                <a:latin typeface="Arial" charset="0"/>
                <a:ea typeface="MS PGothic" charset="0"/>
              </a:rPr>
              <a:t> na </a:t>
            </a:r>
            <a:r>
              <a:rPr lang="cs-CZ" dirty="0" err="1">
                <a:latin typeface="Arial" charset="0"/>
                <a:ea typeface="MS PGothic" charset="0"/>
              </a:rPr>
              <a:t>vládnutie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prezentujú</a:t>
            </a:r>
            <a:endParaRPr lang="cs-CZ" dirty="0">
              <a:latin typeface="Arial" charset="0"/>
              <a:ea typeface="MS PGothic" charset="0"/>
            </a:endParaRPr>
          </a:p>
          <a:p>
            <a:r>
              <a:rPr lang="cs-CZ" dirty="0">
                <a:latin typeface="Arial" charset="0"/>
                <a:ea typeface="MS PGothic" charset="0"/>
              </a:rPr>
              <a:t>3. </a:t>
            </a:r>
            <a:r>
              <a:rPr lang="cs-CZ" dirty="0" err="1">
                <a:latin typeface="Arial" charset="0"/>
                <a:ea typeface="MS PGothic" charset="0"/>
              </a:rPr>
              <a:t>akými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prostriedkami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kontrolujú</a:t>
            </a:r>
            <a:r>
              <a:rPr lang="cs-CZ" dirty="0">
                <a:latin typeface="Arial" charset="0"/>
                <a:ea typeface="MS PGothic" charset="0"/>
              </a:rPr>
              <a:t> moc</a:t>
            </a:r>
          </a:p>
          <a:p>
            <a:pPr>
              <a:buFont typeface="Wingdings" charset="0"/>
              <a:buNone/>
            </a:pPr>
            <a:endParaRPr lang="en-US" dirty="0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Aké</a:t>
            </a:r>
            <a:r>
              <a:rPr lang="en-US" dirty="0"/>
              <a:t> </a:t>
            </a:r>
            <a:r>
              <a:rPr lang="en-US" dirty="0" err="1"/>
              <a:t>dôsledky</a:t>
            </a:r>
            <a:r>
              <a:rPr lang="en-US" dirty="0"/>
              <a:t> </a:t>
            </a:r>
            <a:r>
              <a:rPr lang="en-US" dirty="0" err="1"/>
              <a:t>majú</a:t>
            </a:r>
            <a:r>
              <a:rPr lang="en-US" dirty="0"/>
              <a:t> </a:t>
            </a:r>
            <a:r>
              <a:rPr lang="en-US" dirty="0" err="1"/>
              <a:t>autokracie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A. režimy</a:t>
            </a:r>
            <a:r>
              <a:rPr lang="cs-CZ" dirty="0"/>
              <a:t>, </a:t>
            </a:r>
            <a:r>
              <a:rPr lang="cs-CZ" dirty="0" err="1"/>
              <a:t>ktoré</a:t>
            </a:r>
            <a:r>
              <a:rPr lang="cs-CZ" dirty="0"/>
              <a:t> </a:t>
            </a:r>
            <a:r>
              <a:rPr lang="cs-CZ" dirty="0" err="1"/>
              <a:t>zabezpečujú</a:t>
            </a:r>
            <a:r>
              <a:rPr lang="cs-CZ" dirty="0"/>
              <a:t> </a:t>
            </a:r>
            <a:r>
              <a:rPr lang="cs-CZ" dirty="0" err="1"/>
              <a:t>širokú</a:t>
            </a:r>
            <a:r>
              <a:rPr lang="cs-CZ" dirty="0"/>
              <a:t> prosperitu (</a:t>
            </a:r>
            <a:r>
              <a:rPr lang="cs-CZ" dirty="0" err="1"/>
              <a:t>hospodársky</a:t>
            </a:r>
            <a:r>
              <a:rPr lang="cs-CZ" dirty="0"/>
              <a:t> rast) sú zároveň režimy, </a:t>
            </a:r>
            <a:r>
              <a:rPr lang="cs-CZ" dirty="0" err="1"/>
              <a:t>ktorých</a:t>
            </a:r>
            <a:r>
              <a:rPr lang="cs-CZ" dirty="0"/>
              <a:t> </a:t>
            </a:r>
            <a:r>
              <a:rPr lang="cs-CZ" dirty="0" err="1"/>
              <a:t>vládcovia</a:t>
            </a:r>
            <a:r>
              <a:rPr lang="cs-CZ" dirty="0"/>
              <a:t> vládnu </a:t>
            </a:r>
            <a:r>
              <a:rPr lang="cs-CZ" dirty="0" err="1"/>
              <a:t>veľmi</a:t>
            </a:r>
            <a:r>
              <a:rPr lang="cs-CZ" dirty="0"/>
              <a:t> </a:t>
            </a:r>
            <a:r>
              <a:rPr lang="cs-CZ" dirty="0" smtClean="0"/>
              <a:t>krátko</a:t>
            </a:r>
          </a:p>
          <a:p>
            <a:r>
              <a:rPr lang="cs-CZ" dirty="0" smtClean="0"/>
              <a:t>B. naopak </a:t>
            </a:r>
            <a:r>
              <a:rPr lang="cs-CZ" dirty="0"/>
              <a:t>v </a:t>
            </a:r>
            <a:r>
              <a:rPr lang="cs-CZ" dirty="0" err="1"/>
              <a:t>režimoch</a:t>
            </a:r>
            <a:r>
              <a:rPr lang="cs-CZ" dirty="0"/>
              <a:t>, </a:t>
            </a:r>
            <a:r>
              <a:rPr lang="cs-CZ" dirty="0" err="1"/>
              <a:t>ktoré</a:t>
            </a:r>
            <a:r>
              <a:rPr lang="cs-CZ" dirty="0"/>
              <a:t> </a:t>
            </a:r>
            <a:r>
              <a:rPr lang="cs-CZ" dirty="0" err="1"/>
              <a:t>majú</a:t>
            </a:r>
            <a:r>
              <a:rPr lang="cs-CZ" dirty="0"/>
              <a:t> </a:t>
            </a:r>
            <a:r>
              <a:rPr lang="cs-CZ" dirty="0" err="1"/>
              <a:t>katastrofálne</a:t>
            </a:r>
            <a:r>
              <a:rPr lang="cs-CZ" dirty="0"/>
              <a:t> </a:t>
            </a:r>
            <a:r>
              <a:rPr lang="cs-CZ" dirty="0" err="1"/>
              <a:t>hospodárske</a:t>
            </a:r>
            <a:r>
              <a:rPr lang="cs-CZ" dirty="0"/>
              <a:t> výsledky, vládnu </a:t>
            </a:r>
            <a:r>
              <a:rPr lang="cs-CZ" dirty="0" err="1"/>
              <a:t>vládcovia</a:t>
            </a:r>
            <a:r>
              <a:rPr lang="cs-CZ" dirty="0"/>
              <a:t> </a:t>
            </a:r>
            <a:r>
              <a:rPr lang="cs-CZ" dirty="0" err="1"/>
              <a:t>najdlhšie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A = </a:t>
            </a:r>
            <a:r>
              <a:rPr lang="en-US" dirty="0" err="1" smtClean="0"/>
              <a:t>režimy</a:t>
            </a:r>
            <a:r>
              <a:rPr lang="en-US" dirty="0" smtClean="0"/>
              <a:t> </a:t>
            </a:r>
            <a:r>
              <a:rPr lang="en-US" dirty="0" err="1" smtClean="0"/>
              <a:t>veľkej</a:t>
            </a:r>
            <a:r>
              <a:rPr lang="en-US" dirty="0" smtClean="0"/>
              <a:t> </a:t>
            </a:r>
            <a:r>
              <a:rPr lang="en-US" dirty="0" err="1" smtClean="0"/>
              <a:t>koalície</a:t>
            </a:r>
            <a:r>
              <a:rPr lang="en-US" dirty="0" smtClean="0"/>
              <a:t>, B = </a:t>
            </a:r>
            <a:r>
              <a:rPr lang="en-US" dirty="0" err="1" smtClean="0"/>
              <a:t>režimy</a:t>
            </a:r>
            <a:r>
              <a:rPr lang="en-US" dirty="0" smtClean="0"/>
              <a:t> </a:t>
            </a:r>
            <a:r>
              <a:rPr lang="en-US" dirty="0" err="1" smtClean="0"/>
              <a:t>malej</a:t>
            </a:r>
            <a:r>
              <a:rPr lang="en-US" dirty="0" smtClean="0"/>
              <a:t> </a:t>
            </a:r>
            <a:r>
              <a:rPr lang="en-US" dirty="0" err="1" smtClean="0"/>
              <a:t>koalície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241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Aké</a:t>
            </a:r>
            <a:r>
              <a:rPr lang="en-US" dirty="0"/>
              <a:t> </a:t>
            </a:r>
            <a:r>
              <a:rPr lang="en-US" dirty="0" err="1"/>
              <a:t>dôsledky</a:t>
            </a:r>
            <a:r>
              <a:rPr lang="en-US" dirty="0"/>
              <a:t> </a:t>
            </a:r>
            <a:r>
              <a:rPr lang="en-US" dirty="0" err="1"/>
              <a:t>majú</a:t>
            </a:r>
            <a:r>
              <a:rPr lang="en-US" dirty="0"/>
              <a:t> </a:t>
            </a:r>
            <a:r>
              <a:rPr lang="en-US" dirty="0" err="1"/>
              <a:t>autokracie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</a:t>
            </a:r>
            <a:r>
              <a:rPr lang="cs-CZ" dirty="0" err="1"/>
              <a:t>autokraciách</a:t>
            </a:r>
            <a:r>
              <a:rPr lang="cs-CZ" dirty="0"/>
              <a:t> stačí, </a:t>
            </a:r>
            <a:r>
              <a:rPr lang="cs-CZ" dirty="0" err="1"/>
              <a:t>ak</a:t>
            </a:r>
            <a:r>
              <a:rPr lang="cs-CZ" dirty="0"/>
              <a:t> </a:t>
            </a:r>
            <a:r>
              <a:rPr lang="cs-CZ" dirty="0" err="1" smtClean="0"/>
              <a:t>vládcovia</a:t>
            </a:r>
            <a:r>
              <a:rPr lang="cs-CZ" dirty="0" smtClean="0"/>
              <a:t> </a:t>
            </a:r>
            <a:r>
              <a:rPr lang="cs-CZ" dirty="0" err="1" smtClean="0"/>
              <a:t>zabezpečia</a:t>
            </a:r>
            <a:r>
              <a:rPr lang="cs-CZ" dirty="0" smtClean="0"/>
              <a:t> </a:t>
            </a:r>
            <a:r>
              <a:rPr lang="cs-CZ" dirty="0" err="1"/>
              <a:t>úzku</a:t>
            </a:r>
            <a:r>
              <a:rPr lang="cs-CZ" dirty="0"/>
              <a:t> </a:t>
            </a:r>
            <a:r>
              <a:rPr lang="cs-CZ" dirty="0" err="1"/>
              <a:t>koalíciu</a:t>
            </a:r>
            <a:r>
              <a:rPr lang="cs-CZ" dirty="0"/>
              <a:t> </a:t>
            </a:r>
            <a:r>
              <a:rPr lang="cs-CZ" dirty="0" err="1"/>
              <a:t>podporovateľov</a:t>
            </a:r>
            <a:r>
              <a:rPr lang="cs-CZ" dirty="0"/>
              <a:t>, v </a:t>
            </a:r>
            <a:r>
              <a:rPr lang="cs-CZ" dirty="0" err="1"/>
              <a:t>demokraciách</a:t>
            </a:r>
            <a:r>
              <a:rPr lang="cs-CZ" dirty="0"/>
              <a:t> </a:t>
            </a:r>
            <a:r>
              <a:rPr lang="cs-CZ" dirty="0" err="1"/>
              <a:t>musia</a:t>
            </a:r>
            <a:r>
              <a:rPr lang="cs-CZ" dirty="0"/>
              <a:t> </a:t>
            </a:r>
            <a:r>
              <a:rPr lang="cs-CZ" dirty="0" err="1"/>
              <a:t>uspokojiť</a:t>
            </a:r>
            <a:r>
              <a:rPr lang="cs-CZ" dirty="0"/>
              <a:t> široké masy </a:t>
            </a:r>
            <a:r>
              <a:rPr lang="cs-CZ" dirty="0" err="1"/>
              <a:t>voličov</a:t>
            </a:r>
            <a:r>
              <a:rPr lang="cs-CZ" dirty="0"/>
              <a:t> </a:t>
            </a:r>
            <a:r>
              <a:rPr lang="cs-CZ" dirty="0" err="1"/>
              <a:t>univerzálnym</a:t>
            </a:r>
            <a:r>
              <a:rPr lang="cs-CZ" dirty="0"/>
              <a:t> </a:t>
            </a:r>
            <a:r>
              <a:rPr lang="cs-CZ" dirty="0" err="1"/>
              <a:t>hospodárskym</a:t>
            </a:r>
            <a:r>
              <a:rPr lang="cs-CZ" dirty="0"/>
              <a:t> </a:t>
            </a:r>
            <a:r>
              <a:rPr lang="cs-CZ" dirty="0" err="1"/>
              <a:t>rastom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zároveň platí, že autokracie s </a:t>
            </a:r>
            <a:r>
              <a:rPr lang="cs-CZ" dirty="0" err="1" smtClean="0"/>
              <a:t>multistraníckymi</a:t>
            </a:r>
            <a:r>
              <a:rPr lang="cs-CZ" dirty="0" smtClean="0"/>
              <a:t> </a:t>
            </a:r>
            <a:r>
              <a:rPr lang="cs-CZ" dirty="0" err="1" smtClean="0"/>
              <a:t>voľbami</a:t>
            </a:r>
            <a:r>
              <a:rPr lang="cs-CZ" dirty="0" smtClean="0"/>
              <a:t> sú </a:t>
            </a:r>
            <a:r>
              <a:rPr lang="cs-CZ" dirty="0" err="1" smtClean="0"/>
              <a:t>výkonnejšie</a:t>
            </a:r>
            <a:r>
              <a:rPr lang="cs-CZ" dirty="0" smtClean="0"/>
              <a:t> než autokracie bez </a:t>
            </a:r>
            <a:r>
              <a:rPr lang="cs-CZ" dirty="0" err="1" smtClean="0"/>
              <a:t>volieb</a:t>
            </a:r>
            <a:r>
              <a:rPr lang="cs-CZ" dirty="0" smtClean="0"/>
              <a:t> (Miller 2015)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8619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Aké</a:t>
            </a:r>
            <a:r>
              <a:rPr lang="en-US" dirty="0"/>
              <a:t> </a:t>
            </a:r>
            <a:r>
              <a:rPr lang="en-US" dirty="0" err="1"/>
              <a:t>dôsledky</a:t>
            </a:r>
            <a:r>
              <a:rPr lang="en-US" dirty="0"/>
              <a:t> </a:t>
            </a:r>
            <a:r>
              <a:rPr lang="en-US" dirty="0" err="1"/>
              <a:t>majú</a:t>
            </a:r>
            <a:r>
              <a:rPr lang="en-US" dirty="0"/>
              <a:t> </a:t>
            </a:r>
            <a:r>
              <a:rPr lang="en-US" dirty="0" err="1"/>
              <a:t>autokracie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163144"/>
          </a:xfrm>
        </p:spPr>
        <p:txBody>
          <a:bodyPr/>
          <a:lstStyle/>
          <a:p>
            <a:r>
              <a:rPr lang="cs-CZ" dirty="0" err="1"/>
              <a:t>volebné</a:t>
            </a:r>
            <a:r>
              <a:rPr lang="cs-CZ" dirty="0"/>
              <a:t> autokracie </a:t>
            </a:r>
            <a:r>
              <a:rPr lang="cs-CZ" dirty="0" err="1"/>
              <a:t>majú</a:t>
            </a:r>
            <a:r>
              <a:rPr lang="cs-CZ" dirty="0"/>
              <a:t> v porovnaní s </a:t>
            </a:r>
            <a:r>
              <a:rPr lang="cs-CZ" dirty="0" err="1"/>
              <a:t>autokraciami</a:t>
            </a:r>
            <a:r>
              <a:rPr lang="cs-CZ" dirty="0"/>
              <a:t> bez </a:t>
            </a:r>
            <a:r>
              <a:rPr lang="cs-CZ" dirty="0" err="1"/>
              <a:t>volieb</a:t>
            </a:r>
            <a:r>
              <a:rPr lang="cs-CZ" dirty="0"/>
              <a:t> </a:t>
            </a:r>
            <a:r>
              <a:rPr lang="cs-CZ" dirty="0" err="1"/>
              <a:t>pozitívny</a:t>
            </a:r>
            <a:r>
              <a:rPr lang="cs-CZ" dirty="0"/>
              <a:t> </a:t>
            </a:r>
            <a:r>
              <a:rPr lang="cs-CZ" dirty="0" smtClean="0"/>
              <a:t>vplyv </a:t>
            </a:r>
            <a:r>
              <a:rPr lang="cs-CZ" dirty="0"/>
              <a:t>na celý rad </a:t>
            </a:r>
            <a:r>
              <a:rPr lang="cs-CZ" dirty="0" err="1"/>
              <a:t>ukazovateľov</a:t>
            </a:r>
            <a:r>
              <a:rPr lang="cs-CZ" dirty="0"/>
              <a:t> </a:t>
            </a:r>
            <a:r>
              <a:rPr lang="cs-CZ" dirty="0" err="1"/>
              <a:t>ľudského</a:t>
            </a:r>
            <a:r>
              <a:rPr lang="cs-CZ" dirty="0"/>
              <a:t> </a:t>
            </a:r>
            <a:r>
              <a:rPr lang="cs-CZ" dirty="0" err="1"/>
              <a:t>rozvoja</a:t>
            </a:r>
            <a:r>
              <a:rPr lang="cs-CZ" dirty="0"/>
              <a:t>, </a:t>
            </a:r>
            <a:r>
              <a:rPr lang="cs-CZ" dirty="0" err="1"/>
              <a:t>napr</a:t>
            </a:r>
            <a:r>
              <a:rPr lang="cs-CZ" dirty="0"/>
              <a:t>. </a:t>
            </a:r>
            <a:r>
              <a:rPr lang="cs-CZ" dirty="0" err="1"/>
              <a:t>detskú</a:t>
            </a:r>
            <a:r>
              <a:rPr lang="cs-CZ" dirty="0"/>
              <a:t> mortalitu, </a:t>
            </a:r>
            <a:r>
              <a:rPr lang="cs-CZ" dirty="0" err="1"/>
              <a:t>gramotnosť</a:t>
            </a:r>
            <a:r>
              <a:rPr lang="cs-CZ" dirty="0"/>
              <a:t> a "</a:t>
            </a:r>
            <a:r>
              <a:rPr lang="cs-CZ" dirty="0" err="1"/>
              <a:t>genderovú</a:t>
            </a:r>
            <a:r>
              <a:rPr lang="cs-CZ" dirty="0"/>
              <a:t> rovnováhu" </a:t>
            </a:r>
            <a:r>
              <a:rPr lang="cs-CZ" dirty="0" err="1"/>
              <a:t>vo</a:t>
            </a:r>
            <a:r>
              <a:rPr lang="cs-CZ" dirty="0"/>
              <a:t> </a:t>
            </a:r>
            <a:r>
              <a:rPr lang="cs-CZ" dirty="0" err="1" smtClean="0"/>
              <a:t>vzdelávaní</a:t>
            </a:r>
            <a:endParaRPr lang="cs-CZ" dirty="0" smtClean="0"/>
          </a:p>
          <a:p>
            <a:r>
              <a:rPr lang="cs-CZ" dirty="0" err="1"/>
              <a:t>volebné</a:t>
            </a:r>
            <a:r>
              <a:rPr lang="cs-CZ" dirty="0"/>
              <a:t> autokracie </a:t>
            </a:r>
            <a:r>
              <a:rPr lang="cs-CZ" dirty="0" err="1"/>
              <a:t>dosahujú</a:t>
            </a:r>
            <a:r>
              <a:rPr lang="cs-CZ" dirty="0"/>
              <a:t> </a:t>
            </a:r>
            <a:r>
              <a:rPr lang="cs-CZ" dirty="0" err="1"/>
              <a:t>porovnateľné</a:t>
            </a:r>
            <a:r>
              <a:rPr lang="cs-CZ" dirty="0"/>
              <a:t> výsledky s demokratickými </a:t>
            </a:r>
            <a:r>
              <a:rPr lang="cs-CZ" dirty="0" err="1"/>
              <a:t>režimami</a:t>
            </a:r>
            <a:r>
              <a:rPr lang="cs-CZ" dirty="0"/>
              <a:t> </a:t>
            </a:r>
            <a:r>
              <a:rPr lang="cs-CZ" dirty="0" err="1"/>
              <a:t>pokiaľ</a:t>
            </a:r>
            <a:r>
              <a:rPr lang="cs-CZ" dirty="0"/>
              <a:t> ide o </a:t>
            </a:r>
            <a:r>
              <a:rPr lang="cs-CZ" dirty="0" err="1"/>
              <a:t>ukazovateľe</a:t>
            </a:r>
            <a:r>
              <a:rPr lang="cs-CZ" dirty="0"/>
              <a:t> v </a:t>
            </a:r>
            <a:r>
              <a:rPr lang="cs-CZ" dirty="0" err="1"/>
              <a:t>zdravotnej</a:t>
            </a:r>
            <a:r>
              <a:rPr lang="cs-CZ" dirty="0"/>
              <a:t> starostlivosti a </a:t>
            </a:r>
            <a:r>
              <a:rPr lang="cs-CZ" dirty="0" err="1" smtClean="0"/>
              <a:t>vzdelávaní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5445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Aké</a:t>
            </a:r>
            <a:r>
              <a:rPr lang="en-US" dirty="0"/>
              <a:t> </a:t>
            </a:r>
            <a:r>
              <a:rPr lang="en-US" dirty="0" err="1"/>
              <a:t>dôsledky</a:t>
            </a:r>
            <a:r>
              <a:rPr lang="en-US" dirty="0"/>
              <a:t> </a:t>
            </a:r>
            <a:r>
              <a:rPr lang="en-US" dirty="0" err="1"/>
              <a:t>majú</a:t>
            </a:r>
            <a:r>
              <a:rPr lang="en-US" dirty="0"/>
              <a:t> </a:t>
            </a:r>
            <a:r>
              <a:rPr lang="en-US" dirty="0" err="1"/>
              <a:t>autokracie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</a:t>
            </a:r>
            <a:r>
              <a:rPr lang="cs-CZ" dirty="0"/>
              <a:t>porovnaní s </a:t>
            </a:r>
            <a:r>
              <a:rPr lang="cs-CZ" dirty="0" err="1"/>
              <a:t>demokraciami</a:t>
            </a:r>
            <a:r>
              <a:rPr lang="cs-CZ" dirty="0"/>
              <a:t> ale </a:t>
            </a:r>
            <a:r>
              <a:rPr lang="cs-CZ" dirty="0" err="1"/>
              <a:t>nedosahujú</a:t>
            </a:r>
            <a:r>
              <a:rPr lang="cs-CZ" dirty="0"/>
              <a:t> podobné výsledky v </a:t>
            </a:r>
            <a:r>
              <a:rPr lang="cs-CZ" dirty="0" err="1"/>
              <a:t>oblastiach</a:t>
            </a:r>
            <a:r>
              <a:rPr lang="cs-CZ" dirty="0"/>
              <a:t> </a:t>
            </a:r>
            <a:r>
              <a:rPr lang="cs-CZ" dirty="0" err="1"/>
              <a:t>ako</a:t>
            </a:r>
            <a:r>
              <a:rPr lang="cs-CZ" dirty="0"/>
              <a:t> sú </a:t>
            </a:r>
            <a:r>
              <a:rPr lang="cs-CZ" dirty="0" err="1"/>
              <a:t>občianske</a:t>
            </a:r>
            <a:r>
              <a:rPr lang="cs-CZ" dirty="0"/>
              <a:t> práva a </a:t>
            </a:r>
            <a:r>
              <a:rPr lang="cs-CZ" dirty="0" err="1"/>
              <a:t>represívnosť</a:t>
            </a:r>
            <a:r>
              <a:rPr lang="cs-CZ" dirty="0"/>
              <a:t> </a:t>
            </a:r>
            <a:r>
              <a:rPr lang="cs-CZ" dirty="0" err="1" smtClean="0"/>
              <a:t>zežimu</a:t>
            </a:r>
            <a:endParaRPr lang="cs-CZ" dirty="0" smtClean="0"/>
          </a:p>
          <a:p>
            <a:r>
              <a:rPr lang="cs-CZ" dirty="0" err="1"/>
              <a:t>voľby</a:t>
            </a:r>
            <a:r>
              <a:rPr lang="cs-CZ" dirty="0"/>
              <a:t> sú </a:t>
            </a:r>
            <a:r>
              <a:rPr lang="cs-CZ" dirty="0" err="1"/>
              <a:t>dôležité</a:t>
            </a:r>
            <a:r>
              <a:rPr lang="cs-CZ" dirty="0"/>
              <a:t> aj v autokratických </a:t>
            </a:r>
            <a:r>
              <a:rPr lang="cs-CZ" dirty="0" err="1"/>
              <a:t>režimoch</a:t>
            </a:r>
            <a:r>
              <a:rPr lang="cs-CZ" dirty="0"/>
              <a:t> a </a:t>
            </a:r>
            <a:r>
              <a:rPr lang="cs-CZ" i="1" dirty="0" err="1" smtClean="0"/>
              <a:t>democracy</a:t>
            </a:r>
            <a:r>
              <a:rPr lang="cs-CZ" i="1" dirty="0" smtClean="0"/>
              <a:t> </a:t>
            </a:r>
            <a:r>
              <a:rPr lang="cs-CZ" i="1" dirty="0" err="1"/>
              <a:t>promotion</a:t>
            </a:r>
            <a:r>
              <a:rPr lang="cs-CZ" dirty="0"/>
              <a:t> má </a:t>
            </a:r>
            <a:r>
              <a:rPr lang="cs-CZ" dirty="0" err="1"/>
              <a:t>zmysel</a:t>
            </a:r>
            <a:r>
              <a:rPr lang="cs-CZ" dirty="0"/>
              <a:t> aj </a:t>
            </a:r>
            <a:r>
              <a:rPr lang="cs-CZ" dirty="0" err="1"/>
              <a:t>vtedy</a:t>
            </a:r>
            <a:r>
              <a:rPr lang="cs-CZ" dirty="0"/>
              <a:t>, </a:t>
            </a:r>
            <a:r>
              <a:rPr lang="cs-CZ" dirty="0" err="1"/>
              <a:t>keď</a:t>
            </a:r>
            <a:r>
              <a:rPr lang="cs-CZ" dirty="0"/>
              <a:t> </a:t>
            </a:r>
            <a:r>
              <a:rPr lang="cs-CZ" dirty="0" err="1"/>
              <a:t>nevedie</a:t>
            </a:r>
            <a:r>
              <a:rPr lang="cs-CZ" dirty="0"/>
              <a:t> k vzniku </a:t>
            </a:r>
            <a:r>
              <a:rPr lang="cs-CZ" dirty="0" err="1"/>
              <a:t>plnohodnotnej</a:t>
            </a:r>
            <a:r>
              <a:rPr lang="cs-CZ" dirty="0"/>
              <a:t> demokracie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293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>
                <a:latin typeface="Arial" charset="0"/>
                <a:ea typeface="MS PGothic" charset="0"/>
              </a:rPr>
              <a:t>A. Kto vládne?</a:t>
            </a:r>
            <a:endParaRPr lang="en-US">
              <a:latin typeface="Arial" charset="0"/>
              <a:ea typeface="MS PGothic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latin typeface="Arial" charset="0"/>
                <a:ea typeface="MS PGothic" charset="0"/>
              </a:rPr>
              <a:t>1. </a:t>
            </a:r>
            <a:r>
              <a:rPr lang="cs-CZ" b="1" dirty="0" err="1">
                <a:latin typeface="Arial" charset="0"/>
                <a:ea typeface="MS PGothic" charset="0"/>
              </a:rPr>
              <a:t>personálna</a:t>
            </a:r>
            <a:r>
              <a:rPr lang="cs-CZ" b="1" dirty="0">
                <a:latin typeface="Arial" charset="0"/>
                <a:ea typeface="MS PGothic" charset="0"/>
              </a:rPr>
              <a:t> moc </a:t>
            </a:r>
          </a:p>
          <a:p>
            <a:r>
              <a:rPr lang="cs-CZ" dirty="0" err="1">
                <a:latin typeface="Arial" charset="0"/>
                <a:ea typeface="MS PGothic" charset="0"/>
              </a:rPr>
              <a:t>vládnuci</a:t>
            </a:r>
            <a:r>
              <a:rPr lang="cs-CZ" dirty="0">
                <a:latin typeface="Arial" charset="0"/>
                <a:ea typeface="MS PGothic" charset="0"/>
              </a:rPr>
              <a:t> monarcha</a:t>
            </a:r>
          </a:p>
          <a:p>
            <a:r>
              <a:rPr lang="cs-CZ" dirty="0" err="1" smtClean="0">
                <a:latin typeface="Arial" charset="0"/>
                <a:ea typeface="MS PGothic" charset="0"/>
              </a:rPr>
              <a:t>líder</a:t>
            </a:r>
            <a:r>
              <a:rPr lang="cs-CZ" dirty="0" smtClean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diktátorskej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organizácie</a:t>
            </a:r>
            <a:r>
              <a:rPr lang="cs-CZ" dirty="0">
                <a:latin typeface="Arial" charset="0"/>
                <a:ea typeface="MS PGothic" charset="0"/>
              </a:rPr>
              <a:t>, </a:t>
            </a:r>
          </a:p>
          <a:p>
            <a:r>
              <a:rPr lang="cs-CZ" dirty="0" smtClean="0">
                <a:latin typeface="Arial" charset="0"/>
                <a:ea typeface="MS PGothic" charset="0"/>
              </a:rPr>
              <a:t>autokrat "</a:t>
            </a:r>
            <a:r>
              <a:rPr lang="cs-CZ" dirty="0" err="1" smtClean="0">
                <a:latin typeface="Arial" charset="0"/>
                <a:ea typeface="MS PGothic" charset="0"/>
              </a:rPr>
              <a:t>prezlečený</a:t>
            </a:r>
            <a:r>
              <a:rPr lang="cs-CZ" dirty="0" smtClean="0">
                <a:latin typeface="Arial" charset="0"/>
                <a:ea typeface="MS PGothic" charset="0"/>
              </a:rPr>
              <a:t>" </a:t>
            </a:r>
            <a:r>
              <a:rPr lang="cs-CZ" dirty="0">
                <a:latin typeface="Arial" charset="0"/>
                <a:ea typeface="MS PGothic" charset="0"/>
              </a:rPr>
              <a:t>za </a:t>
            </a:r>
            <a:r>
              <a:rPr lang="cs-CZ" dirty="0" smtClean="0">
                <a:latin typeface="Arial" charset="0"/>
                <a:ea typeface="MS PGothic" charset="0"/>
              </a:rPr>
              <a:t>demokrata</a:t>
            </a:r>
          </a:p>
          <a:p>
            <a:r>
              <a:rPr lang="cs-CZ" b="1" dirty="0">
                <a:latin typeface="Arial" charset="0"/>
                <a:ea typeface="MS PGothic" charset="0"/>
              </a:rPr>
              <a:t>2. organizačná moc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</a:p>
          <a:p>
            <a:r>
              <a:rPr lang="cs-CZ" dirty="0">
                <a:latin typeface="Arial" charset="0"/>
                <a:ea typeface="MS PGothic" charset="0"/>
              </a:rPr>
              <a:t>armáda, </a:t>
            </a:r>
          </a:p>
          <a:p>
            <a:r>
              <a:rPr lang="cs-CZ" dirty="0">
                <a:latin typeface="Arial" charset="0"/>
                <a:ea typeface="MS PGothic" charset="0"/>
              </a:rPr>
              <a:t>strana</a:t>
            </a:r>
          </a:p>
          <a:p>
            <a:endParaRPr lang="cs-CZ" b="1" dirty="0">
              <a:latin typeface="Arial" charset="0"/>
              <a:ea typeface="MS PGothic" charset="0"/>
            </a:endParaRPr>
          </a:p>
          <a:p>
            <a:endParaRPr lang="en-US" dirty="0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Arial" charset="0"/>
                <a:ea typeface="MS PGothic" charset="0"/>
              </a:rPr>
              <a:t>1. </a:t>
            </a:r>
            <a:r>
              <a:rPr lang="cs-CZ" dirty="0" err="1">
                <a:latin typeface="Arial" charset="0"/>
                <a:ea typeface="MS PGothic" charset="0"/>
              </a:rPr>
              <a:t>Vládnuci</a:t>
            </a:r>
            <a:r>
              <a:rPr lang="cs-CZ" dirty="0">
                <a:latin typeface="Arial" charset="0"/>
                <a:ea typeface="MS PGothic" charset="0"/>
              </a:rPr>
              <a:t> monarcha </a:t>
            </a:r>
            <a:endParaRPr lang="en-US" dirty="0">
              <a:latin typeface="Arial" charset="0"/>
              <a:ea typeface="MS PGothic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162425"/>
          </a:xfrm>
        </p:spPr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má reálnu moc, ktorá sa približuje dnešným diktátorom</a:t>
            </a:r>
          </a:p>
          <a:p>
            <a:r>
              <a:rPr lang="cs-CZ">
                <a:latin typeface="Arial" charset="0"/>
                <a:ea typeface="MS PGothic" charset="0"/>
              </a:rPr>
              <a:t>v arabskom svete, konkrétne v Saudskej Arábii, Spojených arabských emirátoch a Ománe, čiastočne aj Jordánsko (kde je monarchova moc viac obmedzovaná)</a:t>
            </a:r>
          </a:p>
          <a:p>
            <a:r>
              <a:rPr lang="cs-CZ">
                <a:latin typeface="Arial" charset="0"/>
                <a:ea typeface="MS PGothic" charset="0"/>
              </a:rPr>
              <a:t>nejde o tradičnú legitimizáciu a pokračovanie historických monrchických línií, ale o moderné politické režimy </a:t>
            </a:r>
          </a:p>
          <a:p>
            <a:endParaRPr lang="cs-CZ">
              <a:latin typeface="Arial" charset="0"/>
              <a:ea typeface="MS PGothic" charset="0"/>
            </a:endParaRPr>
          </a:p>
          <a:p>
            <a:endParaRPr lang="en-US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Arial" charset="0"/>
                <a:ea typeface="MS PGothic" charset="0"/>
              </a:rPr>
              <a:t>1. </a:t>
            </a:r>
            <a:r>
              <a:rPr lang="cs-CZ" dirty="0" err="1">
                <a:latin typeface="Arial" charset="0"/>
                <a:ea typeface="MS PGothic" charset="0"/>
              </a:rPr>
              <a:t>V</a:t>
            </a:r>
            <a:r>
              <a:rPr lang="cs-CZ" dirty="0" err="1" smtClean="0">
                <a:latin typeface="Arial" charset="0"/>
                <a:ea typeface="MS PGothic" charset="0"/>
              </a:rPr>
              <a:t>ládnuci</a:t>
            </a:r>
            <a:r>
              <a:rPr lang="cs-CZ" dirty="0" smtClean="0">
                <a:latin typeface="Arial" charset="0"/>
                <a:ea typeface="MS PGothic" charset="0"/>
              </a:rPr>
              <a:t> </a:t>
            </a:r>
            <a:r>
              <a:rPr lang="cs-CZ" dirty="0">
                <a:latin typeface="Arial" charset="0"/>
                <a:ea typeface="MS PGothic" charset="0"/>
              </a:rPr>
              <a:t>monarcha </a:t>
            </a:r>
            <a:endParaRPr lang="en-US" dirty="0">
              <a:latin typeface="Arial" charset="0"/>
              <a:ea typeface="MS PGothic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latin typeface="Arial" charset="0"/>
                <a:ea typeface="MS PGothic" charset="0"/>
              </a:rPr>
              <a:t>Nerastné</a:t>
            </a:r>
            <a:r>
              <a:rPr lang="cs-CZ" dirty="0">
                <a:latin typeface="Arial" charset="0"/>
                <a:ea typeface="MS PGothic" charset="0"/>
              </a:rPr>
              <a:t> suroviny</a:t>
            </a:r>
          </a:p>
          <a:p>
            <a:r>
              <a:rPr lang="cs-CZ" dirty="0" err="1">
                <a:latin typeface="Arial" charset="0"/>
                <a:ea typeface="MS PGothic" charset="0"/>
              </a:rPr>
              <a:t>Herb</a:t>
            </a:r>
            <a:r>
              <a:rPr lang="cs-CZ" dirty="0">
                <a:latin typeface="Arial" charset="0"/>
                <a:ea typeface="MS PGothic" charset="0"/>
              </a:rPr>
              <a:t> (1999): dynastická </a:t>
            </a:r>
            <a:r>
              <a:rPr lang="cs-CZ" dirty="0" err="1">
                <a:latin typeface="Arial" charset="0"/>
                <a:ea typeface="MS PGothic" charset="0"/>
              </a:rPr>
              <a:t>kráľovská</a:t>
            </a:r>
            <a:r>
              <a:rPr lang="cs-CZ" dirty="0">
                <a:latin typeface="Arial" charset="0"/>
                <a:ea typeface="MS PGothic" charset="0"/>
              </a:rPr>
              <a:t> rodina </a:t>
            </a:r>
            <a:r>
              <a:rPr lang="cs-CZ" dirty="0" err="1">
                <a:latin typeface="Arial" charset="0"/>
                <a:ea typeface="MS PGothic" charset="0"/>
              </a:rPr>
              <a:t>môže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odstrániť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nekompetentného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vládcu</a:t>
            </a:r>
            <a:r>
              <a:rPr lang="cs-CZ" dirty="0">
                <a:latin typeface="Arial" charset="0"/>
                <a:ea typeface="MS PGothic" charset="0"/>
              </a:rPr>
              <a:t> a </a:t>
            </a:r>
            <a:r>
              <a:rPr lang="cs-CZ" dirty="0" err="1">
                <a:latin typeface="Arial" charset="0"/>
                <a:ea typeface="MS PGothic" charset="0"/>
              </a:rPr>
              <a:t>nie</a:t>
            </a:r>
            <a:r>
              <a:rPr lang="cs-CZ" dirty="0">
                <a:latin typeface="Arial" charset="0"/>
                <a:ea typeface="MS PGothic" charset="0"/>
              </a:rPr>
              <a:t> je </a:t>
            </a:r>
            <a:r>
              <a:rPr lang="cs-CZ" dirty="0" err="1">
                <a:latin typeface="Arial" charset="0"/>
                <a:ea typeface="MS PGothic" charset="0"/>
              </a:rPr>
              <a:t>viazaná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primagenitúrou</a:t>
            </a:r>
            <a:endParaRPr lang="cs-CZ" dirty="0">
              <a:latin typeface="Arial" charset="0"/>
              <a:ea typeface="MS PGothic" charset="0"/>
            </a:endParaRPr>
          </a:p>
          <a:p>
            <a:r>
              <a:rPr lang="cs-CZ" dirty="0">
                <a:latin typeface="Arial" charset="0"/>
                <a:ea typeface="MS PGothic" charset="0"/>
              </a:rPr>
              <a:t>dynastické </a:t>
            </a:r>
            <a:r>
              <a:rPr lang="cs-CZ" dirty="0" err="1">
                <a:latin typeface="Arial" charset="0"/>
                <a:ea typeface="MS PGothic" charset="0"/>
              </a:rPr>
              <a:t>kráľovské</a:t>
            </a:r>
            <a:r>
              <a:rPr lang="cs-CZ" dirty="0">
                <a:latin typeface="Arial" charset="0"/>
                <a:ea typeface="MS PGothic" charset="0"/>
              </a:rPr>
              <a:t> rodiny tak dokážu </a:t>
            </a:r>
            <a:r>
              <a:rPr lang="cs-CZ" dirty="0" err="1">
                <a:latin typeface="Arial" charset="0"/>
                <a:ea typeface="MS PGothic" charset="0"/>
              </a:rPr>
              <a:t>prísť</a:t>
            </a:r>
            <a:r>
              <a:rPr lang="cs-CZ" dirty="0">
                <a:latin typeface="Arial" charset="0"/>
                <a:ea typeface="MS PGothic" charset="0"/>
              </a:rPr>
              <a:t> k </a:t>
            </a:r>
            <a:r>
              <a:rPr lang="cs-CZ" dirty="0" err="1">
                <a:latin typeface="Arial" charset="0"/>
                <a:ea typeface="MS PGothic" charset="0"/>
              </a:rPr>
              <a:t>zhode</a:t>
            </a:r>
            <a:r>
              <a:rPr lang="cs-CZ" dirty="0">
                <a:latin typeface="Arial" charset="0"/>
                <a:ea typeface="MS PGothic" charset="0"/>
              </a:rPr>
              <a:t> a </a:t>
            </a:r>
            <a:r>
              <a:rPr lang="cs-CZ" dirty="0" err="1">
                <a:latin typeface="Arial" charset="0"/>
                <a:ea typeface="MS PGothic" charset="0"/>
              </a:rPr>
              <a:t>nedávajú</a:t>
            </a:r>
            <a:r>
              <a:rPr lang="cs-CZ" dirty="0">
                <a:latin typeface="Arial" charset="0"/>
                <a:ea typeface="MS PGothic" charset="0"/>
              </a:rPr>
              <a:t> tak </a:t>
            </a:r>
            <a:r>
              <a:rPr lang="cs-CZ" dirty="0" err="1">
                <a:latin typeface="Arial" charset="0"/>
                <a:ea typeface="MS PGothic" charset="0"/>
              </a:rPr>
              <a:t>šancu</a:t>
            </a:r>
            <a:r>
              <a:rPr lang="cs-CZ" dirty="0">
                <a:latin typeface="Arial" charset="0"/>
                <a:ea typeface="MS PGothic" charset="0"/>
              </a:rPr>
              <a:t> "</a:t>
            </a:r>
            <a:r>
              <a:rPr lang="cs-CZ" dirty="0" err="1">
                <a:latin typeface="Arial" charset="0"/>
                <a:ea typeface="MS PGothic" charset="0"/>
              </a:rPr>
              <a:t>outsiderom</a:t>
            </a:r>
            <a:r>
              <a:rPr lang="cs-CZ" dirty="0">
                <a:latin typeface="Arial" charset="0"/>
                <a:ea typeface="MS PGothic" charset="0"/>
              </a:rPr>
              <a:t>", </a:t>
            </a:r>
            <a:r>
              <a:rPr lang="cs-CZ" dirty="0" err="1">
                <a:latin typeface="Arial" charset="0"/>
                <a:ea typeface="MS PGothic" charset="0"/>
              </a:rPr>
              <a:t>napr</a:t>
            </a:r>
            <a:r>
              <a:rPr lang="cs-CZ" dirty="0">
                <a:latin typeface="Arial" charset="0"/>
                <a:ea typeface="MS PGothic" charset="0"/>
              </a:rPr>
              <a:t>. </a:t>
            </a:r>
            <a:r>
              <a:rPr lang="cs-CZ" dirty="0" err="1">
                <a:latin typeface="Arial" charset="0"/>
                <a:ea typeface="MS PGothic" charset="0"/>
              </a:rPr>
              <a:t>a</a:t>
            </a:r>
            <a:r>
              <a:rPr lang="cs-CZ" dirty="0" err="1" smtClean="0">
                <a:latin typeface="Arial" charset="0"/>
                <a:ea typeface="MS PGothic" charset="0"/>
              </a:rPr>
              <a:t>rmáde</a:t>
            </a:r>
            <a:endParaRPr lang="cs-CZ" dirty="0">
              <a:latin typeface="Arial" charset="0"/>
              <a:ea typeface="MS PGothic" charset="0"/>
            </a:endParaRPr>
          </a:p>
          <a:p>
            <a:pPr>
              <a:buFont typeface="Wingdings" charset="0"/>
              <a:buNone/>
            </a:pPr>
            <a:endParaRPr lang="cs-CZ" dirty="0">
              <a:latin typeface="Arial" charset="0"/>
              <a:ea typeface="MS PGothic" charset="0"/>
            </a:endParaRPr>
          </a:p>
          <a:p>
            <a:endParaRPr lang="en-US" dirty="0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Arial" charset="0"/>
                <a:ea typeface="MS PGothic" charset="0"/>
              </a:rPr>
              <a:t>2. </a:t>
            </a:r>
            <a:r>
              <a:rPr lang="cs-CZ" dirty="0" err="1">
                <a:latin typeface="Arial" charset="0"/>
                <a:ea typeface="MS PGothic" charset="0"/>
              </a:rPr>
              <a:t>Personálny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líder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smtClean="0">
                <a:latin typeface="Arial" charset="0"/>
                <a:ea typeface="MS PGothic" charset="0"/>
              </a:rPr>
              <a:t/>
            </a:r>
            <a:br>
              <a:rPr lang="cs-CZ" dirty="0" smtClean="0">
                <a:latin typeface="Arial" charset="0"/>
                <a:ea typeface="MS PGothic" charset="0"/>
              </a:rPr>
            </a:br>
            <a:r>
              <a:rPr lang="cs-CZ" dirty="0" smtClean="0">
                <a:latin typeface="Arial" charset="0"/>
                <a:ea typeface="MS PGothic" charset="0"/>
              </a:rPr>
              <a:t>(</a:t>
            </a:r>
            <a:r>
              <a:rPr lang="cs-CZ" dirty="0" err="1">
                <a:latin typeface="Arial" charset="0"/>
                <a:ea typeface="MS PGothic" charset="0"/>
              </a:rPr>
              <a:t>diktátorskej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organizácie</a:t>
            </a:r>
            <a:r>
              <a:rPr lang="cs-CZ" dirty="0">
                <a:latin typeface="Arial" charset="0"/>
                <a:ea typeface="MS PGothic" charset="0"/>
              </a:rPr>
              <a:t>)</a:t>
            </a:r>
            <a:endParaRPr lang="en-US" dirty="0">
              <a:latin typeface="Arial" charset="0"/>
              <a:ea typeface="MS PGothic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091136"/>
          </a:xfrm>
        </p:spPr>
        <p:txBody>
          <a:bodyPr/>
          <a:lstStyle/>
          <a:p>
            <a:r>
              <a:rPr lang="cs-CZ" dirty="0" err="1">
                <a:latin typeface="Arial" charset="0"/>
                <a:ea typeface="MS PGothic" charset="0"/>
              </a:rPr>
              <a:t>nespochybniteľní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diktátori</a:t>
            </a:r>
            <a:r>
              <a:rPr lang="cs-CZ" dirty="0">
                <a:latin typeface="Arial" charset="0"/>
                <a:ea typeface="MS PGothic" charset="0"/>
              </a:rPr>
              <a:t>, aj </a:t>
            </a:r>
            <a:r>
              <a:rPr lang="cs-CZ" dirty="0" err="1">
                <a:latin typeface="Arial" charset="0"/>
                <a:ea typeface="MS PGothic" charset="0"/>
              </a:rPr>
              <a:t>keď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ich</a:t>
            </a:r>
            <a:r>
              <a:rPr lang="cs-CZ" dirty="0">
                <a:latin typeface="Arial" charset="0"/>
                <a:ea typeface="MS PGothic" charset="0"/>
              </a:rPr>
              <a:t> moc vznikla a </a:t>
            </a:r>
            <a:r>
              <a:rPr lang="cs-CZ" dirty="0" err="1">
                <a:latin typeface="Arial" charset="0"/>
                <a:ea typeface="MS PGothic" charset="0"/>
              </a:rPr>
              <a:t>opiera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sa</a:t>
            </a:r>
            <a:r>
              <a:rPr lang="cs-CZ" dirty="0">
                <a:latin typeface="Arial" charset="0"/>
                <a:ea typeface="MS PGothic" charset="0"/>
              </a:rPr>
              <a:t> o </a:t>
            </a:r>
            <a:r>
              <a:rPr lang="cs-CZ" dirty="0" err="1">
                <a:latin typeface="Arial" charset="0"/>
                <a:ea typeface="MS PGothic" charset="0"/>
              </a:rPr>
              <a:t>politickú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organizáciu</a:t>
            </a:r>
            <a:endParaRPr lang="cs-CZ" dirty="0">
              <a:latin typeface="Arial" charset="0"/>
              <a:ea typeface="MS PGothic" charset="0"/>
            </a:endParaRPr>
          </a:p>
          <a:p>
            <a:r>
              <a:rPr lang="cs-CZ" dirty="0" err="1">
                <a:latin typeface="Arial" charset="0"/>
                <a:ea typeface="MS PGothic" charset="0"/>
              </a:rPr>
              <a:t>Mao</a:t>
            </a:r>
            <a:r>
              <a:rPr lang="cs-CZ" dirty="0">
                <a:latin typeface="Arial" charset="0"/>
                <a:ea typeface="MS PGothic" charset="0"/>
              </a:rPr>
              <a:t> vs. dnešní </a:t>
            </a:r>
            <a:r>
              <a:rPr lang="cs-CZ" dirty="0" err="1">
                <a:latin typeface="Arial" charset="0"/>
                <a:ea typeface="MS PGothic" charset="0"/>
              </a:rPr>
              <a:t>vysokí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čínski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predstavitelia</a:t>
            </a:r>
            <a:endParaRPr lang="cs-CZ" dirty="0">
              <a:latin typeface="Arial" charset="0"/>
              <a:ea typeface="MS PGothic" charset="0"/>
            </a:endParaRPr>
          </a:p>
          <a:p>
            <a:r>
              <a:rPr lang="cs-CZ" dirty="0" err="1">
                <a:latin typeface="Arial" charset="0"/>
                <a:ea typeface="MS PGothic" charset="0"/>
              </a:rPr>
              <a:t>Mao</a:t>
            </a:r>
            <a:r>
              <a:rPr lang="cs-CZ" dirty="0">
                <a:latin typeface="Arial" charset="0"/>
                <a:ea typeface="MS PGothic" charset="0"/>
              </a:rPr>
              <a:t> kontroloval stranu </a:t>
            </a:r>
            <a:r>
              <a:rPr lang="cs-CZ" dirty="0" err="1">
                <a:latin typeface="Arial" charset="0"/>
                <a:ea typeface="MS PGothic" charset="0"/>
              </a:rPr>
              <a:t>ako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vlastný</a:t>
            </a:r>
            <a:r>
              <a:rPr lang="cs-CZ" dirty="0">
                <a:latin typeface="Arial" charset="0"/>
                <a:ea typeface="MS PGothic" charset="0"/>
              </a:rPr>
              <a:t> nástroj moci, </a:t>
            </a:r>
            <a:r>
              <a:rPr lang="cs-CZ" dirty="0" err="1">
                <a:latin typeface="Arial" charset="0"/>
                <a:ea typeface="MS PGothic" charset="0"/>
              </a:rPr>
              <a:t>personálni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lídri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dosiahli</a:t>
            </a:r>
            <a:r>
              <a:rPr lang="cs-CZ" dirty="0">
                <a:latin typeface="Arial" charset="0"/>
                <a:ea typeface="MS PGothic" charset="0"/>
              </a:rPr>
              <a:t> obrovský stupeň </a:t>
            </a:r>
            <a:r>
              <a:rPr lang="cs-CZ" dirty="0" err="1">
                <a:latin typeface="Arial" charset="0"/>
                <a:ea typeface="MS PGothic" charset="0"/>
              </a:rPr>
              <a:t>autonómie</a:t>
            </a:r>
            <a:r>
              <a:rPr lang="cs-CZ" dirty="0">
                <a:latin typeface="Arial" charset="0"/>
                <a:ea typeface="MS PGothic" charset="0"/>
              </a:rPr>
              <a:t> od </a:t>
            </a:r>
            <a:r>
              <a:rPr lang="cs-CZ" dirty="0" err="1">
                <a:latin typeface="Arial" charset="0"/>
                <a:ea typeface="MS PGothic" charset="0"/>
              </a:rPr>
              <a:t>vlastnej</a:t>
            </a:r>
            <a:r>
              <a:rPr lang="cs-CZ" dirty="0">
                <a:latin typeface="Arial" charset="0"/>
                <a:ea typeface="MS PGothic" charset="0"/>
              </a:rPr>
              <a:t> strany</a:t>
            </a:r>
          </a:p>
          <a:p>
            <a:r>
              <a:rPr lang="cs-CZ" dirty="0" err="1">
                <a:latin typeface="Arial" charset="0"/>
                <a:ea typeface="MS PGothic" charset="0"/>
              </a:rPr>
              <a:t>Znakom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autonómie</a:t>
            </a:r>
            <a:r>
              <a:rPr lang="cs-CZ" dirty="0">
                <a:latin typeface="Arial" charset="0"/>
                <a:ea typeface="MS PGothic" charset="0"/>
              </a:rPr>
              <a:t> je často rodinné </a:t>
            </a:r>
            <a:r>
              <a:rPr lang="cs-CZ" dirty="0" err="1">
                <a:latin typeface="Arial" charset="0"/>
                <a:ea typeface="MS PGothic" charset="0"/>
              </a:rPr>
              <a:t>následníctvo</a:t>
            </a:r>
            <a:r>
              <a:rPr lang="cs-CZ" dirty="0">
                <a:latin typeface="Arial" charset="0"/>
                <a:ea typeface="MS PGothic" charset="0"/>
              </a:rPr>
              <a:t> (</a:t>
            </a:r>
            <a:r>
              <a:rPr lang="cs-CZ" dirty="0" err="1">
                <a:latin typeface="Arial" charset="0"/>
                <a:ea typeface="MS PGothic" charset="0"/>
              </a:rPr>
              <a:t>Severná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Kórea</a:t>
            </a:r>
            <a:r>
              <a:rPr lang="cs-CZ" dirty="0">
                <a:latin typeface="Arial" charset="0"/>
                <a:ea typeface="MS PGothic" charset="0"/>
              </a:rPr>
              <a:t>, </a:t>
            </a:r>
            <a:r>
              <a:rPr lang="cs-CZ" dirty="0" err="1">
                <a:latin typeface="Arial" charset="0"/>
                <a:ea typeface="MS PGothic" charset="0"/>
              </a:rPr>
              <a:t>Sýria</a:t>
            </a:r>
            <a:r>
              <a:rPr lang="cs-CZ" dirty="0">
                <a:latin typeface="Arial" charset="0"/>
                <a:ea typeface="MS PGothic" charset="0"/>
              </a:rPr>
              <a:t>)</a:t>
            </a:r>
            <a:endParaRPr lang="en-US" dirty="0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Arial" charset="0"/>
                <a:ea typeface="MS PGothic" charset="0"/>
              </a:rPr>
              <a:t>3. Diktátor v </a:t>
            </a:r>
            <a:r>
              <a:rPr lang="cs-CZ" dirty="0" err="1">
                <a:latin typeface="Arial" charset="0"/>
                <a:ea typeface="MS PGothic" charset="0"/>
              </a:rPr>
              <a:t>demokratickom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prezlečení</a:t>
            </a:r>
            <a:endParaRPr lang="cs-CZ" dirty="0">
              <a:latin typeface="Arial" charset="0"/>
              <a:ea typeface="MS PGothic" charset="0"/>
            </a:endParaRPr>
          </a:p>
        </p:txBody>
      </p:sp>
      <p:sp>
        <p:nvSpPr>
          <p:cNvPr id="43011" name="Zástupný symbol pro obsah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06888"/>
          </a:xfrm>
        </p:spPr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Po Tretej vlne diktátori málokedy tvrdia, že nezavedú demokratické procedury</a:t>
            </a:r>
          </a:p>
          <a:p>
            <a:r>
              <a:rPr lang="cs-CZ">
                <a:latin typeface="Arial" charset="0"/>
                <a:ea typeface="MS PGothic" charset="0"/>
              </a:rPr>
              <a:t>latinskoamerickí populistickí prezidenti, po prevzatí moci uskutočnili "autogolpe"/self-coup - prevzatie skoro absolútnej moci</a:t>
            </a:r>
          </a:p>
          <a:p>
            <a:r>
              <a:rPr lang="cs-CZ">
                <a:latin typeface="Arial" charset="0"/>
                <a:ea typeface="MS PGothic" charset="0"/>
              </a:rPr>
              <a:t>voľbách získanú moc a legitimitu transformujú na osobnú moc, snažia sa manipulovať polosúťaživé voľby (Peru, Venezuela)</a:t>
            </a:r>
          </a:p>
          <a:p>
            <a:endParaRPr lang="cs-CZ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Arial" charset="0"/>
                <a:ea typeface="MS PGothic" charset="0"/>
              </a:rPr>
              <a:t>4. Vláda armády (vojenská </a:t>
            </a:r>
            <a:r>
              <a:rPr lang="cs-CZ" dirty="0" err="1">
                <a:latin typeface="Arial" charset="0"/>
                <a:ea typeface="MS PGothic" charset="0"/>
              </a:rPr>
              <a:t>diktatúra</a:t>
            </a:r>
            <a:r>
              <a:rPr lang="cs-CZ" dirty="0">
                <a:latin typeface="Arial" charset="0"/>
                <a:ea typeface="MS PGothic" charset="0"/>
              </a:rPr>
              <a:t>)</a:t>
            </a:r>
          </a:p>
        </p:txBody>
      </p:sp>
      <p:sp>
        <p:nvSpPr>
          <p:cNvPr id="44035" name="Zástupný symbol pro obsah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06888"/>
          </a:xfrm>
        </p:spPr>
        <p:txBody>
          <a:bodyPr/>
          <a:lstStyle/>
          <a:p>
            <a:r>
              <a:rPr lang="cs-CZ" dirty="0">
                <a:latin typeface="Arial" charset="0"/>
                <a:ea typeface="MS PGothic" charset="0"/>
              </a:rPr>
              <a:t>od 50.-tych do 70.-tych </a:t>
            </a:r>
            <a:r>
              <a:rPr lang="cs-CZ" dirty="0" err="1">
                <a:latin typeface="Arial" charset="0"/>
                <a:ea typeface="MS PGothic" charset="0"/>
              </a:rPr>
              <a:t>rokov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sa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uskutočnilo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vyše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tridsaťvojenských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prevratov</a:t>
            </a:r>
            <a:r>
              <a:rPr lang="cs-CZ" dirty="0">
                <a:latin typeface="Arial" charset="0"/>
                <a:ea typeface="MS PGothic" charset="0"/>
              </a:rPr>
              <a:t> v krajinách </a:t>
            </a:r>
            <a:r>
              <a:rPr lang="cs-CZ" dirty="0" err="1">
                <a:latin typeface="Arial" charset="0"/>
                <a:ea typeface="MS PGothic" charset="0"/>
              </a:rPr>
              <a:t>vtedajšieho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tretieho</a:t>
            </a:r>
            <a:r>
              <a:rPr lang="cs-CZ" dirty="0">
                <a:latin typeface="Arial" charset="0"/>
                <a:ea typeface="MS PGothic" charset="0"/>
              </a:rPr>
              <a:t> světa – „</a:t>
            </a:r>
            <a:r>
              <a:rPr lang="cs-CZ" dirty="0" err="1">
                <a:latin typeface="Arial" charset="0"/>
                <a:ea typeface="MS PGothic" charset="0"/>
              </a:rPr>
              <a:t>štandardná</a:t>
            </a:r>
            <a:r>
              <a:rPr lang="cs-CZ" dirty="0">
                <a:latin typeface="Arial" charset="0"/>
                <a:ea typeface="MS PGothic" charset="0"/>
              </a:rPr>
              <a:t> forma“</a:t>
            </a:r>
          </a:p>
          <a:p>
            <a:r>
              <a:rPr lang="cs-CZ" dirty="0" err="1">
                <a:latin typeface="Arial" charset="0"/>
                <a:ea typeface="MS PGothic" charset="0"/>
              </a:rPr>
              <a:t>Finer</a:t>
            </a:r>
            <a:r>
              <a:rPr lang="cs-CZ" dirty="0">
                <a:latin typeface="Arial" charset="0"/>
                <a:ea typeface="MS PGothic" charset="0"/>
              </a:rPr>
              <a:t> (1970): rozlišoval </a:t>
            </a:r>
            <a:r>
              <a:rPr lang="cs-CZ" dirty="0" err="1">
                <a:latin typeface="Arial" charset="0"/>
                <a:ea typeface="MS PGothic" charset="0"/>
              </a:rPr>
              <a:t>medzi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priamou</a:t>
            </a:r>
            <a:r>
              <a:rPr lang="cs-CZ" dirty="0">
                <a:latin typeface="Arial" charset="0"/>
                <a:ea typeface="MS PGothic" charset="0"/>
              </a:rPr>
              <a:t> vládou armády, kde rozhoduje vojenská junta (rada), a skrytou vojenská </a:t>
            </a:r>
            <a:r>
              <a:rPr lang="cs-CZ" dirty="0" err="1">
                <a:latin typeface="Arial" charset="0"/>
                <a:ea typeface="MS PGothic" charset="0"/>
              </a:rPr>
              <a:t>diktatúra</a:t>
            </a:r>
            <a:r>
              <a:rPr lang="cs-CZ" dirty="0">
                <a:latin typeface="Arial" charset="0"/>
                <a:ea typeface="MS PGothic" charset="0"/>
              </a:rPr>
              <a:t>, </a:t>
            </a:r>
            <a:r>
              <a:rPr lang="cs-CZ" dirty="0" err="1">
                <a:latin typeface="Arial" charset="0"/>
                <a:ea typeface="MS PGothic" charset="0"/>
              </a:rPr>
              <a:t>kedy</a:t>
            </a:r>
            <a:r>
              <a:rPr lang="cs-CZ" dirty="0">
                <a:latin typeface="Arial" charset="0"/>
                <a:ea typeface="MS PGothic" charset="0"/>
              </a:rPr>
              <a:t> armáda vládne </a:t>
            </a:r>
            <a:r>
              <a:rPr lang="cs-CZ" dirty="0" err="1">
                <a:latin typeface="Arial" charset="0"/>
                <a:ea typeface="MS PGothic" charset="0"/>
              </a:rPr>
              <a:t>nepriamo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prostredníctvom</a:t>
            </a:r>
            <a:r>
              <a:rPr lang="cs-CZ" dirty="0">
                <a:latin typeface="Arial" charset="0"/>
                <a:ea typeface="MS PGothic" charset="0"/>
              </a:rPr>
              <a:t> zákulisného vplyvu na </a:t>
            </a:r>
            <a:r>
              <a:rPr lang="cs-CZ" dirty="0" err="1">
                <a:latin typeface="Arial" charset="0"/>
                <a:ea typeface="MS PGothic" charset="0"/>
              </a:rPr>
              <a:t>civilnú</a:t>
            </a:r>
            <a:r>
              <a:rPr lang="cs-CZ" dirty="0">
                <a:latin typeface="Arial" charset="0"/>
                <a:ea typeface="MS PGothic" charset="0"/>
              </a:rPr>
              <a:t> moc </a:t>
            </a:r>
          </a:p>
          <a:p>
            <a:endParaRPr lang="cs-CZ" dirty="0">
              <a:latin typeface="Arial" charset="0"/>
              <a:ea typeface="MS PGothic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839</TotalTime>
  <Words>1569</Words>
  <Application>Microsoft Macintosh PowerPoint</Application>
  <PresentationFormat>On-screen Show (4:3)</PresentationFormat>
  <Paragraphs>138</Paragraphs>
  <Slides>33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MS PGothic</vt:lpstr>
      <vt:lpstr>ＭＳ Ｐゴシック</vt:lpstr>
      <vt:lpstr>Times New Roman</vt:lpstr>
      <vt:lpstr>Wingdings</vt:lpstr>
      <vt:lpstr>Arial</vt:lpstr>
      <vt:lpstr>Capsules</vt:lpstr>
      <vt:lpstr>Autokracie a pád demokracií</vt:lpstr>
      <vt:lpstr>Autokratické režimy</vt:lpstr>
      <vt:lpstr>Dimenzie nedemokratických režimov</vt:lpstr>
      <vt:lpstr>A. Kto vládne?</vt:lpstr>
      <vt:lpstr>1. Vládnuci monarcha </vt:lpstr>
      <vt:lpstr>1. Vládnuci monarcha </vt:lpstr>
      <vt:lpstr>2. Personálny líder  (diktátorskej organizácie)</vt:lpstr>
      <vt:lpstr>3. Diktátor v demokratickom prezlečení</vt:lpstr>
      <vt:lpstr>4. Vláda armády (vojenská diktatúra)</vt:lpstr>
      <vt:lpstr>5. Vláda jednej strany</vt:lpstr>
      <vt:lpstr>B. Aké majú oprávnenie vládnuť </vt:lpstr>
      <vt:lpstr>B. Aké majú oprávnenie vládnuť </vt:lpstr>
      <vt:lpstr>B. Aké majú oprávnenie vládnuť </vt:lpstr>
      <vt:lpstr>B. Aké majú oprávnenie vládnuť </vt:lpstr>
      <vt:lpstr>C. Ako kontrolujú moc</vt:lpstr>
      <vt:lpstr>C. Ako kontrolujú moc</vt:lpstr>
      <vt:lpstr>Totalitný vs autoritársky</vt:lpstr>
      <vt:lpstr>Posttotalitný a sultánsky režim</vt:lpstr>
      <vt:lpstr>Nástroje kontroly</vt:lpstr>
      <vt:lpstr>Vojenské diktatúry</vt:lpstr>
      <vt:lpstr>Systémy vlády jednej strany</vt:lpstr>
      <vt:lpstr>Nové formy autokracií</vt:lpstr>
      <vt:lpstr>Nové formy autokracií</vt:lpstr>
      <vt:lpstr>Nové formy autokracií</vt:lpstr>
      <vt:lpstr>Nové formy autokracií</vt:lpstr>
      <vt:lpstr>Prečo trvajú autokratické režimy?</vt:lpstr>
      <vt:lpstr>Prečo trvajú autokratické režimy?</vt:lpstr>
      <vt:lpstr>Prečo trvajú autokratické režimy?</vt:lpstr>
      <vt:lpstr>Aké dôsledky majú autokracie?</vt:lpstr>
      <vt:lpstr>Aké dôsledky majú autokracie?</vt:lpstr>
      <vt:lpstr>Aké dôsledky majú autokracie?</vt:lpstr>
      <vt:lpstr>Aké dôsledky majú autokracie?</vt:lpstr>
      <vt:lpstr>Aké dôsledky majú autokracie?</vt:lpstr>
    </vt:vector>
  </TitlesOfParts>
  <Company/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Marek Rybar</dc:creator>
  <cp:lastModifiedBy>Marek Rybar</cp:lastModifiedBy>
  <cp:revision>208</cp:revision>
  <dcterms:created xsi:type="dcterms:W3CDTF">2005-06-20T08:50:09Z</dcterms:created>
  <dcterms:modified xsi:type="dcterms:W3CDTF">2017-11-22T09:11:40Z</dcterms:modified>
</cp:coreProperties>
</file>