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347" r:id="rId3"/>
    <p:sldId id="341" r:id="rId4"/>
    <p:sldId id="342" r:id="rId5"/>
    <p:sldId id="348" r:id="rId6"/>
    <p:sldId id="345" r:id="rId7"/>
    <p:sldId id="344" r:id="rId8"/>
    <p:sldId id="349" r:id="rId9"/>
    <p:sldId id="350" r:id="rId10"/>
    <p:sldId id="343" r:id="rId11"/>
    <p:sldId id="346" r:id="rId12"/>
    <p:sldId id="351" r:id="rId13"/>
    <p:sldId id="352" r:id="rId14"/>
    <p:sldId id="35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77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r>
              <a:rPr lang="cs-CZ" sz="3200" dirty="0" err="1"/>
              <a:t>Paradigmy</a:t>
            </a:r>
            <a:r>
              <a:rPr lang="cs-CZ" sz="3200" dirty="0"/>
              <a:t> v </a:t>
            </a:r>
            <a:r>
              <a:rPr lang="cs-CZ" sz="3200" dirty="0" err="1"/>
              <a:t>komparatívnej</a:t>
            </a:r>
            <a:r>
              <a:rPr lang="cs-CZ" sz="3200" dirty="0"/>
              <a:t> </a:t>
            </a:r>
            <a:r>
              <a:rPr lang="cs-CZ" sz="3200" dirty="0" err="1"/>
              <a:t>politológii</a:t>
            </a:r>
            <a:r>
              <a:rPr lang="cs-CZ" sz="3200" dirty="0"/>
              <a:t>: </a:t>
            </a:r>
            <a:r>
              <a:rPr lang="sk-SK" sz="3200" dirty="0"/>
              <a:t/>
            </a:r>
            <a:br>
              <a:rPr lang="sk-SK" sz="3200" dirty="0"/>
            </a:br>
            <a:r>
              <a:rPr lang="cs-CZ" sz="3200" dirty="0" err="1"/>
              <a:t>štrukturalizmus</a:t>
            </a:r>
            <a:r>
              <a:rPr lang="cs-CZ" sz="3200" dirty="0"/>
              <a:t>, racionalizmus a kulturalizmus </a:t>
            </a:r>
            <a:endParaRPr lang="sk-SK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 smtClean="0">
                <a:latin typeface="Arial" charset="0"/>
              </a:rPr>
              <a:t>Komparatistika</a:t>
            </a: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Doc. Marek Rybář, PhD.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cs-CZ" dirty="0" err="1" smtClean="0"/>
              <a:t>Ontológia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/>
              <a:t>kulturalisti</a:t>
            </a:r>
            <a:r>
              <a:rPr lang="cs-CZ" dirty="0"/>
              <a:t>, </a:t>
            </a:r>
            <a:r>
              <a:rPr lang="cs-CZ" dirty="0" err="1"/>
              <a:t>tiež</a:t>
            </a:r>
            <a:r>
              <a:rPr lang="cs-CZ" dirty="0"/>
              <a:t> </a:t>
            </a:r>
            <a:r>
              <a:rPr lang="cs-CZ" dirty="0" err="1"/>
              <a:t>volia</a:t>
            </a:r>
            <a:r>
              <a:rPr lang="cs-CZ" dirty="0"/>
              <a:t> holistický </a:t>
            </a:r>
            <a:r>
              <a:rPr lang="cs-CZ" dirty="0" err="1"/>
              <a:t>prístup</a:t>
            </a:r>
            <a:r>
              <a:rPr lang="cs-CZ" dirty="0"/>
              <a:t>:</a:t>
            </a:r>
            <a:endParaRPr lang="sk-SK" dirty="0"/>
          </a:p>
          <a:p>
            <a:r>
              <a:rPr lang="cs-CZ" dirty="0" err="1" smtClean="0"/>
              <a:t>študujú</a:t>
            </a:r>
            <a:r>
              <a:rPr lang="cs-CZ" dirty="0" smtClean="0"/>
              <a:t> </a:t>
            </a:r>
            <a:r>
              <a:rPr lang="cs-CZ" dirty="0" err="1"/>
              <a:t>siete</a:t>
            </a:r>
            <a:r>
              <a:rPr lang="cs-CZ" dirty="0"/>
              <a:t>, </a:t>
            </a:r>
            <a:r>
              <a:rPr lang="cs-CZ" dirty="0" err="1"/>
              <a:t>prepojenia</a:t>
            </a:r>
            <a:r>
              <a:rPr lang="cs-CZ" dirty="0"/>
              <a:t>, </a:t>
            </a:r>
            <a:r>
              <a:rPr lang="cs-CZ" dirty="0" err="1"/>
              <a:t>vzájomné</a:t>
            </a:r>
            <a:r>
              <a:rPr lang="cs-CZ" dirty="0"/>
              <a:t> </a:t>
            </a:r>
            <a:r>
              <a:rPr lang="cs-CZ" dirty="0" smtClean="0"/>
              <a:t>závislosti</a:t>
            </a:r>
          </a:p>
          <a:p>
            <a:r>
              <a:rPr lang="cs-CZ" dirty="0" smtClean="0"/>
              <a:t>dokážeme </a:t>
            </a:r>
            <a:r>
              <a:rPr lang="cs-CZ" dirty="0" err="1"/>
              <a:t>pochopiť</a:t>
            </a:r>
            <a:r>
              <a:rPr lang="cs-CZ" dirty="0"/>
              <a:t> </a:t>
            </a:r>
            <a:r>
              <a:rPr lang="cs-CZ" dirty="0" err="1"/>
              <a:t>nejaký</a:t>
            </a:r>
            <a:r>
              <a:rPr lang="cs-CZ" dirty="0"/>
              <a:t> sociálny </a:t>
            </a:r>
            <a:r>
              <a:rPr lang="cs-CZ" dirty="0" err="1"/>
              <a:t>jav</a:t>
            </a:r>
            <a:r>
              <a:rPr lang="cs-CZ" dirty="0"/>
              <a:t>, </a:t>
            </a:r>
            <a:r>
              <a:rPr lang="cs-CZ" dirty="0" err="1"/>
              <a:t>vec</a:t>
            </a:r>
            <a:r>
              <a:rPr lang="cs-CZ" dirty="0"/>
              <a:t>, </a:t>
            </a:r>
            <a:r>
              <a:rPr lang="cs-CZ" dirty="0" err="1"/>
              <a:t>iba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k </a:t>
            </a:r>
            <a:r>
              <a:rPr lang="cs-CZ" dirty="0" err="1"/>
              <a:t>ostatným</a:t>
            </a:r>
            <a:r>
              <a:rPr lang="cs-CZ" dirty="0"/>
              <a:t> </a:t>
            </a:r>
            <a:r>
              <a:rPr lang="cs-CZ" dirty="0" err="1"/>
              <a:t>veciam</a:t>
            </a:r>
            <a:endParaRPr lang="sk-SK" dirty="0"/>
          </a:p>
          <a:p>
            <a:r>
              <a:rPr lang="cs-CZ" dirty="0" err="1" smtClean="0"/>
              <a:t>sociálne</a:t>
            </a:r>
            <a:r>
              <a:rPr lang="cs-CZ" dirty="0" smtClean="0"/>
              <a:t> </a:t>
            </a:r>
            <a:r>
              <a:rPr lang="cs-CZ" dirty="0"/>
              <a:t>entity sú definované </a:t>
            </a:r>
            <a:r>
              <a:rPr lang="cs-CZ" dirty="0" err="1"/>
              <a:t>nie</a:t>
            </a:r>
            <a:r>
              <a:rPr lang="cs-CZ" dirty="0"/>
              <a:t> samé </a:t>
            </a:r>
            <a:r>
              <a:rPr lang="cs-CZ" dirty="0" err="1"/>
              <a:t>osebe</a:t>
            </a:r>
            <a:r>
              <a:rPr lang="cs-CZ" dirty="0"/>
              <a:t>, ale vždy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k </a:t>
            </a:r>
            <a:r>
              <a:rPr lang="cs-CZ" dirty="0" err="1"/>
              <a:t>iným</a:t>
            </a:r>
            <a:r>
              <a:rPr lang="cs-CZ" dirty="0"/>
              <a:t> </a:t>
            </a:r>
            <a:r>
              <a:rPr lang="cs-CZ" dirty="0" err="1"/>
              <a:t>sociálnam</a:t>
            </a:r>
            <a:r>
              <a:rPr lang="cs-CZ" dirty="0"/>
              <a:t> </a:t>
            </a:r>
            <a:r>
              <a:rPr lang="cs-CZ" dirty="0" smtClean="0"/>
              <a:t>entitám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0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 1/4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sz="2400" dirty="0" err="1"/>
              <a:t>aktéri</a:t>
            </a:r>
            <a:r>
              <a:rPr lang="cs-CZ" sz="2400" dirty="0"/>
              <a:t> samotní </a:t>
            </a:r>
            <a:r>
              <a:rPr lang="cs-CZ" sz="2400" dirty="0" err="1"/>
              <a:t>nie</a:t>
            </a:r>
            <a:r>
              <a:rPr lang="cs-CZ" sz="2400" dirty="0"/>
              <a:t> sú </a:t>
            </a:r>
            <a:r>
              <a:rPr lang="cs-CZ" sz="2400" dirty="0" err="1"/>
              <a:t>rozhodujúci</a:t>
            </a:r>
            <a:r>
              <a:rPr lang="cs-CZ" sz="2400" dirty="0"/>
              <a:t>, v </a:t>
            </a:r>
            <a:r>
              <a:rPr lang="cs-CZ" sz="2400" dirty="0" err="1"/>
              <a:t>zásade</a:t>
            </a:r>
            <a:r>
              <a:rPr lang="cs-CZ" sz="2400" dirty="0"/>
              <a:t> sú len </a:t>
            </a:r>
            <a:r>
              <a:rPr lang="cs-CZ" sz="2400" dirty="0" err="1"/>
              <a:t>nositeľmi</a:t>
            </a:r>
            <a:r>
              <a:rPr lang="cs-CZ" sz="2400" dirty="0"/>
              <a:t> </a:t>
            </a:r>
            <a:r>
              <a:rPr lang="cs-CZ" sz="2400" dirty="0" err="1"/>
              <a:t>štrukturálnych</a:t>
            </a:r>
            <a:r>
              <a:rPr lang="cs-CZ" sz="2400" dirty="0"/>
              <a:t> </a:t>
            </a:r>
            <a:r>
              <a:rPr lang="cs-CZ" sz="2400" dirty="0" err="1"/>
              <a:t>znakov</a:t>
            </a:r>
            <a:endParaRPr lang="sk-SK" sz="2400" dirty="0"/>
          </a:p>
          <a:p>
            <a:r>
              <a:rPr lang="cs-CZ" sz="2600" dirty="0" err="1" smtClean="0"/>
              <a:t>skúmajú</a:t>
            </a:r>
            <a:r>
              <a:rPr lang="cs-CZ" sz="2600" dirty="0" smtClean="0"/>
              <a:t> </a:t>
            </a:r>
            <a:r>
              <a:rPr lang="cs-CZ" sz="2600" dirty="0"/>
              <a:t>politické, </a:t>
            </a:r>
            <a:r>
              <a:rPr lang="cs-CZ" sz="2600" dirty="0" err="1"/>
              <a:t>sociálne</a:t>
            </a:r>
            <a:r>
              <a:rPr lang="cs-CZ" sz="2600" dirty="0"/>
              <a:t> a ekonomické </a:t>
            </a:r>
            <a:r>
              <a:rPr lang="cs-CZ" sz="2600" dirty="0" err="1"/>
              <a:t>väzby</a:t>
            </a:r>
            <a:r>
              <a:rPr lang="cs-CZ" sz="2600" dirty="0"/>
              <a:t> </a:t>
            </a:r>
            <a:r>
              <a:rPr lang="cs-CZ" sz="2600" dirty="0" err="1"/>
              <a:t>medzi</a:t>
            </a:r>
            <a:r>
              <a:rPr lang="cs-CZ" sz="2600" dirty="0"/>
              <a:t> </a:t>
            </a:r>
            <a:r>
              <a:rPr lang="cs-CZ" sz="2600" dirty="0" err="1" smtClean="0"/>
              <a:t>aktérmi</a:t>
            </a:r>
            <a:endParaRPr lang="sk-SK" sz="2600" dirty="0"/>
          </a:p>
          <a:p>
            <a:r>
              <a:rPr lang="cs-CZ" sz="2600" dirty="0" smtClean="0"/>
              <a:t>historicky </a:t>
            </a:r>
            <a:r>
              <a:rPr lang="cs-CZ" sz="2600" dirty="0" err="1"/>
              <a:t>hlboko</a:t>
            </a:r>
            <a:r>
              <a:rPr lang="cs-CZ" sz="2600" dirty="0"/>
              <a:t> </a:t>
            </a:r>
            <a:r>
              <a:rPr lang="cs-CZ" sz="2600" dirty="0" err="1"/>
              <a:t>zakorenené</a:t>
            </a:r>
            <a:r>
              <a:rPr lang="cs-CZ" sz="2600" dirty="0"/>
              <a:t> procesy konfliktu, </a:t>
            </a:r>
            <a:r>
              <a:rPr lang="cs-CZ" sz="2600" dirty="0" smtClean="0"/>
              <a:t>moci a </a:t>
            </a:r>
            <a:r>
              <a:rPr lang="cs-CZ" sz="2600" dirty="0" err="1"/>
              <a:t>redistribúcie</a:t>
            </a:r>
            <a:r>
              <a:rPr lang="cs-CZ" sz="2600" dirty="0"/>
              <a:t> </a:t>
            </a:r>
            <a:r>
              <a:rPr lang="cs-CZ" sz="2600" dirty="0" err="1"/>
              <a:t>zdrojov</a:t>
            </a:r>
            <a:endParaRPr lang="sk-SK" sz="2600" dirty="0"/>
          </a:p>
          <a:p>
            <a:r>
              <a:rPr lang="cs-CZ" sz="2600" dirty="0" err="1" smtClean="0"/>
              <a:t>odmietajú</a:t>
            </a:r>
            <a:r>
              <a:rPr lang="cs-CZ" sz="2600" dirty="0" smtClean="0"/>
              <a:t> </a:t>
            </a:r>
            <a:r>
              <a:rPr lang="cs-CZ" sz="2600" dirty="0" err="1"/>
              <a:t>sa</a:t>
            </a:r>
            <a:r>
              <a:rPr lang="cs-CZ" sz="2600" dirty="0"/>
              <a:t> </a:t>
            </a:r>
            <a:r>
              <a:rPr lang="cs-CZ" sz="2600" dirty="0" err="1"/>
              <a:t>zaoberať</a:t>
            </a:r>
            <a:r>
              <a:rPr lang="cs-CZ" sz="2600" dirty="0"/>
              <a:t> len </a:t>
            </a:r>
            <a:r>
              <a:rPr lang="cs-CZ" sz="2600" dirty="0" err="1"/>
              <a:t>aktérmi</a:t>
            </a:r>
            <a:r>
              <a:rPr lang="cs-CZ" sz="2600" dirty="0"/>
              <a:t> a </a:t>
            </a:r>
            <a:r>
              <a:rPr lang="cs-CZ" sz="2600" dirty="0" err="1"/>
              <a:t>ich</a:t>
            </a:r>
            <a:r>
              <a:rPr lang="cs-CZ" sz="2600" dirty="0"/>
              <a:t> </a:t>
            </a:r>
            <a:r>
              <a:rPr lang="cs-CZ" sz="2600" dirty="0" err="1" smtClean="0"/>
              <a:t>motiváciami</a:t>
            </a:r>
            <a:endParaRPr lang="cs-CZ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57548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 2/4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zdôrazňujú</a:t>
            </a:r>
            <a:r>
              <a:rPr lang="cs-CZ" dirty="0"/>
              <a:t> </a:t>
            </a:r>
            <a:r>
              <a:rPr lang="cs-CZ" dirty="0" err="1"/>
              <a:t>štrukturálne</a:t>
            </a:r>
            <a:r>
              <a:rPr lang="cs-CZ" dirty="0"/>
              <a:t> </a:t>
            </a:r>
            <a:r>
              <a:rPr lang="cs-CZ" dirty="0" err="1"/>
              <a:t>podmienky</a:t>
            </a:r>
            <a:r>
              <a:rPr lang="cs-CZ" dirty="0"/>
              <a:t> a sociálno-politické aktivity,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sú v rukách </a:t>
            </a:r>
            <a:r>
              <a:rPr lang="cs-CZ" dirty="0" err="1"/>
              <a:t>aktérov</a:t>
            </a:r>
            <a:r>
              <a:rPr lang="cs-CZ" dirty="0"/>
              <a:t>, ale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aktérov</a:t>
            </a:r>
            <a:r>
              <a:rPr lang="cs-CZ" dirty="0"/>
              <a:t> </a:t>
            </a:r>
            <a:r>
              <a:rPr lang="cs-CZ" dirty="0" err="1"/>
              <a:t>ovplyvňujú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dokonca</a:t>
            </a:r>
            <a:r>
              <a:rPr lang="cs-CZ" dirty="0"/>
              <a:t> </a:t>
            </a:r>
            <a:r>
              <a:rPr lang="cs-CZ" dirty="0" err="1"/>
              <a:t>determinujú</a:t>
            </a:r>
            <a:endParaRPr lang="sk-SK" dirty="0"/>
          </a:p>
          <a:p>
            <a:r>
              <a:rPr lang="cs-CZ" dirty="0" err="1" smtClean="0"/>
              <a:t>Metodológia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Objekty a </a:t>
            </a:r>
            <a:r>
              <a:rPr lang="cs-CZ" dirty="0" err="1" smtClean="0"/>
              <a:t>štruktúry</a:t>
            </a:r>
            <a:r>
              <a:rPr lang="cs-CZ" dirty="0" smtClean="0"/>
              <a:t> </a:t>
            </a:r>
            <a:r>
              <a:rPr lang="cs-CZ" dirty="0" err="1" smtClean="0"/>
              <a:t>reálne</a:t>
            </a:r>
            <a:r>
              <a:rPr lang="cs-CZ" dirty="0" smtClean="0"/>
              <a:t> </a:t>
            </a:r>
            <a:r>
              <a:rPr lang="cs-CZ" dirty="0" err="1" smtClean="0"/>
              <a:t>existujú</a:t>
            </a:r>
            <a:r>
              <a:rPr lang="cs-CZ" dirty="0" smtClean="0"/>
              <a:t>, </a:t>
            </a:r>
            <a:r>
              <a:rPr lang="cs-CZ" dirty="0" err="1" smtClean="0"/>
              <a:t>napr</a:t>
            </a:r>
            <a:r>
              <a:rPr lang="cs-CZ" dirty="0" smtClean="0"/>
              <a:t>. </a:t>
            </a:r>
            <a:r>
              <a:rPr lang="cs-CZ" dirty="0" err="1"/>
              <a:t>m</a:t>
            </a:r>
            <a:r>
              <a:rPr lang="cs-CZ" dirty="0" err="1" smtClean="0"/>
              <a:t>edzinárodný</a:t>
            </a:r>
            <a:r>
              <a:rPr lang="cs-CZ" dirty="0" smtClean="0"/>
              <a:t> systém </a:t>
            </a:r>
            <a:r>
              <a:rPr lang="cs-CZ" dirty="0" err="1" smtClean="0"/>
              <a:t>reálne</a:t>
            </a:r>
            <a:r>
              <a:rPr lang="cs-CZ" dirty="0" smtClean="0"/>
              <a:t> existuje a nemá len podobu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166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 3/4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cs-CZ" dirty="0" err="1" smtClean="0"/>
              <a:t>Sociálne</a:t>
            </a:r>
            <a:r>
              <a:rPr lang="cs-CZ" dirty="0" smtClean="0"/>
              <a:t> </a:t>
            </a:r>
            <a:r>
              <a:rPr lang="cs-CZ" dirty="0" err="1" smtClean="0"/>
              <a:t>štruktúry</a:t>
            </a:r>
            <a:r>
              <a:rPr lang="cs-CZ" dirty="0" smtClean="0"/>
              <a:t> sú </a:t>
            </a:r>
            <a:r>
              <a:rPr lang="cs-CZ" dirty="0" err="1" smtClean="0"/>
              <a:t>reálne</a:t>
            </a:r>
            <a:r>
              <a:rPr lang="cs-CZ" dirty="0" smtClean="0"/>
              <a:t> a </a:t>
            </a:r>
            <a:r>
              <a:rPr lang="cs-CZ" dirty="0" err="1" smtClean="0"/>
              <a:t>sociálni</a:t>
            </a:r>
            <a:r>
              <a:rPr lang="cs-CZ" dirty="0" smtClean="0"/>
              <a:t> </a:t>
            </a:r>
            <a:r>
              <a:rPr lang="cs-CZ" dirty="0" err="1" smtClean="0"/>
              <a:t>vedci</a:t>
            </a:r>
            <a:r>
              <a:rPr lang="cs-CZ" dirty="0" smtClean="0"/>
              <a:t>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 smtClean="0"/>
              <a:t>objavovať</a:t>
            </a:r>
            <a:r>
              <a:rPr lang="cs-CZ" dirty="0" smtClean="0"/>
              <a:t> „</a:t>
            </a:r>
            <a:r>
              <a:rPr lang="cs-CZ" dirty="0" err="1" smtClean="0"/>
              <a:t>sociálne</a:t>
            </a:r>
            <a:r>
              <a:rPr lang="cs-CZ" dirty="0" smtClean="0"/>
              <a:t> druhy“ (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kinds</a:t>
            </a:r>
            <a:r>
              <a:rPr lang="cs-CZ" dirty="0" smtClean="0"/>
              <a:t>), jako sú </a:t>
            </a:r>
            <a:r>
              <a:rPr lang="cs-CZ" dirty="0" err="1" smtClean="0"/>
              <a:t>revolúcia</a:t>
            </a:r>
            <a:r>
              <a:rPr lang="cs-CZ" dirty="0" smtClean="0"/>
              <a:t>, společenská </a:t>
            </a:r>
            <a:r>
              <a:rPr lang="cs-CZ" dirty="0" err="1" smtClean="0"/>
              <a:t>trieda</a:t>
            </a:r>
            <a:r>
              <a:rPr lang="cs-CZ" dirty="0" smtClean="0"/>
              <a:t>, politické </a:t>
            </a:r>
            <a:r>
              <a:rPr lang="cs-CZ" dirty="0" err="1" smtClean="0"/>
              <a:t>hnutie</a:t>
            </a:r>
            <a:r>
              <a:rPr lang="cs-CZ" dirty="0" smtClean="0"/>
              <a:t> apod.</a:t>
            </a:r>
          </a:p>
          <a:p>
            <a:r>
              <a:rPr lang="cs-CZ" dirty="0" err="1" smtClean="0"/>
              <a:t>Komparácia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Klasifikujú</a:t>
            </a:r>
            <a:r>
              <a:rPr lang="cs-CZ" dirty="0" smtClean="0"/>
              <a:t> </a:t>
            </a:r>
            <a:r>
              <a:rPr lang="cs-CZ" dirty="0" err="1" smtClean="0"/>
              <a:t>prípady</a:t>
            </a:r>
            <a:r>
              <a:rPr lang="cs-CZ" dirty="0" smtClean="0"/>
              <a:t> do </a:t>
            </a:r>
            <a:r>
              <a:rPr lang="cs-CZ" dirty="0" err="1" smtClean="0"/>
              <a:t>kategórií</a:t>
            </a:r>
            <a:r>
              <a:rPr lang="cs-CZ" dirty="0" smtClean="0"/>
              <a:t> a </a:t>
            </a:r>
            <a:r>
              <a:rPr lang="cs-CZ" dirty="0" err="1" smtClean="0"/>
              <a:t>skúmajú</a:t>
            </a:r>
            <a:r>
              <a:rPr lang="cs-CZ" dirty="0" smtClean="0"/>
              <a:t> </a:t>
            </a:r>
            <a:r>
              <a:rPr lang="cs-CZ" dirty="0" err="1" smtClean="0"/>
              <a:t>historickú</a:t>
            </a:r>
            <a:r>
              <a:rPr lang="cs-CZ" dirty="0" smtClean="0"/>
              <a:t> dynamiku </a:t>
            </a:r>
            <a:r>
              <a:rPr lang="cs-CZ" dirty="0" err="1" smtClean="0"/>
              <a:t>každej</a:t>
            </a:r>
            <a:r>
              <a:rPr lang="cs-CZ" dirty="0" smtClean="0"/>
              <a:t> z </a:t>
            </a:r>
            <a:r>
              <a:rPr lang="cs-CZ" dirty="0" err="1" smtClean="0"/>
              <a:t>týchto</a:t>
            </a:r>
            <a:r>
              <a:rPr lang="cs-CZ" dirty="0" smtClean="0"/>
              <a:t> </a:t>
            </a:r>
            <a:r>
              <a:rPr lang="cs-CZ" dirty="0" err="1" smtClean="0"/>
              <a:t>kategórií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Podobné procesy a podobné </a:t>
            </a:r>
            <a:r>
              <a:rPr lang="cs-CZ" dirty="0" err="1" smtClean="0"/>
              <a:t>následnosť</a:t>
            </a:r>
            <a:r>
              <a:rPr lang="cs-CZ" dirty="0" smtClean="0"/>
              <a:t> </a:t>
            </a:r>
            <a:r>
              <a:rPr lang="cs-CZ" dirty="0" err="1" smtClean="0"/>
              <a:t>javov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prejavuje</a:t>
            </a:r>
            <a:r>
              <a:rPr lang="cs-CZ" dirty="0" smtClean="0"/>
              <a:t> v podobných </a:t>
            </a:r>
            <a:r>
              <a:rPr lang="cs-CZ" dirty="0" err="1" smtClean="0"/>
              <a:t>štruktúrach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256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 4/4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Takto </a:t>
            </a:r>
            <a:r>
              <a:rPr lang="cs-CZ" dirty="0" err="1" smtClean="0"/>
              <a:t>identifikujú</a:t>
            </a:r>
            <a:r>
              <a:rPr lang="cs-CZ" dirty="0" smtClean="0"/>
              <a:t> odlišné vývojové </a:t>
            </a:r>
            <a:r>
              <a:rPr lang="cs-CZ" dirty="0" err="1" smtClean="0"/>
              <a:t>trajektórie</a:t>
            </a:r>
            <a:r>
              <a:rPr lang="cs-CZ" dirty="0" smtClean="0"/>
              <a:t> jednotlivých </a:t>
            </a:r>
            <a:r>
              <a:rPr lang="cs-CZ" dirty="0" err="1" smtClean="0"/>
              <a:t>kategórií</a:t>
            </a:r>
            <a:endParaRPr lang="cs-CZ" dirty="0" smtClean="0"/>
          </a:p>
          <a:p>
            <a:r>
              <a:rPr lang="cs-CZ" dirty="0" err="1" smtClean="0"/>
              <a:t>Možnosť</a:t>
            </a:r>
            <a:r>
              <a:rPr lang="cs-CZ" dirty="0" smtClean="0"/>
              <a:t> </a:t>
            </a:r>
            <a:r>
              <a:rPr lang="cs-CZ" dirty="0" err="1" smtClean="0"/>
              <a:t>zovšeobecniť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týka</a:t>
            </a:r>
            <a:r>
              <a:rPr lang="cs-CZ" dirty="0" smtClean="0"/>
              <a:t> </a:t>
            </a:r>
            <a:r>
              <a:rPr lang="cs-CZ" dirty="0" err="1" smtClean="0"/>
              <a:t>všetkých</a:t>
            </a:r>
            <a:r>
              <a:rPr lang="cs-CZ" dirty="0" smtClean="0"/>
              <a:t> možných </a:t>
            </a:r>
            <a:r>
              <a:rPr lang="cs-CZ" dirty="0" err="1" smtClean="0"/>
              <a:t>prípadov</a:t>
            </a:r>
            <a:r>
              <a:rPr lang="cs-CZ" dirty="0" smtClean="0"/>
              <a:t>, ale vždy len jednej </a:t>
            </a:r>
            <a:r>
              <a:rPr lang="cs-CZ" dirty="0" err="1" smtClean="0"/>
              <a:t>kategórie</a:t>
            </a:r>
            <a:r>
              <a:rPr lang="cs-CZ" dirty="0" smtClean="0"/>
              <a:t> </a:t>
            </a:r>
            <a:r>
              <a:rPr lang="cs-CZ" dirty="0" err="1" smtClean="0"/>
              <a:t>prípadov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75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Paradigmy</a:t>
            </a:r>
            <a:r>
              <a:rPr lang="en-US" dirty="0" smtClean="0"/>
              <a:t> v </a:t>
            </a:r>
            <a:r>
              <a:rPr lang="en-US" dirty="0" err="1" smtClean="0"/>
              <a:t>komp</a:t>
            </a:r>
            <a:r>
              <a:rPr lang="en-US" dirty="0" smtClean="0"/>
              <a:t>. </a:t>
            </a:r>
            <a:r>
              <a:rPr lang="en-US" dirty="0" err="1" smtClean="0"/>
              <a:t>politológii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racionalistická</a:t>
            </a:r>
            <a:r>
              <a:rPr lang="en-US" dirty="0" smtClean="0"/>
              <a:t>: reasons</a:t>
            </a:r>
          </a:p>
          <a:p>
            <a:r>
              <a:rPr lang="en-US" dirty="0" err="1" smtClean="0"/>
              <a:t>kulturalistická</a:t>
            </a:r>
            <a:r>
              <a:rPr lang="en-US" dirty="0" smtClean="0"/>
              <a:t>: rules</a:t>
            </a:r>
          </a:p>
          <a:p>
            <a:r>
              <a:rPr lang="en-US" smtClean="0"/>
              <a:t>štrukturalistická: </a:t>
            </a:r>
            <a:r>
              <a:rPr lang="en-US" dirty="0" smtClean="0"/>
              <a:t>relations</a:t>
            </a:r>
          </a:p>
        </p:txBody>
      </p:sp>
    </p:spTree>
    <p:extLst>
      <p:ext uri="{BB962C8B-B14F-4D97-AF65-F5344CB8AC3E}">
        <p14:creationId xmlns:p14="http://schemas.microsoft.com/office/powerpoint/2010/main" val="12458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Racionalizmus</a:t>
            </a:r>
            <a:r>
              <a:rPr lang="cs-CZ" dirty="0"/>
              <a:t>: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smtClean="0"/>
              <a:t>1/3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Ontológia</a:t>
            </a:r>
            <a:r>
              <a:rPr lang="cs-CZ" dirty="0" smtClean="0"/>
              <a:t>:</a:t>
            </a:r>
          </a:p>
          <a:p>
            <a:r>
              <a:rPr lang="cs-CZ" dirty="0" smtClean="0"/>
              <a:t>metodologický </a:t>
            </a:r>
            <a:r>
              <a:rPr lang="cs-CZ" dirty="0" smtClean="0"/>
              <a:t>individualizmus</a:t>
            </a:r>
          </a:p>
          <a:p>
            <a:r>
              <a:rPr lang="cs-CZ" dirty="0" err="1"/>
              <a:t>základom</a:t>
            </a:r>
            <a:r>
              <a:rPr lang="cs-CZ" dirty="0"/>
              <a:t> </a:t>
            </a:r>
            <a:r>
              <a:rPr lang="cs-CZ" dirty="0" err="1"/>
              <a:t>sveta</a:t>
            </a:r>
            <a:r>
              <a:rPr lang="cs-CZ" dirty="0"/>
              <a:t> sú jednotlivci, </a:t>
            </a:r>
            <a:r>
              <a:rPr lang="cs-CZ" dirty="0" err="1"/>
              <a:t>aktéri</a:t>
            </a:r>
            <a:r>
              <a:rPr lang="cs-CZ" dirty="0"/>
              <a:t>, </a:t>
            </a:r>
            <a:r>
              <a:rPr lang="cs-CZ" dirty="0" err="1"/>
              <a:t>ktorí</a:t>
            </a:r>
            <a:r>
              <a:rPr lang="cs-CZ" dirty="0"/>
              <a:t> jediní </a:t>
            </a:r>
            <a:r>
              <a:rPr lang="cs-CZ" dirty="0" err="1"/>
              <a:t>konajú</a:t>
            </a:r>
            <a:r>
              <a:rPr lang="cs-CZ" dirty="0"/>
              <a:t>, </a:t>
            </a:r>
            <a:r>
              <a:rPr lang="cs-CZ" dirty="0" err="1"/>
              <a:t>preferujú</a:t>
            </a:r>
            <a:r>
              <a:rPr lang="cs-CZ" dirty="0"/>
              <a:t>, </a:t>
            </a:r>
            <a:r>
              <a:rPr lang="cs-CZ" dirty="0" err="1" smtClean="0"/>
              <a:t>rozhodujú</a:t>
            </a:r>
            <a:r>
              <a:rPr lang="cs-CZ" dirty="0" smtClean="0"/>
              <a:t>, a </a:t>
            </a:r>
            <a:r>
              <a:rPr lang="cs-CZ" dirty="0"/>
              <a:t>pod</a:t>
            </a:r>
            <a:r>
              <a:rPr lang="cs-CZ" dirty="0" smtClean="0"/>
              <a:t>.</a:t>
            </a:r>
          </a:p>
          <a:p>
            <a:r>
              <a:rPr lang="cs-CZ" dirty="0"/>
              <a:t>aktivity sú zvolené s jasným </a:t>
            </a:r>
            <a:r>
              <a:rPr lang="cs-CZ" dirty="0" err="1" smtClean="0"/>
              <a:t>cieľom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predstavujú</a:t>
            </a:r>
            <a:r>
              <a:rPr lang="cs-CZ" dirty="0" smtClean="0"/>
              <a:t> </a:t>
            </a:r>
            <a:r>
              <a:rPr lang="cs-CZ" dirty="0" err="1"/>
              <a:t>optimálne</a:t>
            </a:r>
            <a:r>
              <a:rPr lang="cs-CZ" dirty="0"/>
              <a:t> </a:t>
            </a:r>
            <a:r>
              <a:rPr lang="cs-CZ" dirty="0" err="1"/>
              <a:t>stratégie</a:t>
            </a:r>
            <a:r>
              <a:rPr lang="cs-CZ" dirty="0"/>
              <a:t> </a:t>
            </a:r>
            <a:r>
              <a:rPr lang="cs-CZ" dirty="0" err="1"/>
              <a:t>dosahovania</a:t>
            </a:r>
            <a:r>
              <a:rPr lang="cs-CZ" dirty="0"/>
              <a:t> </a:t>
            </a:r>
            <a:r>
              <a:rPr lang="cs-CZ" dirty="0" err="1"/>
              <a:t>cieľov</a:t>
            </a:r>
            <a:r>
              <a:rPr lang="cs-CZ" dirty="0"/>
              <a:t> (</a:t>
            </a:r>
            <a:r>
              <a:rPr lang="cs-CZ" dirty="0" err="1"/>
              <a:t>maximalizáciu</a:t>
            </a:r>
            <a:r>
              <a:rPr lang="cs-CZ" dirty="0"/>
              <a:t> zisku)</a:t>
            </a:r>
            <a:r>
              <a:rPr lang="sk-SK" dirty="0"/>
              <a:t> </a:t>
            </a:r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Racionalizmus: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smtClean="0"/>
              <a:t>2/</a:t>
            </a:r>
            <a:r>
              <a:rPr lang="cs-CZ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cs-CZ" dirty="0" err="1"/>
              <a:t>skúmajú</a:t>
            </a:r>
            <a:r>
              <a:rPr lang="cs-CZ" dirty="0"/>
              <a:t> </a:t>
            </a:r>
            <a:r>
              <a:rPr lang="cs-CZ" dirty="0" err="1"/>
              <a:t>kolektívne</a:t>
            </a:r>
            <a:r>
              <a:rPr lang="cs-CZ" dirty="0"/>
              <a:t> procesy a aktivity,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zámerné</a:t>
            </a:r>
            <a:r>
              <a:rPr lang="cs-CZ" dirty="0"/>
              <a:t>, </a:t>
            </a:r>
            <a:r>
              <a:rPr lang="cs-CZ" dirty="0" err="1" smtClean="0"/>
              <a:t>premyslené</a:t>
            </a:r>
            <a:endParaRPr lang="cs-CZ" dirty="0"/>
          </a:p>
          <a:p>
            <a:r>
              <a:rPr lang="cs-CZ" dirty="0" smtClean="0"/>
              <a:t>t.j. sú </a:t>
            </a:r>
            <a:r>
              <a:rPr lang="cs-CZ" dirty="0" err="1" smtClean="0"/>
              <a:t>výsledkom</a:t>
            </a:r>
            <a:r>
              <a:rPr lang="cs-CZ" dirty="0" smtClean="0"/>
              <a:t> </a:t>
            </a:r>
            <a:r>
              <a:rPr lang="cs-CZ" dirty="0" err="1"/>
              <a:t>racionálneho</a:t>
            </a:r>
            <a:r>
              <a:rPr lang="cs-CZ" dirty="0"/>
              <a:t> </a:t>
            </a:r>
            <a:r>
              <a:rPr lang="cs-CZ" dirty="0" err="1"/>
              <a:t>rozhodnutia</a:t>
            </a:r>
            <a:r>
              <a:rPr lang="cs-CZ" dirty="0"/>
              <a:t> </a:t>
            </a:r>
            <a:r>
              <a:rPr lang="cs-CZ" dirty="0" err="1"/>
              <a:t>jednotlivcov</a:t>
            </a:r>
            <a:r>
              <a:rPr lang="sk-SK" dirty="0"/>
              <a:t> </a:t>
            </a:r>
            <a:endParaRPr lang="sk-SK" dirty="0" smtClean="0"/>
          </a:p>
          <a:p>
            <a:r>
              <a:rPr lang="cs-CZ" dirty="0" err="1"/>
              <a:t>individuálna</a:t>
            </a:r>
            <a:r>
              <a:rPr lang="cs-CZ" dirty="0"/>
              <a:t> racionalita </a:t>
            </a:r>
            <a:r>
              <a:rPr lang="cs-CZ" dirty="0" smtClean="0"/>
              <a:t>často </a:t>
            </a:r>
            <a:r>
              <a:rPr lang="cs-CZ" dirty="0" err="1" smtClean="0"/>
              <a:t>vedie</a:t>
            </a:r>
            <a:r>
              <a:rPr lang="cs-CZ" dirty="0" smtClean="0"/>
              <a:t> </a:t>
            </a:r>
            <a:r>
              <a:rPr lang="cs-CZ" dirty="0"/>
              <a:t>ku </a:t>
            </a:r>
            <a:r>
              <a:rPr lang="cs-CZ" dirty="0" err="1"/>
              <a:t>kolektívne</a:t>
            </a:r>
            <a:r>
              <a:rPr lang="cs-CZ" dirty="0"/>
              <a:t> </a:t>
            </a:r>
            <a:r>
              <a:rPr lang="cs-CZ" dirty="0" err="1"/>
              <a:t>suboptimálnym</a:t>
            </a:r>
            <a:r>
              <a:rPr lang="cs-CZ" dirty="0"/>
              <a:t> </a:t>
            </a:r>
            <a:r>
              <a:rPr lang="cs-CZ" dirty="0" err="1"/>
              <a:t>výsledkom</a:t>
            </a:r>
            <a:r>
              <a:rPr lang="sk-SK" dirty="0"/>
              <a:t> 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1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Racionalizmus: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smtClean="0"/>
              <a:t>3/3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Metodológia</a:t>
            </a:r>
            <a:r>
              <a:rPr lang="cs-CZ" dirty="0" smtClean="0"/>
              <a:t>: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aktéri</a:t>
            </a:r>
            <a:r>
              <a:rPr lang="cs-CZ" dirty="0" smtClean="0"/>
              <a:t> </a:t>
            </a:r>
            <a:r>
              <a:rPr lang="cs-CZ" dirty="0" err="1" smtClean="0"/>
              <a:t>menia</a:t>
            </a:r>
            <a:r>
              <a:rPr lang="cs-CZ" dirty="0" smtClean="0"/>
              <a:t> svoje </a:t>
            </a:r>
            <a:r>
              <a:rPr lang="cs-CZ" dirty="0" err="1" smtClean="0"/>
              <a:t>rozhodnutia</a:t>
            </a:r>
            <a:r>
              <a:rPr lang="cs-CZ" dirty="0" smtClean="0"/>
              <a:t> pod </a:t>
            </a:r>
            <a:r>
              <a:rPr lang="cs-CZ" dirty="0" err="1" smtClean="0"/>
              <a:t>vplyvom</a:t>
            </a:r>
            <a:r>
              <a:rPr lang="cs-CZ" dirty="0" smtClean="0"/>
              <a:t> </a:t>
            </a:r>
            <a:r>
              <a:rPr lang="cs-CZ" dirty="0" err="1" smtClean="0"/>
              <a:t>meniaceho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materiálního a </a:t>
            </a:r>
            <a:r>
              <a:rPr lang="cs-CZ" dirty="0" err="1" smtClean="0"/>
              <a:t>objektívne</a:t>
            </a:r>
            <a:r>
              <a:rPr lang="cs-CZ" dirty="0" smtClean="0"/>
              <a:t> </a:t>
            </a:r>
            <a:r>
              <a:rPr lang="cs-CZ" dirty="0" err="1" smtClean="0"/>
              <a:t>existujúceho</a:t>
            </a:r>
            <a:r>
              <a:rPr lang="cs-CZ" dirty="0" smtClean="0"/>
              <a:t> </a:t>
            </a:r>
            <a:r>
              <a:rPr lang="cs-CZ" dirty="0" err="1" smtClean="0"/>
              <a:t>externého</a:t>
            </a:r>
            <a:r>
              <a:rPr lang="cs-CZ" dirty="0" smtClean="0"/>
              <a:t> </a:t>
            </a:r>
            <a:r>
              <a:rPr lang="cs-CZ" dirty="0" err="1" smtClean="0"/>
              <a:t>prostredia</a:t>
            </a:r>
            <a:endParaRPr lang="cs-CZ" dirty="0"/>
          </a:p>
          <a:p>
            <a:r>
              <a:rPr lang="cs-CZ" dirty="0" err="1" smtClean="0"/>
              <a:t>Komparácia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zmyslom</a:t>
            </a:r>
            <a:r>
              <a:rPr lang="cs-CZ" dirty="0" smtClean="0"/>
              <a:t> je </a:t>
            </a:r>
            <a:r>
              <a:rPr lang="cs-CZ" dirty="0" err="1" smtClean="0"/>
              <a:t>formulovanie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platných zákonitostí (</a:t>
            </a:r>
            <a:r>
              <a:rPr lang="cs-CZ" dirty="0" err="1" smtClean="0"/>
              <a:t>zovšeobecnení</a:t>
            </a:r>
            <a:r>
              <a:rPr lang="cs-CZ" dirty="0" smtClean="0"/>
              <a:t>), za pomoci </a:t>
            </a:r>
            <a:r>
              <a:rPr lang="cs-CZ" dirty="0" err="1" smtClean="0"/>
              <a:t>kvanti</a:t>
            </a:r>
            <a:r>
              <a:rPr lang="cs-CZ" dirty="0" smtClean="0"/>
              <a:t> </a:t>
            </a:r>
            <a:r>
              <a:rPr lang="cs-CZ" dirty="0" err="1" smtClean="0"/>
              <a:t>metód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20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ulturalizmus</a:t>
            </a:r>
            <a:r>
              <a:rPr lang="cs-CZ" dirty="0"/>
              <a:t>: </a:t>
            </a:r>
            <a:r>
              <a:rPr lang="cs-CZ" dirty="0" err="1" smtClean="0"/>
              <a:t>rules</a:t>
            </a:r>
            <a:r>
              <a:rPr lang="cs-CZ" dirty="0" smtClean="0"/>
              <a:t> 1/4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 smtClean="0"/>
              <a:t>Ontológia</a:t>
            </a:r>
            <a:r>
              <a:rPr lang="cs-CZ" dirty="0" smtClean="0"/>
              <a:t>:</a:t>
            </a:r>
          </a:p>
          <a:p>
            <a:r>
              <a:rPr lang="cs-CZ" dirty="0" smtClean="0"/>
              <a:t>jednotlivci </a:t>
            </a:r>
            <a:r>
              <a:rPr lang="cs-CZ" dirty="0"/>
              <a:t>sú </a:t>
            </a:r>
            <a:r>
              <a:rPr lang="cs-CZ" dirty="0" err="1"/>
              <a:t>pevne</a:t>
            </a:r>
            <a:r>
              <a:rPr lang="cs-CZ" dirty="0"/>
              <a:t> ukotvení v </a:t>
            </a:r>
            <a:r>
              <a:rPr lang="cs-CZ" dirty="0" err="1"/>
              <a:t>jedinečnej</a:t>
            </a:r>
            <a:r>
              <a:rPr lang="cs-CZ" dirty="0"/>
              <a:t> </a:t>
            </a:r>
            <a:r>
              <a:rPr lang="cs-CZ" dirty="0" err="1"/>
              <a:t>kultúre</a:t>
            </a:r>
            <a:r>
              <a:rPr lang="cs-CZ" dirty="0"/>
              <a:t> </a:t>
            </a:r>
          </a:p>
          <a:p>
            <a:r>
              <a:rPr lang="cs-CZ" dirty="0" err="1" smtClean="0"/>
              <a:t>nasledujú</a:t>
            </a:r>
            <a:r>
              <a:rPr lang="cs-CZ" dirty="0" smtClean="0"/>
              <a:t> </a:t>
            </a:r>
            <a:r>
              <a:rPr lang="cs-CZ" dirty="0" err="1"/>
              <a:t>sociálne</a:t>
            </a:r>
            <a:r>
              <a:rPr lang="cs-CZ" dirty="0"/>
              <a:t> </a:t>
            </a:r>
            <a:r>
              <a:rPr lang="cs-CZ" dirty="0" err="1"/>
              <a:t>pravidlá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vytvárajú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individulálne</a:t>
            </a:r>
            <a:r>
              <a:rPr lang="cs-CZ" dirty="0"/>
              <a:t> a </a:t>
            </a:r>
            <a:r>
              <a:rPr lang="cs-CZ" dirty="0" err="1"/>
              <a:t>kolektívne</a:t>
            </a:r>
            <a:r>
              <a:rPr lang="cs-CZ" dirty="0"/>
              <a:t> </a:t>
            </a:r>
            <a:r>
              <a:rPr lang="cs-CZ" dirty="0" smtClean="0"/>
              <a:t>identity</a:t>
            </a:r>
          </a:p>
          <a:p>
            <a:r>
              <a:rPr lang="cs-CZ" dirty="0" smtClean="0"/>
              <a:t>určitá skupina </a:t>
            </a:r>
            <a:r>
              <a:rPr lang="cs-CZ" dirty="0" err="1" smtClean="0"/>
              <a:t>ľudí</a:t>
            </a:r>
            <a:r>
              <a:rPr lang="cs-CZ" dirty="0" smtClean="0"/>
              <a:t> interpretuje </a:t>
            </a:r>
            <a:r>
              <a:rPr lang="cs-CZ" dirty="0" err="1" smtClean="0"/>
              <a:t>svet</a:t>
            </a:r>
            <a:r>
              <a:rPr lang="cs-CZ" dirty="0" smtClean="0"/>
              <a:t> okolo </a:t>
            </a:r>
            <a:r>
              <a:rPr lang="cs-CZ" dirty="0" err="1" smtClean="0"/>
              <a:t>seba</a:t>
            </a:r>
            <a:r>
              <a:rPr lang="cs-CZ" dirty="0" smtClean="0"/>
              <a:t> na základe </a:t>
            </a:r>
            <a:r>
              <a:rPr lang="cs-CZ" dirty="0" err="1" smtClean="0"/>
              <a:t>symbolov</a:t>
            </a:r>
            <a:r>
              <a:rPr lang="cs-CZ" dirty="0" smtClean="0"/>
              <a:t>, </a:t>
            </a:r>
            <a:r>
              <a:rPr lang="cs-CZ" dirty="0" err="1" smtClean="0"/>
              <a:t>noriem</a:t>
            </a:r>
            <a:r>
              <a:rPr lang="cs-CZ" dirty="0" smtClean="0"/>
              <a:t>, </a:t>
            </a:r>
            <a:r>
              <a:rPr lang="cs-CZ" dirty="0" err="1" smtClean="0"/>
              <a:t>hodnôt</a:t>
            </a:r>
            <a:r>
              <a:rPr lang="cs-CZ" dirty="0" smtClean="0"/>
              <a:t> a </a:t>
            </a:r>
            <a:r>
              <a:rPr lang="cs-CZ" dirty="0" err="1" smtClean="0"/>
              <a:t>vzorov</a:t>
            </a:r>
            <a:r>
              <a:rPr lang="cs-CZ" dirty="0" smtClean="0"/>
              <a:t> </a:t>
            </a:r>
            <a:r>
              <a:rPr lang="cs-CZ" dirty="0" err="1" smtClean="0"/>
              <a:t>správania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6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Kulturalizmus: </a:t>
            </a:r>
            <a:r>
              <a:rPr lang="cs-CZ" dirty="0" err="1" smtClean="0"/>
              <a:t>rules</a:t>
            </a:r>
            <a:r>
              <a:rPr lang="cs-CZ" dirty="0" smtClean="0"/>
              <a:t> 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vnímanie</a:t>
            </a:r>
            <a:r>
              <a:rPr lang="cs-CZ" dirty="0"/>
              <a:t>/</a:t>
            </a:r>
            <a:r>
              <a:rPr lang="cs-CZ" dirty="0" err="1"/>
              <a:t>percepcia</a:t>
            </a:r>
            <a:r>
              <a:rPr lang="cs-CZ" dirty="0"/>
              <a:t> je </a:t>
            </a:r>
            <a:r>
              <a:rPr lang="cs-CZ" dirty="0" err="1"/>
              <a:t>dôležitejšie</a:t>
            </a:r>
            <a:r>
              <a:rPr lang="cs-CZ" dirty="0"/>
              <a:t> než </a:t>
            </a:r>
            <a:r>
              <a:rPr lang="cs-CZ" dirty="0" err="1"/>
              <a:t>objektívne</a:t>
            </a:r>
            <a:r>
              <a:rPr lang="cs-CZ" dirty="0"/>
              <a:t> </a:t>
            </a:r>
            <a:r>
              <a:rPr lang="cs-CZ" dirty="0" err="1"/>
              <a:t>materiálne</a:t>
            </a:r>
            <a:r>
              <a:rPr lang="cs-CZ" dirty="0"/>
              <a:t> </a:t>
            </a:r>
            <a:r>
              <a:rPr lang="cs-CZ" dirty="0" err="1"/>
              <a:t>podmienky</a:t>
            </a:r>
            <a:endParaRPr lang="cs-CZ" dirty="0"/>
          </a:p>
          <a:p>
            <a:r>
              <a:rPr lang="cs-CZ" dirty="0" err="1" smtClean="0"/>
              <a:t>záujmy</a:t>
            </a:r>
            <a:r>
              <a:rPr lang="cs-CZ" dirty="0" smtClean="0"/>
              <a:t> </a:t>
            </a:r>
            <a:r>
              <a:rPr lang="cs-CZ" dirty="0" err="1"/>
              <a:t>nie</a:t>
            </a:r>
            <a:r>
              <a:rPr lang="cs-CZ" dirty="0"/>
              <a:t> sú </a:t>
            </a:r>
            <a:r>
              <a:rPr lang="cs-CZ" dirty="0" err="1" smtClean="0"/>
              <a:t>jednotlivcom</a:t>
            </a:r>
            <a:r>
              <a:rPr lang="cs-CZ" dirty="0" smtClean="0"/>
              <a:t> </a:t>
            </a:r>
            <a:r>
              <a:rPr lang="cs-CZ" dirty="0" err="1" smtClean="0"/>
              <a:t>vopred</a:t>
            </a:r>
            <a:r>
              <a:rPr lang="cs-CZ" dirty="0" smtClean="0"/>
              <a:t> dané</a:t>
            </a:r>
          </a:p>
          <a:p>
            <a:r>
              <a:rPr lang="cs-CZ" dirty="0"/>
              <a:t>racionalita </a:t>
            </a:r>
            <a:r>
              <a:rPr lang="cs-CZ" dirty="0" err="1"/>
              <a:t>nie</a:t>
            </a:r>
            <a:r>
              <a:rPr lang="cs-CZ" dirty="0"/>
              <a:t> je ani </a:t>
            </a:r>
            <a:r>
              <a:rPr lang="cs-CZ" dirty="0" err="1" smtClean="0"/>
              <a:t>univerzálne</a:t>
            </a:r>
            <a:r>
              <a:rPr lang="cs-CZ" dirty="0" smtClean="0"/>
              <a:t> platná </a:t>
            </a:r>
            <a:r>
              <a:rPr lang="cs-CZ" dirty="0"/>
              <a:t>ani </a:t>
            </a:r>
            <a:r>
              <a:rPr lang="cs-CZ" dirty="0" smtClean="0"/>
              <a:t>nevyhnutná</a:t>
            </a:r>
            <a:endParaRPr lang="cs-CZ" dirty="0"/>
          </a:p>
          <a:p>
            <a:r>
              <a:rPr lang="cs-CZ" dirty="0" smtClean="0"/>
              <a:t>je </a:t>
            </a:r>
            <a:r>
              <a:rPr lang="cs-CZ" dirty="0" err="1" smtClean="0"/>
              <a:t>skôr</a:t>
            </a:r>
            <a:r>
              <a:rPr lang="cs-CZ" dirty="0" smtClean="0"/>
              <a:t> </a:t>
            </a:r>
            <a:r>
              <a:rPr lang="cs-CZ" dirty="0" err="1"/>
              <a:t>podmienená</a:t>
            </a:r>
            <a:r>
              <a:rPr lang="cs-CZ" dirty="0"/>
              <a:t> a náhodná, variuje v závislosti od </a:t>
            </a:r>
            <a:r>
              <a:rPr lang="cs-CZ" dirty="0" err="1"/>
              <a:t>dominantnej</a:t>
            </a:r>
            <a:r>
              <a:rPr lang="cs-CZ" dirty="0"/>
              <a:t> </a:t>
            </a:r>
            <a:r>
              <a:rPr lang="cs-CZ" dirty="0" err="1" smtClean="0"/>
              <a:t>kultúry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966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Kulturalizmus: </a:t>
            </a:r>
            <a:r>
              <a:rPr lang="cs-CZ" dirty="0" err="1" smtClean="0"/>
              <a:t>rules</a:t>
            </a:r>
            <a:r>
              <a:rPr lang="cs-CZ" dirty="0" smtClean="0"/>
              <a:t> 3/4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kultúra</a:t>
            </a:r>
            <a:r>
              <a:rPr lang="cs-CZ" dirty="0"/>
              <a:t>: systém </a:t>
            </a:r>
            <a:r>
              <a:rPr lang="cs-CZ" dirty="0" err="1"/>
              <a:t>významov</a:t>
            </a:r>
            <a:r>
              <a:rPr lang="cs-CZ" dirty="0"/>
              <a:t> a </a:t>
            </a:r>
            <a:r>
              <a:rPr lang="cs-CZ" dirty="0" err="1"/>
              <a:t>identít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vysvetľuje</a:t>
            </a:r>
            <a:r>
              <a:rPr lang="cs-CZ" dirty="0"/>
              <a:t>, </a:t>
            </a:r>
            <a:r>
              <a:rPr lang="cs-CZ" dirty="0" err="1"/>
              <a:t>ako</a:t>
            </a:r>
            <a:r>
              <a:rPr lang="cs-CZ" dirty="0"/>
              <a:t> a </a:t>
            </a:r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ľudia</a:t>
            </a:r>
            <a:r>
              <a:rPr lang="cs-CZ" dirty="0"/>
              <a:t> </a:t>
            </a:r>
            <a:r>
              <a:rPr lang="cs-CZ" dirty="0" err="1"/>
              <a:t>konajú</a:t>
            </a:r>
            <a:r>
              <a:rPr lang="cs-CZ" dirty="0"/>
              <a:t> tak,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konajú</a:t>
            </a:r>
            <a:endParaRPr lang="sk-SK" dirty="0"/>
          </a:p>
          <a:p>
            <a:r>
              <a:rPr lang="cs-CZ" dirty="0" err="1" smtClean="0"/>
              <a:t>Metodológia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cieľom</a:t>
            </a:r>
            <a:r>
              <a:rPr lang="cs-CZ" dirty="0" smtClean="0"/>
              <a:t> je </a:t>
            </a:r>
            <a:r>
              <a:rPr lang="cs-CZ" dirty="0" err="1" smtClean="0"/>
              <a:t>porozumenie</a:t>
            </a:r>
            <a:r>
              <a:rPr lang="cs-CZ" dirty="0" smtClean="0"/>
              <a:t>, </a:t>
            </a:r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/>
              <a:t>vysvetlenie</a:t>
            </a:r>
            <a:endParaRPr lang="cs-CZ" dirty="0" smtClean="0"/>
          </a:p>
          <a:p>
            <a:r>
              <a:rPr lang="cs-CZ" dirty="0" smtClean="0"/>
              <a:t>Musíte </a:t>
            </a:r>
            <a:r>
              <a:rPr lang="cs-CZ" dirty="0" err="1" smtClean="0"/>
              <a:t>hľadať</a:t>
            </a:r>
            <a:r>
              <a:rPr lang="cs-CZ" dirty="0" smtClean="0"/>
              <a:t> „za“ materiálními </a:t>
            </a:r>
            <a:r>
              <a:rPr lang="cs-CZ" dirty="0" err="1" smtClean="0"/>
              <a:t>kauzálnymi</a:t>
            </a:r>
            <a:r>
              <a:rPr lang="cs-CZ" dirty="0" smtClean="0"/>
              <a:t> </a:t>
            </a:r>
            <a:r>
              <a:rPr lang="cs-CZ" dirty="0" err="1" smtClean="0"/>
              <a:t>vzťahmi</a:t>
            </a:r>
            <a:r>
              <a:rPr lang="cs-CZ" dirty="0" smtClean="0"/>
              <a:t>, a </a:t>
            </a:r>
            <a:r>
              <a:rPr lang="cs-CZ" dirty="0" err="1" smtClean="0"/>
              <a:t>hľadať</a:t>
            </a:r>
            <a:r>
              <a:rPr lang="cs-CZ" dirty="0" smtClean="0"/>
              <a:t> </a:t>
            </a:r>
            <a:r>
              <a:rPr lang="cs-CZ" dirty="0" err="1" smtClean="0"/>
              <a:t>vnútorný</a:t>
            </a:r>
            <a:r>
              <a:rPr lang="cs-CZ" dirty="0" smtClean="0"/>
              <a:t> </a:t>
            </a:r>
            <a:r>
              <a:rPr lang="cs-CZ" dirty="0" err="1" smtClean="0"/>
              <a:t>zmysel</a:t>
            </a:r>
            <a:r>
              <a:rPr lang="cs-CZ" dirty="0" smtClean="0"/>
              <a:t> rozhodnutí </a:t>
            </a:r>
            <a:r>
              <a:rPr lang="cs-CZ" dirty="0" err="1" smtClean="0"/>
              <a:t>aktérov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97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Kulturalizmus: </a:t>
            </a:r>
            <a:r>
              <a:rPr lang="cs-CZ" dirty="0" err="1" smtClean="0"/>
              <a:t>rules</a:t>
            </a:r>
            <a:r>
              <a:rPr lang="cs-CZ" dirty="0" smtClean="0"/>
              <a:t> 4/4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Komparácia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err="1"/>
              <a:t>u</a:t>
            </a:r>
            <a:r>
              <a:rPr lang="cs-CZ" dirty="0" err="1" smtClean="0"/>
              <a:t>prednostňujú</a:t>
            </a:r>
            <a:r>
              <a:rPr lang="cs-CZ" dirty="0" smtClean="0"/>
              <a:t> </a:t>
            </a:r>
            <a:r>
              <a:rPr lang="cs-CZ" dirty="0" err="1" smtClean="0"/>
              <a:t>prípadové</a:t>
            </a:r>
            <a:r>
              <a:rPr lang="cs-CZ" dirty="0" smtClean="0"/>
              <a:t> </a:t>
            </a:r>
            <a:r>
              <a:rPr lang="cs-CZ" dirty="0" err="1" smtClean="0"/>
              <a:t>štúdie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jedinečnosť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zvýrazňujú</a:t>
            </a:r>
            <a:r>
              <a:rPr lang="cs-CZ" dirty="0" smtClean="0"/>
              <a:t> </a:t>
            </a:r>
            <a:r>
              <a:rPr lang="cs-CZ" dirty="0" err="1" smtClean="0"/>
              <a:t>rozdiely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jedinečnými cestami </a:t>
            </a:r>
            <a:r>
              <a:rPr lang="cs-CZ" dirty="0" err="1" smtClean="0"/>
              <a:t>vývoja</a:t>
            </a:r>
            <a:r>
              <a:rPr lang="cs-CZ" dirty="0" smtClean="0"/>
              <a:t> </a:t>
            </a:r>
            <a:r>
              <a:rPr lang="cs-CZ" dirty="0" err="1" smtClean="0"/>
              <a:t>spoločnosti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Študujú</a:t>
            </a:r>
            <a:r>
              <a:rPr lang="cs-CZ" dirty="0" smtClean="0"/>
              <a:t> </a:t>
            </a:r>
            <a:r>
              <a:rPr lang="cs-CZ" dirty="0" err="1" smtClean="0"/>
              <a:t>sociálne</a:t>
            </a:r>
            <a:r>
              <a:rPr lang="cs-CZ" dirty="0" smtClean="0"/>
              <a:t> </a:t>
            </a:r>
            <a:r>
              <a:rPr lang="cs-CZ" dirty="0" err="1" smtClean="0"/>
              <a:t>javy</a:t>
            </a:r>
            <a:r>
              <a:rPr lang="cs-CZ" dirty="0" smtClean="0"/>
              <a:t> v </a:t>
            </a:r>
            <a:r>
              <a:rPr lang="cs-CZ" dirty="0" err="1" smtClean="0"/>
              <a:t>ich</a:t>
            </a:r>
            <a:r>
              <a:rPr lang="cs-CZ" dirty="0" smtClean="0"/>
              <a:t> lokálních a </a:t>
            </a:r>
            <a:r>
              <a:rPr lang="cs-CZ" dirty="0" err="1" smtClean="0"/>
              <a:t>konkrétnych</a:t>
            </a:r>
            <a:r>
              <a:rPr lang="cs-CZ" dirty="0" smtClean="0"/>
              <a:t> historických </a:t>
            </a:r>
            <a:r>
              <a:rPr lang="cs-CZ" dirty="0" err="1" smtClean="0"/>
              <a:t>kontextoch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752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1114</TotalTime>
  <Words>512</Words>
  <Application>Microsoft Office PowerPoint</Application>
  <PresentationFormat>Předvádění na obrazovce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Times New Roman</vt:lpstr>
      <vt:lpstr>Wingdings</vt:lpstr>
      <vt:lpstr>Capsules</vt:lpstr>
      <vt:lpstr>Paradigmy v komparatívnej politológii:  štrukturalizmus, racionalizmus a kulturalizmus </vt:lpstr>
      <vt:lpstr>Paradigmy v komp. politológii</vt:lpstr>
      <vt:lpstr>Racionalizmus: reasons 1/3</vt:lpstr>
      <vt:lpstr>Racionalizmus: reasons 2/3</vt:lpstr>
      <vt:lpstr>Racionalizmus: reasons 3/3</vt:lpstr>
      <vt:lpstr>Kulturalizmus: rules 1/4</vt:lpstr>
      <vt:lpstr>Kulturalizmus: rules 2/4</vt:lpstr>
      <vt:lpstr>Kulturalizmus: rules 3/4</vt:lpstr>
      <vt:lpstr>Kulturalizmus: rules 4/4</vt:lpstr>
      <vt:lpstr>Štrukturalizmus: relations</vt:lpstr>
      <vt:lpstr>Štrukturalizmus: relations 1/4</vt:lpstr>
      <vt:lpstr>Štrukturalizmus: relations 2/4</vt:lpstr>
      <vt:lpstr>Štrukturalizmus: relations 3/4</vt:lpstr>
      <vt:lpstr>Štrukturalizmus: relations 4/4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Rybář</cp:lastModifiedBy>
  <cp:revision>108</cp:revision>
  <dcterms:created xsi:type="dcterms:W3CDTF">2005-06-20T08:50:09Z</dcterms:created>
  <dcterms:modified xsi:type="dcterms:W3CDTF">2017-09-20T09:07:23Z</dcterms:modified>
</cp:coreProperties>
</file>