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6" r:id="rId6"/>
    <p:sldId id="267" r:id="rId7"/>
    <p:sldId id="262" r:id="rId8"/>
    <p:sldId id="263" r:id="rId9"/>
    <p:sldId id="264" r:id="rId10"/>
    <p:sldId id="285" r:id="rId11"/>
    <p:sldId id="265" r:id="rId12"/>
    <p:sldId id="286" r:id="rId13"/>
    <p:sldId id="28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3" r:id="rId23"/>
    <p:sldId id="277" r:id="rId24"/>
    <p:sldId id="280" r:id="rId25"/>
    <p:sldId id="281" r:id="rId26"/>
    <p:sldId id="282" r:id="rId27"/>
    <p:sldId id="259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Prípady</a:t>
            </a:r>
            <a:r>
              <a:rPr lang="en-US" b="1" dirty="0"/>
              <a:t>, </a:t>
            </a:r>
            <a:r>
              <a:rPr lang="en-US" b="1" dirty="0" err="1"/>
              <a:t>premenné</a:t>
            </a:r>
            <a:r>
              <a:rPr lang="en-US" b="1" dirty="0"/>
              <a:t>, </a:t>
            </a:r>
            <a:r>
              <a:rPr lang="en-US" b="1" dirty="0" err="1" smtClean="0"/>
              <a:t>kauzalita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Komparatistika</a:t>
            </a:r>
            <a:r>
              <a:rPr lang="en-US" dirty="0" smtClean="0"/>
              <a:t> 2017/2018</a:t>
            </a:r>
          </a:p>
          <a:p>
            <a:r>
              <a:rPr lang="en-US" dirty="0" smtClean="0"/>
              <a:t>Doc. Marek </a:t>
            </a:r>
            <a:r>
              <a:rPr lang="en-US" dirty="0" err="1" smtClean="0"/>
              <a:t>Rybář</a:t>
            </a:r>
            <a:r>
              <a:rPr lang="en-US" dirty="0" smtClean="0"/>
              <a:t>, PhD.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042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Kvalitatívna</a:t>
            </a:r>
            <a:r>
              <a:rPr lang="en-US" b="1" dirty="0" smtClean="0"/>
              <a:t> </a:t>
            </a:r>
            <a:r>
              <a:rPr lang="en-US" b="1" dirty="0" err="1" smtClean="0"/>
              <a:t>komparatívna</a:t>
            </a:r>
            <a:r>
              <a:rPr lang="en-US" b="1" dirty="0" smtClean="0"/>
              <a:t> </a:t>
            </a:r>
            <a:r>
              <a:rPr lang="en-US" b="1" dirty="0" err="1" smtClean="0"/>
              <a:t>analýza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o to sa snaží QCA, </a:t>
            </a:r>
            <a:r>
              <a:rPr lang="sk-SK" sz="2400" b="1" dirty="0"/>
              <a:t>kvalitatívna komparatívna analýza</a:t>
            </a:r>
            <a:endParaRPr lang="en-US" sz="2400" b="1" dirty="0"/>
          </a:p>
          <a:p>
            <a:r>
              <a:rPr lang="sk-SK" sz="2400" dirty="0"/>
              <a:t>potenciálne príčiny zaraďuje ako nevyhnutné alebo ako postačujúce podmienky (</a:t>
            </a:r>
            <a:r>
              <a:rPr lang="sk-SK" sz="2400" dirty="0" err="1"/>
              <a:t>necessary</a:t>
            </a:r>
            <a:r>
              <a:rPr lang="sk-SK" sz="2400" dirty="0"/>
              <a:t> and </a:t>
            </a:r>
            <a:r>
              <a:rPr lang="sk-SK" sz="2400" dirty="0" err="1"/>
              <a:t>sufficient</a:t>
            </a:r>
            <a:r>
              <a:rPr lang="sk-SK" sz="2400" dirty="0"/>
              <a:t> </a:t>
            </a:r>
            <a:r>
              <a:rPr lang="sk-SK" sz="2400" dirty="0" err="1"/>
              <a:t>conditions</a:t>
            </a:r>
            <a:r>
              <a:rPr lang="sk-SK" sz="2400" dirty="0"/>
              <a:t>) vo vzťahu k skúmanému problému</a:t>
            </a:r>
            <a:endParaRPr lang="en-US" sz="2400" dirty="0"/>
          </a:p>
          <a:p>
            <a:r>
              <a:rPr lang="sk-SK" sz="2400" dirty="0"/>
              <a:t>namiesto identifikovanie jednej/jedinej situácie (okolností, X) spôsobujúcej skúmaný jav Y sa výskumník snaží zistiť, ktorá </a:t>
            </a:r>
            <a:r>
              <a:rPr lang="sk-SK" sz="2400" b="1" dirty="0"/>
              <a:t>kombinácia faktorov </a:t>
            </a:r>
            <a:r>
              <a:rPr lang="sk-SK" sz="2400" dirty="0"/>
              <a:t>vedie k skúmanému javu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729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4032"/>
          </a:xfrm>
        </p:spPr>
        <p:txBody>
          <a:bodyPr/>
          <a:lstStyle/>
          <a:p>
            <a:pPr algn="ctr"/>
            <a:r>
              <a:rPr lang="en-US" b="1" dirty="0" err="1" smtClean="0"/>
              <a:t>Definície</a:t>
            </a:r>
            <a:r>
              <a:rPr lang="en-US" b="1" dirty="0" smtClean="0"/>
              <a:t> </a:t>
            </a:r>
            <a:r>
              <a:rPr lang="en-US" b="1" dirty="0" err="1" smtClean="0"/>
              <a:t>pojmov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0043"/>
            <a:ext cx="8596668" cy="4501320"/>
          </a:xfrm>
        </p:spPr>
        <p:txBody>
          <a:bodyPr/>
          <a:lstStyle/>
          <a:p>
            <a:r>
              <a:rPr lang="sk-SK" dirty="0"/>
              <a:t>ozrejmuje, ktoré (známe aj neznáme) osoby, objekty alebo stavy vecí patria do </a:t>
            </a:r>
            <a:r>
              <a:rPr lang="sk-SK" dirty="0" smtClean="0"/>
              <a:t>príslušnej množiny</a:t>
            </a:r>
          </a:p>
          <a:p>
            <a:r>
              <a:rPr lang="sk-SK" b="1" dirty="0"/>
              <a:t>taxatívna</a:t>
            </a:r>
            <a:r>
              <a:rPr lang="sk-SK" dirty="0"/>
              <a:t> (</a:t>
            </a:r>
            <a:r>
              <a:rPr lang="sk-SK" i="1" dirty="0" err="1"/>
              <a:t>enumerative</a:t>
            </a:r>
            <a:r>
              <a:rPr lang="sk-SK" dirty="0"/>
              <a:t>) </a:t>
            </a:r>
            <a:r>
              <a:rPr lang="sk-SK" b="1" dirty="0" smtClean="0"/>
              <a:t>definícia</a:t>
            </a:r>
            <a:r>
              <a:rPr lang="sk-SK" dirty="0" smtClean="0"/>
              <a:t> definuje </a:t>
            </a:r>
            <a:r>
              <a:rPr lang="sk-SK" dirty="0"/>
              <a:t>súbor tak, že vymenuje </a:t>
            </a:r>
            <a:r>
              <a:rPr lang="sk-SK" dirty="0" smtClean="0"/>
              <a:t>všetky objekty</a:t>
            </a:r>
            <a:r>
              <a:rPr lang="sk-SK" dirty="0"/>
              <a:t>, ktoré doň patria </a:t>
            </a:r>
            <a:endParaRPr lang="sk-SK" dirty="0" smtClean="0"/>
          </a:p>
          <a:p>
            <a:r>
              <a:rPr lang="sk-SK" dirty="0"/>
              <a:t>taxatívna definícia napr. vysvetlí demokraciu tak, že vymenuje štáty: UK, GER, USA, atď.</a:t>
            </a:r>
            <a:endParaRPr lang="en-US" dirty="0"/>
          </a:p>
          <a:p>
            <a:r>
              <a:rPr lang="sk-SK" dirty="0" smtClean="0"/>
              <a:t>musíme vymenovať </a:t>
            </a:r>
            <a:r>
              <a:rPr lang="sk-SK" dirty="0"/>
              <a:t>všetky objekty, čo je v sociálnych vedách ťažko </a:t>
            </a:r>
            <a:r>
              <a:rPr lang="sk-SK" dirty="0" smtClean="0"/>
              <a:t>použiteľné, </a:t>
            </a:r>
            <a:r>
              <a:rPr lang="sk-SK" dirty="0"/>
              <a:t>vzhľadom na nemožnosť predpovedať budúci vývoj </a:t>
            </a:r>
            <a:r>
              <a:rPr lang="en-US" dirty="0" smtClean="0"/>
              <a:t> </a:t>
            </a:r>
            <a:endParaRPr lang="en-US" dirty="0"/>
          </a:p>
          <a:p>
            <a:r>
              <a:rPr lang="sk-SK" b="1" dirty="0"/>
              <a:t>kontrastná definícia</a:t>
            </a:r>
            <a:r>
              <a:rPr lang="sk-SK" dirty="0"/>
              <a:t> vymenuje aj objekty, ktoré do príslušného súboru nepatria </a:t>
            </a:r>
            <a:endParaRPr lang="sk-SK" dirty="0" smtClean="0"/>
          </a:p>
          <a:p>
            <a:r>
              <a:rPr lang="sk-SK" dirty="0" smtClean="0"/>
              <a:t>napr</a:t>
            </a:r>
            <a:r>
              <a:rPr lang="sk-SK" dirty="0"/>
              <a:t>. taxatívna definícia demokracie môže byť vylepšená tým, že zahrnie aj prípady, ktoré v roku 2017 neboli demokracie (Kuba, Egypt, ...)</a:t>
            </a:r>
            <a:r>
              <a:rPr lang="en-US" dirty="0"/>
              <a:t> </a:t>
            </a:r>
            <a:endParaRPr lang="sk-SK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692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8411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/>
              <a:t>Koncepty (pojmy) a ich analýza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8011"/>
            <a:ext cx="8596668" cy="4513351"/>
          </a:xfrm>
        </p:spPr>
        <p:txBody>
          <a:bodyPr>
            <a:normAutofit/>
          </a:bodyPr>
          <a:lstStyle/>
          <a:p>
            <a:r>
              <a:rPr lang="sk-SK" sz="2400" dirty="0" smtClean="0"/>
              <a:t>nemôžeme </a:t>
            </a:r>
            <a:r>
              <a:rPr lang="sk-SK" sz="2400" dirty="0"/>
              <a:t>predpokladať, že jeden pojem má v rozličných politických systémoch rovnaký význam</a:t>
            </a:r>
            <a:endParaRPr lang="en-US" sz="2400" dirty="0"/>
          </a:p>
          <a:p>
            <a:r>
              <a:rPr lang="sk-SK" sz="2400" dirty="0" smtClean="0"/>
              <a:t>definície </a:t>
            </a:r>
            <a:r>
              <a:rPr lang="sk-SK" sz="2400" dirty="0"/>
              <a:t>pojmov potrebujeme predovšetkým v prípade nejasných, viacznačných a abstraktných javov</a:t>
            </a:r>
            <a:endParaRPr lang="en-US" sz="2400" dirty="0"/>
          </a:p>
          <a:p>
            <a:r>
              <a:rPr lang="sk-SK" sz="2400" dirty="0" smtClean="0"/>
              <a:t>ani </a:t>
            </a:r>
            <a:r>
              <a:rPr lang="sk-SK" sz="2400" dirty="0"/>
              <a:t>príliš </a:t>
            </a:r>
            <a:r>
              <a:rPr lang="sk-SK" sz="2400" dirty="0" err="1"/>
              <a:t>rigídne</a:t>
            </a:r>
            <a:r>
              <a:rPr lang="sk-SK" sz="2400" dirty="0"/>
              <a:t> definície nie sú vhodné, pretože zabránia aplikácii starých pojmov v nových podmienkach</a:t>
            </a:r>
            <a:endParaRPr lang="en-US" sz="2400" dirty="0"/>
          </a:p>
          <a:p>
            <a:r>
              <a:rPr lang="sk-SK" sz="2400" dirty="0" smtClean="0"/>
              <a:t>zmysluplné </a:t>
            </a:r>
            <a:r>
              <a:rPr lang="sk-SK" sz="2400" dirty="0"/>
              <a:t>pojmy získavajú dlhú životnosť a schopnosť prekročiť hranice politických systémov vďaka tomu, že dokážu absorbovať časté modifikácie svojich významov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4719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0284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/>
              <a:t>Koncepty (pojmy) a ich analýza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6137"/>
            <a:ext cx="8596668" cy="4836695"/>
          </a:xfrm>
        </p:spPr>
        <p:txBody>
          <a:bodyPr>
            <a:noAutofit/>
          </a:bodyPr>
          <a:lstStyle/>
          <a:p>
            <a:r>
              <a:rPr lang="sk-SK" sz="2400" b="1" dirty="0" err="1"/>
              <a:t>concept</a:t>
            </a:r>
            <a:r>
              <a:rPr lang="sk-SK" sz="2400" b="1" dirty="0"/>
              <a:t> </a:t>
            </a:r>
            <a:r>
              <a:rPr lang="sk-SK" sz="2400" b="1" dirty="0" err="1"/>
              <a:t>stretching</a:t>
            </a:r>
            <a:r>
              <a:rPr lang="sk-SK" sz="2400" b="1" dirty="0"/>
              <a:t> </a:t>
            </a:r>
            <a:r>
              <a:rPr lang="sk-SK" sz="2400" dirty="0"/>
              <a:t>je nevyhnutnou fázou v čase vývoja pojmov komparatívnej politológie</a:t>
            </a:r>
            <a:endParaRPr lang="en-US" sz="2400" dirty="0"/>
          </a:p>
          <a:p>
            <a:r>
              <a:rPr lang="sk-SK" sz="2400" dirty="0" smtClean="0"/>
              <a:t>napr</a:t>
            </a:r>
            <a:r>
              <a:rPr lang="sk-SK" sz="2400" dirty="0"/>
              <a:t>. koncept </a:t>
            </a:r>
            <a:r>
              <a:rPr lang="sk-SK" sz="2400" i="1" dirty="0" err="1"/>
              <a:t>konsociačnej</a:t>
            </a:r>
            <a:r>
              <a:rPr lang="sk-SK" sz="2400" i="1" dirty="0"/>
              <a:t> demokracie</a:t>
            </a:r>
            <a:r>
              <a:rPr lang="sk-SK" sz="2400" dirty="0"/>
              <a:t>, s ktorým prišiel </a:t>
            </a:r>
            <a:r>
              <a:rPr lang="sk-SK" sz="2400" dirty="0" err="1" smtClean="0"/>
              <a:t>Lijphart</a:t>
            </a:r>
            <a:endParaRPr lang="sk-SK" sz="2400" dirty="0" smtClean="0"/>
          </a:p>
          <a:p>
            <a:r>
              <a:rPr lang="sk-SK" sz="2400" dirty="0" smtClean="0"/>
              <a:t>primárne </a:t>
            </a:r>
            <a:r>
              <a:rPr lang="sk-SK" sz="2400" dirty="0"/>
              <a:t>popisoval kombináciu </a:t>
            </a:r>
            <a:r>
              <a:rPr lang="sk-SK" sz="2400" dirty="0" err="1"/>
              <a:t>fragmentovanej</a:t>
            </a:r>
            <a:r>
              <a:rPr lang="sk-SK" sz="2400" dirty="0"/>
              <a:t> politickej kultúry a spolupráce elít v Holandsku pred rokom 1967, </a:t>
            </a:r>
            <a:endParaRPr lang="sk-SK" sz="2400" dirty="0" smtClean="0"/>
          </a:p>
          <a:p>
            <a:r>
              <a:rPr lang="sk-SK" sz="2400" dirty="0" smtClean="0"/>
              <a:t>postupne </a:t>
            </a:r>
            <a:r>
              <a:rPr lang="sk-SK" sz="2400" dirty="0"/>
              <a:t>stratil historické detaily a </a:t>
            </a:r>
            <a:r>
              <a:rPr lang="sk-SK" sz="2400" dirty="0" err="1"/>
              <a:t>konotácie</a:t>
            </a:r>
            <a:r>
              <a:rPr lang="sk-SK" sz="2400" dirty="0"/>
              <a:t> holandských reálií</a:t>
            </a:r>
            <a:endParaRPr lang="en-US" sz="2400" dirty="0"/>
          </a:p>
          <a:p>
            <a:r>
              <a:rPr lang="sk-SK" sz="2400" dirty="0" smtClean="0"/>
              <a:t>vďaka </a:t>
            </a:r>
            <a:r>
              <a:rPr lang="sk-SK" sz="2400" dirty="0"/>
              <a:t>tomu bol </a:t>
            </a:r>
            <a:r>
              <a:rPr lang="sk-SK" sz="2400" dirty="0" err="1"/>
              <a:t>Lijphart</a:t>
            </a:r>
            <a:r>
              <a:rPr lang="sk-SK" sz="2400" dirty="0"/>
              <a:t> schopný neskôr použiť tento koncept na popísanie situácie krajín ako Švajčiarsko (demokracia) a Južná Afrika (absencia demokracie)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7241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1842"/>
          </a:xfrm>
        </p:spPr>
        <p:txBody>
          <a:bodyPr/>
          <a:lstStyle/>
          <a:p>
            <a:pPr algn="ctr"/>
            <a:r>
              <a:rPr lang="en-US" b="1" dirty="0" err="1"/>
              <a:t>Definície</a:t>
            </a:r>
            <a:r>
              <a:rPr lang="en-US" b="1" dirty="0"/>
              <a:t> </a:t>
            </a:r>
            <a:r>
              <a:rPr lang="en-US" b="1" dirty="0" err="1"/>
              <a:t>pojmov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5664"/>
            <a:ext cx="8596668" cy="5245768"/>
          </a:xfrm>
        </p:spPr>
        <p:txBody>
          <a:bodyPr>
            <a:noAutofit/>
          </a:bodyPr>
          <a:lstStyle/>
          <a:p>
            <a:r>
              <a:rPr lang="sk-SK" sz="2200" dirty="0"/>
              <a:t>kontrastné aj taxatívne definície poskytujú informácie vo vzťahu k </a:t>
            </a:r>
            <a:r>
              <a:rPr lang="sk-SK" sz="2200" b="1" dirty="0"/>
              <a:t>extenzii</a:t>
            </a:r>
            <a:r>
              <a:rPr lang="sk-SK" sz="2200" dirty="0"/>
              <a:t> (rozšíreniu) pojmu</a:t>
            </a:r>
            <a:endParaRPr lang="en-US" sz="2200" dirty="0"/>
          </a:p>
          <a:p>
            <a:r>
              <a:rPr lang="sk-SK" sz="2200" dirty="0" smtClean="0"/>
              <a:t>ako </a:t>
            </a:r>
            <a:r>
              <a:rPr lang="sk-SK" sz="2200" dirty="0"/>
              <a:t>uvádza </a:t>
            </a:r>
            <a:r>
              <a:rPr lang="sk-SK" sz="2200" dirty="0" err="1"/>
              <a:t>Sartori</a:t>
            </a:r>
            <a:r>
              <a:rPr lang="sk-SK" sz="2200" dirty="0"/>
              <a:t>, </a:t>
            </a:r>
            <a:r>
              <a:rPr lang="sk-SK" sz="2200" b="1" dirty="0" err="1" smtClean="0"/>
              <a:t>extenzita</a:t>
            </a:r>
            <a:r>
              <a:rPr lang="sk-SK" sz="2200" b="1" dirty="0" smtClean="0"/>
              <a:t> (</a:t>
            </a:r>
            <a:r>
              <a:rPr lang="sk-SK" sz="2200" b="1" dirty="0" err="1" smtClean="0"/>
              <a:t>extension</a:t>
            </a:r>
            <a:r>
              <a:rPr lang="sk-SK" sz="2200" b="1" dirty="0" smtClean="0"/>
              <a:t>)</a:t>
            </a:r>
            <a:r>
              <a:rPr lang="sk-SK" sz="2200" dirty="0" smtClean="0"/>
              <a:t> </a:t>
            </a:r>
            <a:r>
              <a:rPr lang="sk-SK" sz="2200" dirty="0"/>
              <a:t>pojmu rozširuje jeho význam tým, že vymenuje objekty, na ktoré pojem odkazuje (objekt i je súčasťou súboru X)</a:t>
            </a:r>
            <a:endParaRPr lang="en-US" sz="2200" dirty="0"/>
          </a:p>
          <a:p>
            <a:r>
              <a:rPr lang="sk-SK" sz="2200" dirty="0" smtClean="0"/>
              <a:t>naopak </a:t>
            </a:r>
            <a:r>
              <a:rPr lang="sk-SK" sz="2200" b="1" dirty="0"/>
              <a:t>intenzita</a:t>
            </a:r>
            <a:r>
              <a:rPr lang="sk-SK" sz="2200" dirty="0"/>
              <a:t> </a:t>
            </a:r>
            <a:r>
              <a:rPr lang="sk-SK" sz="2200" b="1" dirty="0" smtClean="0"/>
              <a:t>(</a:t>
            </a:r>
            <a:r>
              <a:rPr lang="sk-SK" sz="2200" b="1" dirty="0" err="1" smtClean="0"/>
              <a:t>intension</a:t>
            </a:r>
            <a:r>
              <a:rPr lang="sk-SK" sz="2200" b="1" dirty="0"/>
              <a:t>) </a:t>
            </a:r>
            <a:r>
              <a:rPr lang="sk-SK" sz="2200" dirty="0"/>
              <a:t>pojmu popisuje kritériá, ktoré musia byť splnené na príslušnosť k súboru: (X má vlastnosť </a:t>
            </a:r>
            <a:r>
              <a:rPr lang="sk-SK" sz="2200" dirty="0" err="1"/>
              <a:t>j</a:t>
            </a:r>
            <a:r>
              <a:rPr lang="sk-SK" sz="2200" dirty="0" smtClean="0"/>
              <a:t>)</a:t>
            </a:r>
          </a:p>
          <a:p>
            <a:r>
              <a:rPr lang="sk-SK" sz="2200" dirty="0"/>
              <a:t>napríklad definícia demokracie podľa výkladového slovníku je, že je to forma vlády, v ktorej je najvyššia moc zverená ľudu a vykonáva sa buď priamo (ako v starovekých gréckych mestských štátoch) alebo nepriamo prostredníctvom systému reprezentácie, kde ľud volí svojich zástupcov v pravidelne sa opakujúcich voľbách</a:t>
            </a:r>
            <a:endParaRPr lang="en-US" sz="2200" dirty="0"/>
          </a:p>
          <a:p>
            <a:r>
              <a:rPr lang="sk-SK" sz="2200" dirty="0" smtClean="0"/>
              <a:t>intenzívne </a:t>
            </a:r>
            <a:r>
              <a:rPr lang="sk-SK" sz="2200" dirty="0"/>
              <a:t>definície predpokladajú znalosť príbuzných pojmov: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59094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968"/>
          </a:xfrm>
        </p:spPr>
        <p:txBody>
          <a:bodyPr/>
          <a:lstStyle/>
          <a:p>
            <a:pPr algn="ctr"/>
            <a:r>
              <a:rPr lang="en-US" b="1" dirty="0" err="1"/>
              <a:t>Definície</a:t>
            </a:r>
            <a:r>
              <a:rPr lang="en-US" b="1" dirty="0"/>
              <a:t> </a:t>
            </a:r>
            <a:r>
              <a:rPr lang="en-US" b="1" dirty="0" err="1"/>
              <a:t>pojmov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0358"/>
            <a:ext cx="8596668" cy="4908883"/>
          </a:xfrm>
        </p:spPr>
        <p:txBody>
          <a:bodyPr>
            <a:normAutofit/>
          </a:bodyPr>
          <a:lstStyle/>
          <a:p>
            <a:r>
              <a:rPr lang="sk-SK" sz="2300" b="1" dirty="0"/>
              <a:t>intenzívna</a:t>
            </a:r>
            <a:r>
              <a:rPr lang="sk-SK" sz="2300" dirty="0"/>
              <a:t> definícia demokracie predpokladá, že existuje množina foriem vlády, ktorej súčasťou (podmnožinou) je forma vlády, kde je najvyššia moc zverená ľudu</a:t>
            </a:r>
            <a:endParaRPr lang="en-US" sz="2300" dirty="0"/>
          </a:p>
          <a:p>
            <a:r>
              <a:rPr lang="sk-SK" sz="2300" dirty="0" smtClean="0"/>
              <a:t>táto </a:t>
            </a:r>
            <a:r>
              <a:rPr lang="sk-SK" sz="2300" dirty="0"/>
              <a:t>podmnožina sa ďalej skladá z podmnožiny, kde ľud vykonáva moc priamo a druhej podmnožiny, kde je moc vykonávaná nepriamo prostredníctvom volených zástupcov</a:t>
            </a:r>
            <a:endParaRPr lang="en-US" sz="2300" dirty="0"/>
          </a:p>
          <a:p>
            <a:r>
              <a:rPr lang="sk-SK" sz="2300" dirty="0" smtClean="0"/>
              <a:t>intenzívne </a:t>
            </a:r>
            <a:r>
              <a:rPr lang="sk-SK" sz="2300" dirty="0"/>
              <a:t>definície sú vhodnejšie než extenzívne, pretože nám umožňujú rozhodnúť, či nový (dovtedy neznámy) objekt patrí do definovanej </a:t>
            </a:r>
            <a:r>
              <a:rPr lang="sk-SK" sz="2300" dirty="0" smtClean="0"/>
              <a:t>množiny</a:t>
            </a:r>
          </a:p>
          <a:p>
            <a:r>
              <a:rPr lang="sk-SK" sz="2300" dirty="0" smtClean="0"/>
              <a:t>v komparatívnej politológii často dosahujeme zvýšenie počtu prípadov extenziou pojmu, „zľavením“ z pôvodných striktných definičných znakov</a:t>
            </a:r>
            <a:endParaRPr lang="en-US" sz="2300" dirty="0"/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471067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6063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err="1"/>
              <a:t>Sartori</a:t>
            </a:r>
            <a:r>
              <a:rPr lang="sk-SK" b="1" dirty="0"/>
              <a:t>: Rebrík všeobecnosti pojmu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5663"/>
            <a:ext cx="8596668" cy="5197642"/>
          </a:xfrm>
        </p:spPr>
        <p:txBody>
          <a:bodyPr>
            <a:noAutofit/>
          </a:bodyPr>
          <a:lstStyle/>
          <a:p>
            <a:r>
              <a:rPr lang="sk-SK" sz="2200" dirty="0"/>
              <a:t>pri tvorbe a </a:t>
            </a:r>
            <a:r>
              <a:rPr lang="sk-SK" sz="2200" dirty="0" err="1"/>
              <a:t>operacionalizácii</a:t>
            </a:r>
            <a:r>
              <a:rPr lang="sk-SK" sz="2200" dirty="0"/>
              <a:t> pojmov čelíme dileme: buď rozšírime použiteľnosť teoretického pojmu zvýšením jeho </a:t>
            </a:r>
            <a:r>
              <a:rPr lang="sk-SK" sz="2200" b="1" dirty="0"/>
              <a:t>extenzie</a:t>
            </a:r>
            <a:r>
              <a:rPr lang="sk-SK" sz="2200" dirty="0"/>
              <a:t> (oproti pôvodnému významu), alebo ju zúžime tým, že zmeníme (zvýšime) jeho </a:t>
            </a:r>
            <a:r>
              <a:rPr lang="sk-SK" sz="2200" b="1" dirty="0"/>
              <a:t>intenzitu</a:t>
            </a:r>
            <a:r>
              <a:rPr lang="sk-SK" sz="2200" dirty="0"/>
              <a:t> (</a:t>
            </a:r>
            <a:r>
              <a:rPr lang="sk-SK" sz="2200" dirty="0" err="1"/>
              <a:t>t.j</a:t>
            </a:r>
            <a:r>
              <a:rPr lang="sk-SK" sz="2200" dirty="0"/>
              <a:t>. obmedzíme pozorovania na presne špecifikované kategórie)</a:t>
            </a:r>
            <a:endParaRPr lang="en-US" sz="2200" dirty="0"/>
          </a:p>
          <a:p>
            <a:r>
              <a:rPr lang="sk-SK" sz="2200" dirty="0" smtClean="0"/>
              <a:t>druhá </a:t>
            </a:r>
            <a:r>
              <a:rPr lang="sk-SK" sz="2200" dirty="0"/>
              <a:t>možnosť (</a:t>
            </a:r>
            <a:r>
              <a:rPr lang="sk-SK" sz="2200" b="1" dirty="0"/>
              <a:t>intenzita</a:t>
            </a:r>
            <a:r>
              <a:rPr lang="sk-SK" sz="2200" dirty="0"/>
              <a:t>) povedie k menšej možnosti použiť pojem v komparácii (budeme mať menej prípadov), ale na druhej strane zvýši sa tým interná validita</a:t>
            </a:r>
            <a:endParaRPr lang="en-US" sz="2200" dirty="0"/>
          </a:p>
          <a:p>
            <a:r>
              <a:rPr lang="sk-SK" sz="2200" dirty="0" smtClean="0"/>
              <a:t>prvá </a:t>
            </a:r>
            <a:r>
              <a:rPr lang="sk-SK" sz="2200" dirty="0"/>
              <a:t>možnosť (</a:t>
            </a:r>
            <a:r>
              <a:rPr lang="sk-SK" sz="2200" b="1" dirty="0" err="1" smtClean="0"/>
              <a:t>extenzita</a:t>
            </a:r>
            <a:r>
              <a:rPr lang="sk-SK" sz="2200" dirty="0"/>
              <a:t>) bude mať presne opačný efekt - zvýši sa použiteľnosť pojmu v komparatívnom výskume, ale za cenu zníženia internej validity</a:t>
            </a:r>
            <a:endParaRPr lang="en-US" sz="2200" dirty="0"/>
          </a:p>
          <a:p>
            <a:r>
              <a:rPr lang="sk-SK" sz="2200" dirty="0" smtClean="0"/>
              <a:t>kľúčová otázka je</a:t>
            </a:r>
            <a:r>
              <a:rPr lang="sk-SK" sz="2200" dirty="0"/>
              <a:t>, ako široko môžeme definovať a </a:t>
            </a:r>
            <a:r>
              <a:rPr lang="sk-SK" sz="2200" dirty="0" err="1"/>
              <a:t>operacionalizovať</a:t>
            </a:r>
            <a:r>
              <a:rPr lang="sk-SK" sz="2200" dirty="0"/>
              <a:t> jednotku analýzy bez toho, aby došlo k významnej strate pôvodného významu</a:t>
            </a: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7320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1842"/>
          </a:xfrm>
        </p:spPr>
        <p:txBody>
          <a:bodyPr/>
          <a:lstStyle/>
          <a:p>
            <a:pPr algn="ctr"/>
            <a:r>
              <a:rPr lang="sk-SK" b="1" dirty="0"/>
              <a:t>S</a:t>
            </a:r>
            <a:r>
              <a:rPr lang="sk-SK" b="1" dirty="0" smtClean="0"/>
              <a:t>tratégie extenzie </a:t>
            </a:r>
            <a:r>
              <a:rPr lang="sk-SK" b="1" dirty="0"/>
              <a:t>pojmu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00201"/>
            <a:ext cx="8596668" cy="4441162"/>
          </a:xfrm>
        </p:spPr>
        <p:txBody>
          <a:bodyPr>
            <a:normAutofit/>
          </a:bodyPr>
          <a:lstStyle/>
          <a:p>
            <a:r>
              <a:rPr lang="sk-SK" sz="2400" dirty="0"/>
              <a:t>v zásade máme dve možné stratégie rozšírenia extenzie pojmu: </a:t>
            </a:r>
            <a:r>
              <a:rPr lang="sk-SK" sz="2400" i="1" dirty="0" err="1"/>
              <a:t>family</a:t>
            </a:r>
            <a:r>
              <a:rPr lang="sk-SK" sz="2400" i="1" dirty="0"/>
              <a:t> </a:t>
            </a:r>
            <a:r>
              <a:rPr lang="sk-SK" sz="2400" i="1" dirty="0" err="1"/>
              <a:t>resemblance</a:t>
            </a:r>
            <a:r>
              <a:rPr lang="sk-SK" sz="2400" dirty="0"/>
              <a:t> and </a:t>
            </a:r>
            <a:r>
              <a:rPr lang="sk-SK" sz="2400" i="1" dirty="0" err="1"/>
              <a:t>radial</a:t>
            </a:r>
            <a:r>
              <a:rPr lang="sk-SK" sz="2400" i="1" dirty="0"/>
              <a:t> </a:t>
            </a:r>
            <a:r>
              <a:rPr lang="sk-SK" sz="2400" i="1" dirty="0" err="1"/>
              <a:t>categorization</a:t>
            </a:r>
            <a:endParaRPr lang="en-US" sz="2400" dirty="0"/>
          </a:p>
          <a:p>
            <a:r>
              <a:rPr lang="sk-SK" sz="2400" b="1" dirty="0" err="1" smtClean="0"/>
              <a:t>family</a:t>
            </a:r>
            <a:r>
              <a:rPr lang="sk-SK" sz="2400" b="1" dirty="0" smtClean="0"/>
              <a:t> </a:t>
            </a:r>
            <a:r>
              <a:rPr lang="sk-SK" sz="2400" b="1" dirty="0" err="1"/>
              <a:t>resemblance</a:t>
            </a:r>
            <a:r>
              <a:rPr lang="sk-SK" sz="2400" dirty="0"/>
              <a:t> znamená, že koncept je definovaný tak, že vyhovuje mnohým empirickým prípadom, pri bližšej analýze ale zistíme, že len málo prípadov spĺňa všetky jeho charakteristiky</a:t>
            </a:r>
            <a:endParaRPr lang="en-US" sz="2400" dirty="0"/>
          </a:p>
          <a:p>
            <a:r>
              <a:rPr lang="sk-SK" sz="2400" dirty="0" smtClean="0"/>
              <a:t>koncept </a:t>
            </a:r>
            <a:r>
              <a:rPr lang="sk-SK" sz="2400" dirty="0"/>
              <a:t>preto aplikujeme nielen v jeho pôvodnom význame, ale zahrnieme aj prípady, kedy sú aspoň viaceré jeho charakteristiky v konkrétnych prípadoch splnené: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7751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4189"/>
          </a:xfrm>
        </p:spPr>
        <p:txBody>
          <a:bodyPr/>
          <a:lstStyle/>
          <a:p>
            <a:pPr algn="ctr"/>
            <a:r>
              <a:rPr lang="en-US" b="1" dirty="0" smtClean="0"/>
              <a:t>Family resemblance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554" y="2742406"/>
            <a:ext cx="72263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80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74821"/>
          </a:xfrm>
        </p:spPr>
        <p:txBody>
          <a:bodyPr/>
          <a:lstStyle/>
          <a:p>
            <a:pPr algn="ctr"/>
            <a:r>
              <a:rPr lang="en-US" b="1" dirty="0"/>
              <a:t>Family resemblance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Argentínu</a:t>
            </a:r>
            <a:r>
              <a:rPr lang="sk-SK" sz="2400" dirty="0"/>
              <a:t>, Brazíliu, Čile a Mexiko </a:t>
            </a:r>
            <a:r>
              <a:rPr lang="sk-SK" sz="2400" dirty="0" smtClean="0"/>
              <a:t>ako </a:t>
            </a:r>
            <a:r>
              <a:rPr lang="sk-SK" sz="2400" dirty="0"/>
              <a:t>štáty s </a:t>
            </a:r>
            <a:r>
              <a:rPr lang="sk-SK" sz="2400" b="1" dirty="0" err="1"/>
              <a:t>korporativistickým</a:t>
            </a:r>
            <a:r>
              <a:rPr lang="sk-SK" sz="2400" dirty="0"/>
              <a:t> usporiadaním vzťahov medzi zamestnávateľmi a odbormi (a vládou</a:t>
            </a:r>
            <a:r>
              <a:rPr lang="sk-SK" sz="2400" dirty="0" smtClean="0"/>
              <a:t>) </a:t>
            </a:r>
          </a:p>
          <a:p>
            <a:r>
              <a:rPr lang="sk-SK" sz="2400" dirty="0" smtClean="0"/>
              <a:t>aj </a:t>
            </a:r>
            <a:r>
              <a:rPr lang="sk-SK" sz="2400" dirty="0"/>
              <a:t>keď existovali </a:t>
            </a:r>
            <a:r>
              <a:rPr lang="sk-SK" sz="2400" dirty="0" smtClean="0"/>
              <a:t>rozdiely:</a:t>
            </a:r>
          </a:p>
          <a:p>
            <a:r>
              <a:rPr lang="sk-SK" sz="2400" dirty="0" smtClean="0"/>
              <a:t> v </a:t>
            </a:r>
            <a:r>
              <a:rPr lang="sk-SK" sz="2400" dirty="0"/>
              <a:t>konkrétnych korporatívnych </a:t>
            </a:r>
            <a:r>
              <a:rPr lang="sk-SK" sz="2400" dirty="0" smtClean="0"/>
              <a:t>štruktúrach</a:t>
            </a:r>
          </a:p>
          <a:p>
            <a:r>
              <a:rPr lang="sk-SK" sz="2400" dirty="0" smtClean="0"/>
              <a:t>v </a:t>
            </a:r>
            <a:r>
              <a:rPr lang="sk-SK" sz="2400" dirty="0"/>
              <a:t>miere kontroly nad jednotlivými aktérmi a </a:t>
            </a:r>
            <a:endParaRPr lang="sk-SK" sz="2400" dirty="0" smtClean="0"/>
          </a:p>
          <a:p>
            <a:r>
              <a:rPr lang="sk-SK" sz="2400" dirty="0" smtClean="0"/>
              <a:t>v </a:t>
            </a:r>
            <a:r>
              <a:rPr lang="sk-SK" sz="2400" dirty="0"/>
              <a:t>miere pokrytia </a:t>
            </a:r>
            <a:r>
              <a:rPr lang="sk-SK" sz="2400" dirty="0" err="1"/>
              <a:t>korporativistického</a:t>
            </a:r>
            <a:r>
              <a:rPr lang="sk-SK" sz="2400" dirty="0"/>
              <a:t> rozhodovania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84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0126"/>
          </a:xfrm>
        </p:spPr>
        <p:txBody>
          <a:bodyPr/>
          <a:lstStyle/>
          <a:p>
            <a:r>
              <a:rPr lang="en-US" b="1" dirty="0" err="1" smtClean="0"/>
              <a:t>Vybrané</a:t>
            </a:r>
            <a:r>
              <a:rPr lang="en-US" b="1" dirty="0" smtClean="0"/>
              <a:t> </a:t>
            </a:r>
            <a:r>
              <a:rPr lang="en-US" b="1" dirty="0" err="1" smtClean="0"/>
              <a:t>otázky</a:t>
            </a:r>
            <a:r>
              <a:rPr lang="en-US" b="1" dirty="0" smtClean="0"/>
              <a:t> </a:t>
            </a:r>
            <a:r>
              <a:rPr lang="en-US" b="1" dirty="0" err="1" smtClean="0"/>
              <a:t>komparatívnej</a:t>
            </a:r>
            <a:r>
              <a:rPr lang="en-US" b="1" dirty="0" smtClean="0"/>
              <a:t> </a:t>
            </a:r>
            <a:r>
              <a:rPr lang="en-US" b="1" dirty="0" err="1" smtClean="0"/>
              <a:t>politiky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9727"/>
            <a:ext cx="8596668" cy="4908884"/>
          </a:xfrm>
        </p:spPr>
        <p:txBody>
          <a:bodyPr>
            <a:normAutofit/>
          </a:bodyPr>
          <a:lstStyle/>
          <a:p>
            <a:r>
              <a:rPr lang="sk-SK" sz="2200" dirty="0"/>
              <a:t>Prečo sú niektoré krajiny demokratické, zatiaľ čo iné nie sú?</a:t>
            </a:r>
            <a:endParaRPr lang="en-US" sz="2200" dirty="0"/>
          </a:p>
          <a:p>
            <a:r>
              <a:rPr lang="sk-SK" sz="2200" dirty="0"/>
              <a:t>Prečo sú niektoré krajiny bohaté, zatiaľ čo iné nie sú?</a:t>
            </a:r>
            <a:endParaRPr lang="en-US" sz="2200" dirty="0"/>
          </a:p>
          <a:p>
            <a:r>
              <a:rPr lang="sk-SK" sz="2200" dirty="0" smtClean="0"/>
              <a:t>Prečo </a:t>
            </a:r>
            <a:r>
              <a:rPr lang="sk-SK" sz="2200" dirty="0"/>
              <a:t>sú niektoré revolúcie úspešné a pretrvajú, zatiaľ čo iné neuspejú</a:t>
            </a:r>
            <a:r>
              <a:rPr lang="sk-SK" sz="2200" dirty="0" smtClean="0"/>
              <a:t>?</a:t>
            </a:r>
          </a:p>
          <a:p>
            <a:r>
              <a:rPr lang="sk-SK" sz="2200" dirty="0"/>
              <a:t>Prečo štáty vstupujú do vojnových konfliktov alebo naopak uzatvárajú mier? </a:t>
            </a:r>
            <a:endParaRPr lang="sk-SK" sz="2200" dirty="0" smtClean="0"/>
          </a:p>
          <a:p>
            <a:r>
              <a:rPr lang="sk-SK" sz="2200" dirty="0"/>
              <a:t>Za akých podmienok vzniknú a konsolidujú sa demokracie?</a:t>
            </a:r>
            <a:endParaRPr lang="en-US" sz="2200" dirty="0"/>
          </a:p>
          <a:p>
            <a:r>
              <a:rPr lang="sk-SK" sz="2200" dirty="0"/>
              <a:t>Aké dôsledky má prezidentská a parlamentná forma vlády na stabilitu inštitúcií?</a:t>
            </a:r>
            <a:endParaRPr lang="en-US" sz="2200" dirty="0"/>
          </a:p>
          <a:p>
            <a:r>
              <a:rPr lang="sk-SK" sz="2200" dirty="0"/>
              <a:t>Ako ovplyvňujú veľké sociálne revolúcie následný politický vývoj v krajinách, kde sa </a:t>
            </a:r>
            <a:r>
              <a:rPr lang="sk-SK" sz="2200" dirty="0" smtClean="0"/>
              <a:t>odohrali</a:t>
            </a:r>
            <a:r>
              <a:rPr lang="sk-SK" sz="2200" dirty="0"/>
              <a:t>?</a:t>
            </a: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68617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Family resemblance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92705"/>
            <a:ext cx="8596668" cy="4391527"/>
          </a:xfrm>
        </p:spPr>
        <p:txBody>
          <a:bodyPr>
            <a:normAutofit/>
          </a:bodyPr>
          <a:lstStyle/>
          <a:p>
            <a:r>
              <a:rPr lang="sk-SK" sz="2400" dirty="0"/>
              <a:t>podobne </a:t>
            </a:r>
            <a:r>
              <a:rPr lang="sk-SK" sz="2400" dirty="0" err="1"/>
              <a:t>Lijphartov</a:t>
            </a:r>
            <a:r>
              <a:rPr lang="sk-SK" sz="2400" dirty="0"/>
              <a:t> pojem </a:t>
            </a:r>
            <a:r>
              <a:rPr lang="sk-SK" sz="2400" i="1" dirty="0" err="1" smtClean="0"/>
              <a:t>pillarization</a:t>
            </a:r>
            <a:endParaRPr lang="sk-SK" sz="2400" dirty="0"/>
          </a:p>
          <a:p>
            <a:r>
              <a:rPr lang="sk-SK" sz="2400" dirty="0" smtClean="0"/>
              <a:t>pôvodne označoval </a:t>
            </a:r>
            <a:r>
              <a:rPr lang="sk-SK" sz="2400" dirty="0"/>
              <a:t>náboženské štiepenie (protestanti </a:t>
            </a:r>
            <a:r>
              <a:rPr lang="sk-SK" sz="2400" dirty="0" err="1"/>
              <a:t>vs</a:t>
            </a:r>
            <a:r>
              <a:rPr lang="sk-SK" sz="2400" dirty="0"/>
              <a:t> katolíci) v Holandsku </a:t>
            </a:r>
            <a:endParaRPr lang="sk-SK" sz="2400" dirty="0" smtClean="0"/>
          </a:p>
          <a:p>
            <a:r>
              <a:rPr lang="sk-SK" sz="2400" dirty="0" smtClean="0"/>
              <a:t>bol </a:t>
            </a:r>
            <a:r>
              <a:rPr lang="sk-SK" sz="2400" dirty="0"/>
              <a:t>použitý (proces extenzie) na vysvetlenie miery </a:t>
            </a:r>
            <a:r>
              <a:rPr lang="sk-SK" sz="2400" dirty="0" err="1"/>
              <a:t>ne</a:t>
            </a:r>
            <a:r>
              <a:rPr lang="sk-SK" sz="2400" dirty="0"/>
              <a:t>/stability v ďalších rozdelených </a:t>
            </a:r>
            <a:r>
              <a:rPr lang="sk-SK" sz="2400" dirty="0" smtClean="0"/>
              <a:t>spoločnostiach: Rakúsko</a:t>
            </a:r>
            <a:r>
              <a:rPr lang="sk-SK" sz="2400" dirty="0"/>
              <a:t>, Nemecko, Taliansko, </a:t>
            </a:r>
            <a:r>
              <a:rPr lang="sk-SK" sz="2400" dirty="0" smtClean="0"/>
              <a:t>Nórsko</a:t>
            </a:r>
            <a:endParaRPr lang="en-US" sz="2400" dirty="0"/>
          </a:p>
          <a:p>
            <a:r>
              <a:rPr lang="sk-SK" sz="2400" dirty="0" smtClean="0"/>
              <a:t>pôvodná </a:t>
            </a:r>
            <a:r>
              <a:rPr lang="sk-SK" sz="2400" dirty="0"/>
              <a:t>definícia </a:t>
            </a:r>
            <a:r>
              <a:rPr lang="sk-SK" sz="2400" dirty="0" err="1"/>
              <a:t>pilierizácie</a:t>
            </a:r>
            <a:r>
              <a:rPr lang="sk-SK" sz="2400" dirty="0"/>
              <a:t> bola rozšírená tak, že sa pridali prípady, ktoré zdieľali niektoré (ale nie všetky) charakteristiky pôvodného pojmu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7047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Family resemblance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24432"/>
          </a:xfrm>
        </p:spPr>
        <p:txBody>
          <a:bodyPr>
            <a:noAutofit/>
          </a:bodyPr>
          <a:lstStyle/>
          <a:p>
            <a:r>
              <a:rPr lang="sk-SK" sz="2400" dirty="0"/>
              <a:t>každý krok pri zvyšovaný extenzie pojmu (a teda pridávania nových prípadov) je podmienený hierarchiou charakteristík pôvodného konceptu</a:t>
            </a:r>
            <a:endParaRPr lang="en-US" sz="2400" dirty="0"/>
          </a:p>
          <a:p>
            <a:r>
              <a:rPr lang="sk-SK" sz="2400" dirty="0" smtClean="0"/>
              <a:t>pôvodná </a:t>
            </a:r>
            <a:r>
              <a:rPr lang="sk-SK" sz="2400" dirty="0"/>
              <a:t>definícia pojmu sa </a:t>
            </a:r>
            <a:r>
              <a:rPr lang="sk-SK" sz="2400" dirty="0" smtClean="0"/>
              <a:t>rozvoľní: znižuje sa počet </a:t>
            </a:r>
            <a:r>
              <a:rPr lang="sk-SK" sz="2400" dirty="0"/>
              <a:t>charakteristík, ktoré musí prípad splniť, aby zodpovedal definícii</a:t>
            </a:r>
            <a:endParaRPr lang="en-US" sz="2400" dirty="0"/>
          </a:p>
          <a:p>
            <a:r>
              <a:rPr lang="sk-SK" sz="2400" dirty="0" smtClean="0"/>
              <a:t>zároveň platí</a:t>
            </a:r>
            <a:r>
              <a:rPr lang="sk-SK" sz="2400" dirty="0"/>
              <a:t>, že niektoré </a:t>
            </a:r>
            <a:r>
              <a:rPr lang="sk-SK" sz="2400" b="1" dirty="0"/>
              <a:t>kľúčové charakteristiky </a:t>
            </a:r>
            <a:r>
              <a:rPr lang="sk-SK" sz="2400" dirty="0"/>
              <a:t>musia byť vždy splnené</a:t>
            </a:r>
            <a:endParaRPr lang="en-US" sz="2400" dirty="0"/>
          </a:p>
          <a:p>
            <a:r>
              <a:rPr lang="sk-SK" sz="2400" dirty="0"/>
              <a:t>čím menej charakteristík musí byť naplnených, tým väčšia je extenzia (použiteľnosť) konceptu 	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9072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Radial </a:t>
            </a:r>
            <a:r>
              <a:rPr lang="en-US" b="1" dirty="0" err="1" smtClean="0"/>
              <a:t>Categorisation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3035318"/>
            <a:ext cx="8442074" cy="21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76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Radial </a:t>
            </a:r>
            <a:r>
              <a:rPr lang="en-US" b="1" dirty="0" err="1"/>
              <a:t>Categorisation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pojem </a:t>
            </a:r>
            <a:r>
              <a:rPr lang="sk-SK" sz="2400" b="1" dirty="0"/>
              <a:t>demokracia</a:t>
            </a:r>
            <a:r>
              <a:rPr lang="sk-SK" sz="2400" dirty="0"/>
              <a:t> môžeme považovať za radiálny koncept, </a:t>
            </a:r>
            <a:endParaRPr lang="sk-SK" sz="2400" dirty="0" smtClean="0"/>
          </a:p>
          <a:p>
            <a:r>
              <a:rPr lang="sk-SK" sz="2400" dirty="0" smtClean="0"/>
              <a:t>za kľúčovú </a:t>
            </a:r>
            <a:r>
              <a:rPr lang="sk-SK" sz="2400" dirty="0"/>
              <a:t>charakteristiku budeme považovať konanie pravidelných a slobodných volieb (</a:t>
            </a:r>
            <a:r>
              <a:rPr lang="sk-SK" sz="2400" dirty="0" err="1"/>
              <a:t>electoral</a:t>
            </a:r>
            <a:r>
              <a:rPr lang="sk-SK" sz="2400" dirty="0"/>
              <a:t> </a:t>
            </a:r>
            <a:r>
              <a:rPr lang="sk-SK" sz="2400" dirty="0" err="1" smtClean="0"/>
              <a:t>democracy</a:t>
            </a:r>
            <a:r>
              <a:rPr lang="sk-SK" sz="2400" dirty="0" smtClean="0"/>
              <a:t>)</a:t>
            </a:r>
          </a:p>
          <a:p>
            <a:r>
              <a:rPr lang="sk-SK" sz="2400" dirty="0" smtClean="0"/>
              <a:t>ostatné </a:t>
            </a:r>
            <a:r>
              <a:rPr lang="sk-SK" sz="2400" dirty="0"/>
              <a:t>charakteristiky (práva menšín, horizontálna zúčtovateľnosť atď.) </a:t>
            </a:r>
            <a:r>
              <a:rPr lang="sk-SK" sz="2400" dirty="0" smtClean="0"/>
              <a:t>budeme považovať za menej dôležité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284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Sartori</a:t>
            </a:r>
            <a:r>
              <a:rPr lang="en-US" b="1" dirty="0" smtClean="0"/>
              <a:t>: </a:t>
            </a:r>
            <a:r>
              <a:rPr lang="sk-SK" b="1" dirty="0" smtClean="0"/>
              <a:t>tri </a:t>
            </a:r>
            <a:r>
              <a:rPr lang="sk-SK" b="1" dirty="0"/>
              <a:t>aspekty</a:t>
            </a:r>
            <a:r>
              <a:rPr lang="en-US" b="1" dirty="0"/>
              <a:t> </a:t>
            </a:r>
            <a:r>
              <a:rPr lang="sk-SK" b="1" dirty="0"/>
              <a:t>konceptu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a) udalosti alebo javy ktoré treba definovať (extenzia, </a:t>
            </a:r>
            <a:r>
              <a:rPr lang="sk-SK" sz="2400" dirty="0" err="1"/>
              <a:t>denotácia</a:t>
            </a:r>
            <a:r>
              <a:rPr lang="sk-SK" sz="2400" dirty="0"/>
              <a:t> alebo tiež </a:t>
            </a:r>
            <a:r>
              <a:rPr lang="sk-SK" sz="2400" i="1" dirty="0" err="1"/>
              <a:t>definiendum</a:t>
            </a:r>
            <a:r>
              <a:rPr lang="sk-SK" sz="2400" dirty="0"/>
              <a:t>) </a:t>
            </a:r>
            <a:endParaRPr lang="en-US" sz="2400" dirty="0"/>
          </a:p>
          <a:p>
            <a:r>
              <a:rPr lang="sk-SK" sz="2400" dirty="0"/>
              <a:t>b) charakteristiky alebo atribúty, ktoré ich definujú (</a:t>
            </a:r>
            <a:r>
              <a:rPr lang="sk-SK" sz="2400" dirty="0" err="1"/>
              <a:t>intenzia</a:t>
            </a:r>
            <a:r>
              <a:rPr lang="sk-SK" sz="2400" dirty="0"/>
              <a:t>, </a:t>
            </a:r>
            <a:r>
              <a:rPr lang="sk-SK" sz="2400" dirty="0" err="1"/>
              <a:t>konotácia</a:t>
            </a:r>
            <a:r>
              <a:rPr lang="sk-SK" sz="2400" dirty="0"/>
              <a:t>, alebo tiež </a:t>
            </a:r>
            <a:r>
              <a:rPr lang="sk-SK" sz="2400" i="1" dirty="0" err="1"/>
              <a:t>definiens</a:t>
            </a:r>
            <a:r>
              <a:rPr lang="sk-SK" sz="2400" dirty="0"/>
              <a:t>)</a:t>
            </a:r>
            <a:endParaRPr lang="en-US" sz="2400" dirty="0"/>
          </a:p>
          <a:p>
            <a:r>
              <a:rPr lang="sk-SK" sz="2400" dirty="0"/>
              <a:t>c) výraz (slovo), ktorým pokryjeme oba predchádzajúce</a:t>
            </a:r>
            <a:endParaRPr lang="en-US" sz="2400" dirty="0"/>
          </a:p>
          <a:p>
            <a:r>
              <a:rPr lang="sk-SK" sz="2400" dirty="0"/>
              <a:t>cieľom je </a:t>
            </a:r>
            <a:r>
              <a:rPr lang="sk-SK" sz="2400" dirty="0" smtClean="0"/>
              <a:t>stanoviť súbor </a:t>
            </a:r>
            <a:r>
              <a:rPr lang="sk-SK" sz="2400" dirty="0"/>
              <a:t>pravidiel (</a:t>
            </a:r>
            <a:r>
              <a:rPr lang="sk-SK" sz="2400" dirty="0" err="1"/>
              <a:t>t.j</a:t>
            </a:r>
            <a:r>
              <a:rPr lang="sk-SK" sz="2400" dirty="0"/>
              <a:t>. metódu), ktorá poskytne návod na to, ako </a:t>
            </a:r>
            <a:r>
              <a:rPr lang="sk-SK" sz="2400" dirty="0" smtClean="0"/>
              <a:t>správne definovať </a:t>
            </a:r>
            <a:r>
              <a:rPr lang="sk-SK" sz="2400" dirty="0"/>
              <a:t>pojmy/koncepty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1636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Sartoriho</a:t>
            </a:r>
            <a:r>
              <a:rPr lang="en-US" b="1" dirty="0" smtClean="0"/>
              <a:t> </a:t>
            </a:r>
            <a:r>
              <a:rPr lang="en-US" b="1" dirty="0" err="1" smtClean="0"/>
              <a:t>pravidlá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48326"/>
            <a:ext cx="8596668" cy="4957011"/>
          </a:xfrm>
        </p:spPr>
        <p:txBody>
          <a:bodyPr>
            <a:noAutofit/>
          </a:bodyPr>
          <a:lstStyle/>
          <a:p>
            <a:r>
              <a:rPr lang="sk-SK" sz="2200" dirty="0" err="1"/>
              <a:t>Sartori</a:t>
            </a:r>
            <a:r>
              <a:rPr lang="sk-SK" sz="2200" dirty="0"/>
              <a:t> vymedzuje desať pravidiel, napr. </a:t>
            </a:r>
            <a:endParaRPr lang="sk-SK" sz="2200" dirty="0" smtClean="0"/>
          </a:p>
          <a:p>
            <a:r>
              <a:rPr lang="sk-SK" sz="2200" dirty="0" smtClean="0"/>
              <a:t>1</a:t>
            </a:r>
            <a:r>
              <a:rPr lang="sk-SK" sz="2200" dirty="0"/>
              <a:t>. pri každom koncepte skontroluj, </a:t>
            </a:r>
            <a:r>
              <a:rPr lang="sk-SK" sz="2200" b="1" dirty="0"/>
              <a:t>a)</a:t>
            </a:r>
            <a:r>
              <a:rPr lang="sk-SK" sz="2200" dirty="0"/>
              <a:t> či nie je nejednoznačný (</a:t>
            </a:r>
            <a:r>
              <a:rPr lang="sk-SK" sz="2200" dirty="0" err="1"/>
              <a:t>ambiguous</a:t>
            </a:r>
            <a:r>
              <a:rPr lang="sk-SK" sz="2200" dirty="0"/>
              <a:t>), ako sa jeho význam  vzťahuje k použitému termínu a </a:t>
            </a:r>
            <a:r>
              <a:rPr lang="sk-SK" sz="2200" dirty="0" smtClean="0"/>
              <a:t>b) či </a:t>
            </a:r>
            <a:r>
              <a:rPr lang="sk-SK" sz="2200" dirty="0"/>
              <a:t>nie je vágny, </a:t>
            </a:r>
            <a:r>
              <a:rPr lang="sk-SK" sz="2200" dirty="0" err="1"/>
              <a:t>t.j</a:t>
            </a:r>
            <a:r>
              <a:rPr lang="sk-SK" sz="2200" dirty="0"/>
              <a:t>. ako sa jeho význam vzťahuje na svoj referent (reálne existujúci objekt)</a:t>
            </a:r>
            <a:endParaRPr lang="en-US" sz="2200" dirty="0"/>
          </a:p>
          <a:p>
            <a:r>
              <a:rPr lang="sk-SK" sz="2200" dirty="0" smtClean="0"/>
              <a:t>problém </a:t>
            </a:r>
            <a:r>
              <a:rPr lang="sk-SK" sz="2200" dirty="0"/>
              <a:t>je, že nie je úplne jasné, ako niektoré z týchto pravidiel uplatniť nad rámec daný zdravým rozumom: </a:t>
            </a:r>
            <a:endParaRPr lang="sk-SK" sz="2200" dirty="0" smtClean="0"/>
          </a:p>
          <a:p>
            <a:r>
              <a:rPr lang="sk-SK" sz="2200" dirty="0" smtClean="0"/>
              <a:t>čo </a:t>
            </a:r>
            <a:r>
              <a:rPr lang="sk-SK" sz="2200" dirty="0"/>
              <a:t>presne nám umožní rozhodnúť, či sa nejednoznačnosť a vágnosť vyskytujú v navrhnutej definícii?</a:t>
            </a:r>
            <a:endParaRPr lang="en-US" sz="2200" dirty="0"/>
          </a:p>
          <a:p>
            <a:r>
              <a:rPr lang="sk-SK" sz="2200" dirty="0"/>
              <a:t>- aj sám </a:t>
            </a:r>
            <a:r>
              <a:rPr lang="sk-SK" sz="2200" dirty="0" err="1"/>
              <a:t>Sartori</a:t>
            </a:r>
            <a:r>
              <a:rPr lang="sk-SK" sz="2200" dirty="0"/>
              <a:t> si je vedomý nejednoznačností, vzhľadom na to, ako často do svojich pravidiel zabudováva </a:t>
            </a:r>
            <a:r>
              <a:rPr lang="sk-SK" sz="2200" i="1" dirty="0" err="1"/>
              <a:t>caveats</a:t>
            </a:r>
            <a:r>
              <a:rPr lang="sk-SK" sz="2200" dirty="0"/>
              <a:t> ("pri rovnosti ostatných podmienok", "pri absencii dôkazu o opaku a pod.)</a:t>
            </a: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7570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6379"/>
          </a:xfrm>
        </p:spPr>
        <p:txBody>
          <a:bodyPr/>
          <a:lstStyle/>
          <a:p>
            <a:pPr algn="ctr"/>
            <a:r>
              <a:rPr lang="en-US" b="1" dirty="0" err="1" smtClean="0"/>
              <a:t>Gerring</a:t>
            </a:r>
            <a:r>
              <a:rPr lang="en-US" b="1" dirty="0" smtClean="0"/>
              <a:t>: </a:t>
            </a:r>
            <a:r>
              <a:rPr lang="en-US" b="1" dirty="0" err="1" smtClean="0"/>
              <a:t>rámec</a:t>
            </a:r>
            <a:r>
              <a:rPr lang="en-US" b="1" dirty="0" smtClean="0"/>
              <a:t> </a:t>
            </a:r>
            <a:r>
              <a:rPr lang="en-US" b="1" dirty="0" err="1" smtClean="0"/>
              <a:t>kritérií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vytváranie konceptov je proces</a:t>
            </a:r>
            <a:r>
              <a:rPr lang="sk-SK" sz="2400" dirty="0"/>
              <a:t>, v ktorom prehĺbenie jedného aspektu "dobrého pojmu" dosiahneme na úkor iného </a:t>
            </a:r>
            <a:r>
              <a:rPr lang="sk-SK" sz="2400" dirty="0" smtClean="0"/>
              <a:t>aspektu</a:t>
            </a:r>
          </a:p>
          <a:p>
            <a:r>
              <a:rPr lang="sk-SK" sz="2400" dirty="0" smtClean="0"/>
              <a:t>a </a:t>
            </a:r>
            <a:r>
              <a:rPr lang="sk-SK" sz="2400" dirty="0"/>
              <a:t>teda neexistuje objektívne vhodná definícia, ku ktorej by sa dalo dospieť rešpektovaním série krokov, ako tvrdí </a:t>
            </a:r>
            <a:r>
              <a:rPr lang="sk-SK" sz="2400" dirty="0" err="1"/>
              <a:t>Sartori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err="1" smtClean="0"/>
              <a:t>tvorba</a:t>
            </a:r>
            <a:r>
              <a:rPr lang="en-US" sz="2400" dirty="0" smtClean="0"/>
              <a:t> </a:t>
            </a:r>
            <a:r>
              <a:rPr lang="en-US" sz="2400" dirty="0" err="1" smtClean="0"/>
              <a:t>pojmov</a:t>
            </a:r>
            <a:r>
              <a:rPr lang="en-US" sz="2400" dirty="0" smtClean="0"/>
              <a:t> </a:t>
            </a:r>
            <a:r>
              <a:rPr lang="en-US" sz="2400" dirty="0" err="1" smtClean="0"/>
              <a:t>zahŕňa</a:t>
            </a:r>
            <a:r>
              <a:rPr lang="en-US" sz="2400" dirty="0" smtClean="0"/>
              <a:t> </a:t>
            </a:r>
            <a:r>
              <a:rPr lang="en-US" sz="2400" dirty="0" err="1" smtClean="0"/>
              <a:t>kompromisné</a:t>
            </a:r>
            <a:r>
              <a:rPr lang="en-US" sz="2400" dirty="0" smtClean="0"/>
              <a:t> </a:t>
            </a:r>
            <a:r>
              <a:rPr lang="en-US" sz="2400" dirty="0" err="1" smtClean="0"/>
              <a:t>rozhodnutia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8180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4578" y="818146"/>
            <a:ext cx="7529423" cy="111225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979" y="818146"/>
            <a:ext cx="8901023" cy="553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76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6537"/>
          </a:xfrm>
        </p:spPr>
        <p:txBody>
          <a:bodyPr/>
          <a:lstStyle/>
          <a:p>
            <a:pPr algn="ctr"/>
            <a:r>
              <a:rPr lang="en-US" b="1" dirty="0" err="1"/>
              <a:t>Gerring</a:t>
            </a:r>
            <a:r>
              <a:rPr lang="en-US" b="1" dirty="0"/>
              <a:t>: </a:t>
            </a:r>
            <a:r>
              <a:rPr lang="en-US" b="1" dirty="0" err="1"/>
              <a:t>rámec</a:t>
            </a:r>
            <a:r>
              <a:rPr lang="en-US" b="1" dirty="0"/>
              <a:t> </a:t>
            </a:r>
            <a:r>
              <a:rPr lang="en-US" b="1" dirty="0" err="1"/>
              <a:t>kritérií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6136"/>
            <a:ext cx="8596668" cy="5041231"/>
          </a:xfrm>
        </p:spPr>
        <p:txBody>
          <a:bodyPr>
            <a:noAutofit/>
          </a:bodyPr>
          <a:lstStyle/>
          <a:p>
            <a:r>
              <a:rPr lang="sk-SK" sz="2400" b="1" dirty="0" err="1"/>
              <a:t>familiarity</a:t>
            </a:r>
            <a:r>
              <a:rPr lang="sk-SK" sz="2400" dirty="0"/>
              <a:t>: </a:t>
            </a:r>
            <a:endParaRPr lang="sk-SK" sz="2400" dirty="0" smtClean="0"/>
          </a:p>
          <a:p>
            <a:r>
              <a:rPr lang="sk-SK" sz="2400" dirty="0" smtClean="0"/>
              <a:t>dosiahne </a:t>
            </a:r>
            <a:r>
              <a:rPr lang="sk-SK" sz="2400" dirty="0"/>
              <a:t>sa zahrnutím čo najväčšieho počtu štandardných významov do nového pojmu </a:t>
            </a:r>
            <a:endParaRPr lang="sk-SK" sz="2400" dirty="0" smtClean="0"/>
          </a:p>
          <a:p>
            <a:r>
              <a:rPr lang="sk-SK" sz="2400" dirty="0" smtClean="0"/>
              <a:t>buď </a:t>
            </a:r>
            <a:r>
              <a:rPr lang="sk-SK" sz="2400" dirty="0" err="1" smtClean="0"/>
              <a:t>redefinícia</a:t>
            </a:r>
            <a:r>
              <a:rPr lang="sk-SK" sz="2400" dirty="0" smtClean="0"/>
              <a:t> </a:t>
            </a:r>
            <a:r>
              <a:rPr lang="sk-SK" sz="2400" dirty="0"/>
              <a:t>starých pojmov alebo použitie neologizmu </a:t>
            </a:r>
            <a:endParaRPr lang="sk-SK" sz="2400" dirty="0"/>
          </a:p>
          <a:p>
            <a:r>
              <a:rPr lang="sk-SK" sz="2400" dirty="0" smtClean="0"/>
              <a:t>napr</a:t>
            </a:r>
            <a:r>
              <a:rPr lang="sk-SK" sz="2400" dirty="0"/>
              <a:t>. kombináciou známych pojem ako byrokraticko-autoritársky režim, použitím slova z iného jazyka ako </a:t>
            </a:r>
            <a:r>
              <a:rPr lang="sk-SK" sz="2400" i="1" dirty="0" err="1"/>
              <a:t>laissez-faire</a:t>
            </a:r>
            <a:r>
              <a:rPr lang="sk-SK" sz="2400" dirty="0"/>
              <a:t>, alebo z iného jazykového prostredia ako </a:t>
            </a:r>
            <a:r>
              <a:rPr lang="sk-SK" sz="2400" i="1" dirty="0" err="1"/>
              <a:t>ekvilibrium</a:t>
            </a:r>
            <a:r>
              <a:rPr lang="sk-SK" sz="2400" dirty="0"/>
              <a:t>) </a:t>
            </a:r>
            <a:endParaRPr lang="en-US" sz="2400" dirty="0"/>
          </a:p>
          <a:p>
            <a:r>
              <a:rPr lang="sk-SK" sz="2400" b="1" dirty="0" err="1" smtClean="0"/>
              <a:t>resonance</a:t>
            </a:r>
            <a:r>
              <a:rPr lang="sk-SK" sz="2400" dirty="0" smtClean="0"/>
              <a:t> </a:t>
            </a:r>
            <a:r>
              <a:rPr lang="sk-SK" sz="2400" dirty="0"/>
              <a:t>(</a:t>
            </a:r>
            <a:r>
              <a:rPr lang="sk-SK" sz="2400" dirty="0" err="1"/>
              <a:t>cognitive</a:t>
            </a:r>
            <a:r>
              <a:rPr lang="sk-SK" sz="2400" dirty="0"/>
              <a:t> </a:t>
            </a:r>
            <a:r>
              <a:rPr lang="sk-SK" sz="2400" dirty="0" err="1"/>
              <a:t>click</a:t>
            </a:r>
            <a:r>
              <a:rPr lang="sk-SK" sz="2400" dirty="0"/>
              <a:t>) </a:t>
            </a:r>
            <a:endParaRPr lang="sk-SK" sz="2400" dirty="0" smtClean="0"/>
          </a:p>
          <a:p>
            <a:r>
              <a:rPr lang="sk-SK" sz="2400" dirty="0" smtClean="0"/>
              <a:t>ako </a:t>
            </a:r>
            <a:r>
              <a:rPr lang="sk-SK" sz="2400" i="1" dirty="0" err="1"/>
              <a:t>civic</a:t>
            </a:r>
            <a:r>
              <a:rPr lang="sk-SK" sz="2400" i="1" dirty="0"/>
              <a:t> </a:t>
            </a:r>
            <a:r>
              <a:rPr lang="sk-SK" sz="2400" i="1" dirty="0" err="1"/>
              <a:t>culture</a:t>
            </a:r>
            <a:r>
              <a:rPr lang="sk-SK" sz="2400" dirty="0"/>
              <a:t> alebo </a:t>
            </a:r>
            <a:r>
              <a:rPr lang="sk-SK" sz="2400" i="1" dirty="0" err="1"/>
              <a:t>exit</a:t>
            </a:r>
            <a:r>
              <a:rPr lang="sk-SK" sz="2400" i="1" dirty="0"/>
              <a:t>, </a:t>
            </a:r>
            <a:r>
              <a:rPr lang="sk-SK" sz="2400" i="1" dirty="0" err="1"/>
              <a:t>voice</a:t>
            </a:r>
            <a:r>
              <a:rPr lang="sk-SK" sz="2400" i="1" dirty="0"/>
              <a:t>, </a:t>
            </a:r>
            <a:r>
              <a:rPr lang="sk-SK" sz="2400" i="1" dirty="0" err="1"/>
              <a:t>loyalty</a:t>
            </a:r>
            <a:endParaRPr lang="en-US" sz="2400" dirty="0"/>
          </a:p>
          <a:p>
            <a:r>
              <a:rPr lang="sk-SK" sz="2400" dirty="0" err="1" smtClean="0"/>
              <a:t>rezonanicia</a:t>
            </a:r>
            <a:r>
              <a:rPr lang="sk-SK" sz="2400" dirty="0" smtClean="0"/>
              <a:t> </a:t>
            </a:r>
            <a:r>
              <a:rPr lang="sk-SK" sz="2400" dirty="0"/>
              <a:t>je často dosiahnutá na úkor </a:t>
            </a:r>
            <a:r>
              <a:rPr lang="sk-SK" sz="2400" dirty="0" err="1"/>
              <a:t>familiarity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7149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8253"/>
          </a:xfrm>
        </p:spPr>
        <p:txBody>
          <a:bodyPr/>
          <a:lstStyle/>
          <a:p>
            <a:pPr algn="ctr"/>
            <a:r>
              <a:rPr lang="en-US" b="1" dirty="0" err="1"/>
              <a:t>Gerring</a:t>
            </a:r>
            <a:r>
              <a:rPr lang="en-US" b="1" dirty="0"/>
              <a:t>: </a:t>
            </a:r>
            <a:r>
              <a:rPr lang="en-US" b="1" dirty="0" err="1"/>
              <a:t>rámec</a:t>
            </a:r>
            <a:r>
              <a:rPr lang="en-US" b="1" dirty="0"/>
              <a:t> </a:t>
            </a:r>
            <a:r>
              <a:rPr lang="en-US" b="1" dirty="0" err="1"/>
              <a:t>kritérií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2232"/>
            <a:ext cx="8596668" cy="5029199"/>
          </a:xfrm>
        </p:spPr>
        <p:txBody>
          <a:bodyPr>
            <a:noAutofit/>
          </a:bodyPr>
          <a:lstStyle/>
          <a:p>
            <a:r>
              <a:rPr lang="sk-SK" sz="2200" b="1" dirty="0" err="1"/>
              <a:t>parsimony</a:t>
            </a:r>
            <a:r>
              <a:rPr lang="sk-SK" sz="2200" dirty="0"/>
              <a:t> (úspornosť, </a:t>
            </a:r>
            <a:r>
              <a:rPr lang="sk-SK" sz="2200" dirty="0" smtClean="0"/>
              <a:t>jednoduchosť):</a:t>
            </a:r>
          </a:p>
          <a:p>
            <a:r>
              <a:rPr lang="sk-SK" sz="2200" dirty="0" smtClean="0"/>
              <a:t>príliš početná </a:t>
            </a:r>
            <a:r>
              <a:rPr lang="sk-SK" sz="2200" dirty="0" err="1"/>
              <a:t>intenzia</a:t>
            </a:r>
            <a:r>
              <a:rPr lang="sk-SK" sz="2200" dirty="0"/>
              <a:t> pojmu - výpočet jeho charakteristík - povedie k sémanticky nevhodnému konceptu</a:t>
            </a:r>
            <a:endParaRPr lang="en-US" sz="2200" dirty="0"/>
          </a:p>
          <a:p>
            <a:r>
              <a:rPr lang="sk-SK" sz="2200" b="1" dirty="0" err="1" smtClean="0"/>
              <a:t>coherence</a:t>
            </a:r>
            <a:r>
              <a:rPr lang="sk-SK" sz="2200" dirty="0" smtClean="0"/>
              <a:t> </a:t>
            </a:r>
            <a:r>
              <a:rPr lang="sk-SK" sz="2200" dirty="0"/>
              <a:t>(súdržnosť) - atribúty, ktoré definujú pojem ako aj charakteristiky, ktoré vystihujú empirický jav, k sebe navzájom "patria" </a:t>
            </a:r>
            <a:endParaRPr lang="en-US" sz="2200" dirty="0"/>
          </a:p>
          <a:p>
            <a:r>
              <a:rPr lang="sk-SK" sz="2200" dirty="0"/>
              <a:t> </a:t>
            </a:r>
            <a:r>
              <a:rPr lang="sk-SK" sz="2200" dirty="0" smtClean="0"/>
              <a:t>často </a:t>
            </a:r>
            <a:r>
              <a:rPr lang="sk-SK" sz="2200" dirty="0"/>
              <a:t>sa postupuje tak, že sa identifikuje "podstata", jadro konceptu, ku ktorému sa pridávajú ďalšie atribúty (napr. podstatou demokracie je vláda ľudu)  </a:t>
            </a:r>
            <a:endParaRPr lang="en-US" sz="2200" dirty="0"/>
          </a:p>
          <a:p>
            <a:r>
              <a:rPr lang="sk-SK" sz="2200" b="1" dirty="0" err="1" smtClean="0"/>
              <a:t>differentiation</a:t>
            </a:r>
            <a:r>
              <a:rPr lang="sk-SK" sz="2200" dirty="0" smtClean="0"/>
              <a:t> </a:t>
            </a:r>
            <a:r>
              <a:rPr lang="sk-SK" sz="2200" dirty="0"/>
              <a:t>- stanovenie hraníc pojmu, hlavne vo vzťahu k iným príbuzným pojmom (čo pojem znamená a čo naopak neznamená</a:t>
            </a:r>
            <a:r>
              <a:rPr lang="sk-SK" sz="2200" dirty="0" smtClean="0"/>
              <a:t>)</a:t>
            </a:r>
          </a:p>
          <a:p>
            <a:r>
              <a:rPr lang="sk-SK" sz="2200" dirty="0" smtClean="0"/>
              <a:t>atď.</a:t>
            </a: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87242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968"/>
          </a:xfrm>
        </p:spPr>
        <p:txBody>
          <a:bodyPr/>
          <a:lstStyle/>
          <a:p>
            <a:pPr algn="ctr"/>
            <a:r>
              <a:rPr lang="en-US" b="1" dirty="0" err="1" smtClean="0"/>
              <a:t>Kauzalita</a:t>
            </a:r>
            <a:r>
              <a:rPr lang="en-US" b="1" dirty="0" smtClean="0"/>
              <a:t> a </a:t>
            </a:r>
            <a:r>
              <a:rPr lang="en-US" b="1" dirty="0" err="1" smtClean="0"/>
              <a:t>korelácia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79885"/>
            <a:ext cx="8596668" cy="4559968"/>
          </a:xfrm>
        </p:spPr>
        <p:txBody>
          <a:bodyPr>
            <a:normAutofit/>
          </a:bodyPr>
          <a:lstStyle/>
          <a:p>
            <a:r>
              <a:rPr lang="sk-SK" sz="2200" dirty="0"/>
              <a:t>uprednostňuje empirické argumenty pred normatívnymi </a:t>
            </a:r>
            <a:endParaRPr lang="sk-SK" sz="2200" dirty="0" smtClean="0"/>
          </a:p>
          <a:p>
            <a:r>
              <a:rPr lang="sk-SK" sz="2200" dirty="0" smtClean="0"/>
              <a:t>pátrajú </a:t>
            </a:r>
            <a:r>
              <a:rPr lang="sk-SK" sz="2200" dirty="0"/>
              <a:t>po príčinnej súvislosti (kauzalite</a:t>
            </a:r>
            <a:r>
              <a:rPr lang="sk-SK" sz="2200" dirty="0" smtClean="0"/>
              <a:t>), </a:t>
            </a:r>
            <a:r>
              <a:rPr lang="en-US" sz="2200" dirty="0" smtClean="0"/>
              <a:t>X </a:t>
            </a:r>
            <a:r>
              <a:rPr lang="en-US" sz="2200" dirty="0" smtClean="0">
                <a:sym typeface="Wingdings"/>
              </a:rPr>
              <a:t></a:t>
            </a:r>
            <a:r>
              <a:rPr lang="en-US" sz="2200" dirty="0" smtClean="0"/>
              <a:t> Y (</a:t>
            </a:r>
            <a:r>
              <a:rPr lang="sk-SK" sz="2200" dirty="0" smtClean="0"/>
              <a:t>ak </a:t>
            </a:r>
            <a:r>
              <a:rPr lang="sk-SK" sz="2200" dirty="0"/>
              <a:t>X, tak </a:t>
            </a:r>
            <a:r>
              <a:rPr lang="sk-SK" sz="2200" dirty="0" smtClean="0"/>
              <a:t>Y)</a:t>
            </a:r>
            <a:r>
              <a:rPr lang="en-US" sz="2200" dirty="0" smtClean="0"/>
              <a:t> </a:t>
            </a:r>
          </a:p>
          <a:p>
            <a:r>
              <a:rPr lang="en-US" sz="2200" dirty="0" smtClean="0"/>
              <a:t>R</a:t>
            </a:r>
            <a:r>
              <a:rPr lang="sk-SK" sz="2200" dirty="0" err="1" smtClean="0"/>
              <a:t>ozdiely</a:t>
            </a:r>
            <a:r>
              <a:rPr lang="sk-SK" sz="2200" dirty="0" smtClean="0"/>
              <a:t> medzi kauzalitou </a:t>
            </a:r>
            <a:r>
              <a:rPr lang="sk-SK" sz="2200" dirty="0"/>
              <a:t>a </a:t>
            </a:r>
            <a:r>
              <a:rPr lang="sk-SK" sz="2200" dirty="0" smtClean="0"/>
              <a:t>koreláciou</a:t>
            </a:r>
          </a:p>
          <a:p>
            <a:r>
              <a:rPr lang="sk-SK" sz="2200" dirty="0"/>
              <a:t>korelácia je vzťah medzi dvoma premennými, ktoré majú tendenciu hýbať sa buď rovnakými (pozitívna korelácia) alebo opačnými (negatívna korelácia) </a:t>
            </a:r>
            <a:r>
              <a:rPr lang="sk-SK" sz="2200" dirty="0" smtClean="0"/>
              <a:t>smermi</a:t>
            </a:r>
          </a:p>
          <a:p>
            <a:r>
              <a:rPr lang="sk-SK" sz="2200" b="1" dirty="0"/>
              <a:t>pozitívna korelácia</a:t>
            </a:r>
            <a:r>
              <a:rPr lang="sk-SK" sz="2200" dirty="0"/>
              <a:t> medzi bohatstvom krajiny a demokraciou (HDP na hlavu a stupeň demokracie</a:t>
            </a:r>
            <a:r>
              <a:rPr lang="sk-SK" sz="2200" dirty="0" smtClean="0"/>
              <a:t>)</a:t>
            </a:r>
          </a:p>
          <a:p>
            <a:r>
              <a:rPr lang="sk-SK" sz="2200" b="1" dirty="0"/>
              <a:t>negatívnu koreláciu</a:t>
            </a:r>
            <a:r>
              <a:rPr lang="sk-SK" sz="2200" dirty="0"/>
              <a:t> medzi množstvom/podielom populácie žijúcich v absolútnej chudobe (príjem menej než 2 doláre na deň) a demokraciou</a:t>
            </a:r>
            <a:endParaRPr lang="sk-SK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32731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7937"/>
          </a:xfrm>
        </p:spPr>
        <p:txBody>
          <a:bodyPr/>
          <a:lstStyle/>
          <a:p>
            <a:pPr algn="ctr"/>
            <a:r>
              <a:rPr lang="en-US" b="1" dirty="0" err="1"/>
              <a:t>Kauzalita</a:t>
            </a:r>
            <a:r>
              <a:rPr lang="en-US" b="1" dirty="0"/>
              <a:t> a </a:t>
            </a:r>
            <a:r>
              <a:rPr lang="en-US" b="1" dirty="0" err="1"/>
              <a:t>korelácia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55821"/>
            <a:ext cx="8596668" cy="5005137"/>
          </a:xfrm>
        </p:spPr>
        <p:txBody>
          <a:bodyPr/>
          <a:lstStyle/>
          <a:p>
            <a:r>
              <a:rPr lang="en-US" sz="2200" dirty="0" err="1" smtClean="0"/>
              <a:t>Stále</a:t>
            </a:r>
            <a:r>
              <a:rPr lang="en-US" sz="2200" dirty="0" smtClean="0"/>
              <a:t> </a:t>
            </a:r>
            <a:r>
              <a:rPr lang="en-US" sz="2200" dirty="0" err="1" smtClean="0"/>
              <a:t>platí</a:t>
            </a:r>
            <a:r>
              <a:rPr lang="en-US" sz="2200" dirty="0" smtClean="0"/>
              <a:t>, </a:t>
            </a:r>
            <a:r>
              <a:rPr lang="sk-SK" sz="2200" dirty="0"/>
              <a:t>že existujú aj krajiny, ktoré sú bohaté, ale nie demokratické </a:t>
            </a:r>
            <a:endParaRPr lang="sk-SK" sz="2200" dirty="0" smtClean="0"/>
          </a:p>
          <a:p>
            <a:r>
              <a:rPr lang="sk-SK" sz="2200" dirty="0" smtClean="0"/>
              <a:t>a </a:t>
            </a:r>
            <a:r>
              <a:rPr lang="sk-SK" sz="2200" dirty="0"/>
              <a:t>niektoré krajiny s nízkymi príjmami obyvateľov sú demokratické </a:t>
            </a:r>
            <a:endParaRPr lang="sk-SK" sz="2200" dirty="0" smtClean="0"/>
          </a:p>
          <a:p>
            <a:r>
              <a:rPr lang="sk-SK" sz="2200" dirty="0"/>
              <a:t>znamená to teda, že bohatnutie spôsobuje demokraciu? Nie </a:t>
            </a:r>
            <a:r>
              <a:rPr lang="sk-SK" sz="2200" dirty="0" err="1" smtClean="0"/>
              <a:t>nevyhnutn</a:t>
            </a:r>
            <a:r>
              <a:rPr lang="en-US" sz="2200" dirty="0" smtClean="0"/>
              <a:t>e:</a:t>
            </a:r>
          </a:p>
          <a:p>
            <a:r>
              <a:rPr lang="sk-SK" sz="2200" dirty="0"/>
              <a:t>možno kauzalita nesmeruje od bohatstva k demokracii, ale od demokracie k bohatstvu</a:t>
            </a:r>
            <a:r>
              <a:rPr lang="en-US" sz="2200" dirty="0"/>
              <a:t> </a:t>
            </a:r>
            <a:r>
              <a:rPr lang="en-US" sz="2200" dirty="0" smtClean="0"/>
              <a:t>Y </a:t>
            </a:r>
            <a:r>
              <a:rPr lang="en-US" sz="2200" dirty="0" smtClean="0">
                <a:sym typeface="Wingdings"/>
              </a:rPr>
              <a:t> X</a:t>
            </a:r>
            <a:endParaRPr lang="sk-SK" sz="2200" dirty="0" smtClean="0"/>
          </a:p>
          <a:p>
            <a:r>
              <a:rPr lang="sk-SK" sz="2200" dirty="0"/>
              <a:t>m</a:t>
            </a:r>
            <a:r>
              <a:rPr lang="sk-SK" sz="2200" dirty="0" smtClean="0"/>
              <a:t>ožno korelácia </a:t>
            </a:r>
            <a:r>
              <a:rPr lang="sk-SK" sz="2200" dirty="0"/>
              <a:t>síce existuje, ale neexistuje pre ňu kauzálny dôvod: možno je </a:t>
            </a:r>
            <a:r>
              <a:rPr lang="sk-SK" sz="2200" dirty="0" smtClean="0"/>
              <a:t>to len </a:t>
            </a:r>
            <a:r>
              <a:rPr lang="sk-SK" sz="2200" dirty="0"/>
              <a:t>náhoda</a:t>
            </a:r>
            <a:r>
              <a:rPr lang="en-US" sz="2200" dirty="0"/>
              <a:t> </a:t>
            </a:r>
            <a:endParaRPr lang="en-US" sz="2200" dirty="0" smtClean="0"/>
          </a:p>
          <a:p>
            <a:r>
              <a:rPr lang="sk-SK" sz="2200" dirty="0"/>
              <a:t>možno existuje iný faktor, ktorý spôsobuje ako bohatstvo krajín, tak aj </a:t>
            </a:r>
            <a:r>
              <a:rPr lang="sk-SK" sz="2200" dirty="0" smtClean="0"/>
              <a:t>demokraciu X </a:t>
            </a:r>
            <a:r>
              <a:rPr lang="sk-SK" sz="2200" dirty="0" smtClean="0">
                <a:sym typeface="Wingdings"/>
              </a:rPr>
              <a:t> Z  Y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3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Kauzalita</a:t>
            </a:r>
            <a:r>
              <a:rPr lang="en-US" b="1" dirty="0"/>
              <a:t> </a:t>
            </a:r>
            <a:r>
              <a:rPr lang="en-US" b="1" dirty="0" smtClean="0"/>
              <a:t>a </a:t>
            </a:r>
            <a:r>
              <a:rPr lang="en-US" b="1" dirty="0" err="1" smtClean="0"/>
              <a:t>korelácia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smtClean="0"/>
              <a:t>Ebola a </a:t>
            </a:r>
            <a:r>
              <a:rPr lang="en-US" b="1" dirty="0" err="1" smtClean="0"/>
              <a:t>lekári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2800" dirty="0" smtClean="0"/>
              <a:t>ZVÝŠENÝ VÝSKYT LEKÁROV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2800" dirty="0" smtClean="0"/>
              <a:t>ZVÝŠENÝ POČET ÚMRTÍ MIESTNYCH OBYVATEĽOV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178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Kauzalita</a:t>
            </a:r>
            <a:r>
              <a:rPr lang="en-US" b="1" dirty="0"/>
              <a:t> a </a:t>
            </a:r>
            <a:r>
              <a:rPr lang="en-US" b="1" dirty="0" err="1" smtClean="0"/>
              <a:t>korelácia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err="1" smtClean="0"/>
              <a:t>vraždy</a:t>
            </a:r>
            <a:r>
              <a:rPr lang="en-US" b="1" dirty="0" smtClean="0"/>
              <a:t> a </a:t>
            </a:r>
            <a:r>
              <a:rPr lang="en-US" b="1" dirty="0" err="1" smtClean="0"/>
              <a:t>spotreba</a:t>
            </a:r>
            <a:r>
              <a:rPr lang="en-US" b="1" dirty="0" smtClean="0"/>
              <a:t> </a:t>
            </a:r>
            <a:r>
              <a:rPr lang="en-US" b="1" dirty="0" err="1" smtClean="0"/>
              <a:t>zmrzliny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ZVÝŠENÝ POČET VRÁŽD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VÄČŠIA SPOTREBA ZMRZLINY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1604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pPr algn="ctr"/>
            <a:r>
              <a:rPr lang="en-US" b="1" dirty="0" err="1" smtClean="0"/>
              <a:t>Jednotky</a:t>
            </a:r>
            <a:r>
              <a:rPr lang="en-US" b="1" dirty="0" smtClean="0"/>
              <a:t> </a:t>
            </a:r>
            <a:r>
              <a:rPr lang="en-US" b="1" dirty="0" err="1" smtClean="0"/>
              <a:t>komparatívnej</a:t>
            </a:r>
            <a:r>
              <a:rPr lang="en-US" b="1" dirty="0" smtClean="0"/>
              <a:t> </a:t>
            </a:r>
            <a:r>
              <a:rPr lang="en-US" b="1" dirty="0" err="1" smtClean="0"/>
              <a:t>analýzy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0043"/>
            <a:ext cx="8596668" cy="4896852"/>
          </a:xfrm>
        </p:spPr>
        <p:txBody>
          <a:bodyPr>
            <a:normAutofit fontScale="92500" lnSpcReduction="10000"/>
          </a:bodyPr>
          <a:lstStyle/>
          <a:p>
            <a:r>
              <a:rPr lang="sk-SK" sz="2400" b="1" i="1" dirty="0"/>
              <a:t>1) individuálne jednotky</a:t>
            </a:r>
            <a:endParaRPr lang="en-US" sz="2400" b="1" dirty="0"/>
          </a:p>
          <a:p>
            <a:r>
              <a:rPr lang="sk-SK" sz="2400" dirty="0" smtClean="0"/>
              <a:t>nie </a:t>
            </a:r>
            <a:r>
              <a:rPr lang="sk-SK" sz="2400" dirty="0"/>
              <a:t>sú veľmi časté, môžeme komparatívnu metódu aplikovať na jednotlivcov, napr. pri štúdiu vodcovstva (</a:t>
            </a:r>
            <a:r>
              <a:rPr lang="sk-SK" sz="2400" dirty="0" err="1"/>
              <a:t>leadership</a:t>
            </a:r>
            <a:r>
              <a:rPr lang="sk-SK" sz="2400" dirty="0"/>
              <a:t>)</a:t>
            </a:r>
            <a:endParaRPr lang="en-US" sz="2400" dirty="0"/>
          </a:p>
          <a:p>
            <a:r>
              <a:rPr lang="sk-SK" sz="2400" dirty="0" smtClean="0"/>
              <a:t>napr</a:t>
            </a:r>
            <a:r>
              <a:rPr lang="sk-SK" sz="2400" dirty="0"/>
              <a:t>. komunikačný štýl lídrov, vplyv straníckej súdržnosti na lídrov strán, osobnosť revolučných lídrov a pod</a:t>
            </a:r>
            <a:r>
              <a:rPr lang="sk-SK" sz="2400" dirty="0" smtClean="0"/>
              <a:t>.</a:t>
            </a:r>
            <a:endParaRPr lang="en-US" sz="2400" dirty="0"/>
          </a:p>
          <a:p>
            <a:r>
              <a:rPr lang="sk-SK" sz="2400" b="1" i="1" dirty="0"/>
              <a:t>2) teritoriálne jednotky</a:t>
            </a:r>
            <a:endParaRPr lang="en-US" sz="2400" b="1" dirty="0"/>
          </a:p>
          <a:p>
            <a:r>
              <a:rPr lang="sk-SK" sz="2400" dirty="0" smtClean="0"/>
              <a:t>"typické</a:t>
            </a:r>
            <a:r>
              <a:rPr lang="sk-SK" sz="2400" dirty="0"/>
              <a:t>" jednotky v komparatívnej analýze</a:t>
            </a:r>
            <a:endParaRPr lang="en-US" sz="2400" dirty="0"/>
          </a:p>
          <a:p>
            <a:r>
              <a:rPr lang="sk-SK" sz="2400" dirty="0" smtClean="0"/>
              <a:t>geografické </a:t>
            </a:r>
            <a:r>
              <a:rPr lang="sk-SK" sz="2400" dirty="0"/>
              <a:t>a priestorové jednotky zahŕňajú často úrovne vlády (lokálne, regionálne, národný štát)</a:t>
            </a:r>
            <a:endParaRPr lang="en-US" sz="2400" dirty="0"/>
          </a:p>
          <a:p>
            <a:r>
              <a:rPr lang="sk-SK" sz="2400" dirty="0"/>
              <a:t>- teritoriálne jednotky môžu byť definované aj na základe "neobjektivizovaných" charakteristík, napr. Weber skúmal, prečo vznikol kapitalizmus na </a:t>
            </a:r>
            <a:r>
              <a:rPr lang="sk-SK" sz="2400" i="1" dirty="0"/>
              <a:t>Západe</a:t>
            </a:r>
            <a:r>
              <a:rPr lang="sk-SK" sz="2400" dirty="0"/>
              <a:t> a nie na </a:t>
            </a:r>
            <a:r>
              <a:rPr lang="sk-SK" sz="2400" i="1" dirty="0"/>
              <a:t>Východe</a:t>
            </a:r>
            <a:r>
              <a:rPr lang="sk-SK" sz="2400" dirty="0"/>
              <a:t> a v rámci štátov porovnával </a:t>
            </a:r>
            <a:r>
              <a:rPr lang="sk-SK" sz="2400" i="1" dirty="0"/>
              <a:t>katolícke</a:t>
            </a:r>
            <a:r>
              <a:rPr lang="sk-SK" sz="2400" dirty="0"/>
              <a:t> a </a:t>
            </a:r>
            <a:r>
              <a:rPr lang="sk-SK" sz="2400" i="1" dirty="0"/>
              <a:t>protestantské</a:t>
            </a:r>
            <a:r>
              <a:rPr lang="sk-SK" sz="2400" dirty="0"/>
              <a:t> oblasti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6305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6063"/>
          </a:xfrm>
        </p:spPr>
        <p:txBody>
          <a:bodyPr/>
          <a:lstStyle/>
          <a:p>
            <a:pPr algn="ctr"/>
            <a:r>
              <a:rPr lang="en-US" b="1" dirty="0" err="1"/>
              <a:t>Jednotky</a:t>
            </a:r>
            <a:r>
              <a:rPr lang="en-US" b="1" dirty="0"/>
              <a:t> </a:t>
            </a:r>
            <a:r>
              <a:rPr lang="en-US" b="1" dirty="0" err="1"/>
              <a:t>analýzy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6295"/>
            <a:ext cx="8596668" cy="5005137"/>
          </a:xfrm>
        </p:spPr>
        <p:txBody>
          <a:bodyPr>
            <a:normAutofit/>
          </a:bodyPr>
          <a:lstStyle/>
          <a:p>
            <a:r>
              <a:rPr lang="sk-SK" sz="2200" b="1" i="1" dirty="0"/>
              <a:t>3) </a:t>
            </a:r>
            <a:r>
              <a:rPr lang="sk-SK" sz="2200" b="1" i="1" dirty="0" err="1"/>
              <a:t>funkcionálne</a:t>
            </a:r>
            <a:r>
              <a:rPr lang="sk-SK" sz="2200" b="1" i="1" dirty="0"/>
              <a:t> jednotky</a:t>
            </a:r>
            <a:endParaRPr lang="en-US" sz="2200" b="1" dirty="0"/>
          </a:p>
          <a:p>
            <a:r>
              <a:rPr lang="sk-SK" sz="2200" dirty="0" smtClean="0"/>
              <a:t>napr</a:t>
            </a:r>
            <a:r>
              <a:rPr lang="sk-SK" sz="2200" dirty="0"/>
              <a:t>. skupiny, hnutia a organizácie (pol. strany, kmene, odbory, záujmové organizácie a pod.)</a:t>
            </a:r>
            <a:endParaRPr lang="en-US" sz="2200" dirty="0"/>
          </a:p>
          <a:p>
            <a:r>
              <a:rPr lang="sk-SK" sz="2200" dirty="0" smtClean="0"/>
              <a:t>patria </a:t>
            </a:r>
            <a:r>
              <a:rPr lang="sk-SK" sz="2200" dirty="0"/>
              <a:t>sem aj medzinárodné organizácie (EÚ, NAFTA, IMF a pod.), spotrebiteľské skupiny a pod</a:t>
            </a:r>
            <a:r>
              <a:rPr lang="sk-SK" sz="2200" dirty="0" smtClean="0"/>
              <a:t>.</a:t>
            </a:r>
            <a:endParaRPr lang="en-US" sz="2200" dirty="0"/>
          </a:p>
          <a:p>
            <a:r>
              <a:rPr lang="sk-SK" sz="2200" b="1" i="1" dirty="0"/>
              <a:t>4) časovo definované jednotky</a:t>
            </a:r>
            <a:endParaRPr lang="en-US" sz="2200" b="1" dirty="0"/>
          </a:p>
          <a:p>
            <a:r>
              <a:rPr lang="sk-SK" sz="2200" dirty="0" smtClean="0"/>
              <a:t>hlavné </a:t>
            </a:r>
            <a:r>
              <a:rPr lang="sk-SK" sz="2200" dirty="0"/>
              <a:t>delenie je medzi časovými úsekmi a časovými bodmi: </a:t>
            </a:r>
            <a:endParaRPr lang="sk-SK" sz="2200" dirty="0" smtClean="0"/>
          </a:p>
          <a:p>
            <a:r>
              <a:rPr lang="sk-SK" sz="2200" dirty="0" smtClean="0"/>
              <a:t>úroveň </a:t>
            </a:r>
            <a:r>
              <a:rPr lang="sk-SK" sz="2200" dirty="0"/>
              <a:t>inflácie v čase t porovnaná s úrovňou inflácie v čase t+1 odkazuje k časovým </a:t>
            </a:r>
            <a:r>
              <a:rPr lang="sk-SK" sz="2200" dirty="0" smtClean="0"/>
              <a:t>bodom</a:t>
            </a:r>
          </a:p>
          <a:p>
            <a:r>
              <a:rPr lang="sk-SK" sz="2200" dirty="0" smtClean="0"/>
              <a:t>ak </a:t>
            </a:r>
            <a:r>
              <a:rPr lang="sk-SK" sz="2200" dirty="0"/>
              <a:t>porovnávame infláciu pred a po zavedení eura, pracujeme s časovými úsekmi</a:t>
            </a: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54052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pPr algn="ctr"/>
            <a:r>
              <a:rPr lang="en-US" b="1" dirty="0" err="1" smtClean="0"/>
              <a:t>Problémy</a:t>
            </a:r>
            <a:r>
              <a:rPr lang="en-US" b="1" dirty="0" smtClean="0"/>
              <a:t> </a:t>
            </a:r>
            <a:r>
              <a:rPr lang="en-US" b="1" dirty="0" err="1" smtClean="0"/>
              <a:t>komparatívnej</a:t>
            </a:r>
            <a:r>
              <a:rPr lang="en-US" b="1" dirty="0" smtClean="0"/>
              <a:t> </a:t>
            </a:r>
            <a:r>
              <a:rPr lang="en-US" b="1" dirty="0" err="1" smtClean="0"/>
              <a:t>metódy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6295"/>
            <a:ext cx="8596668" cy="5053263"/>
          </a:xfrm>
        </p:spPr>
        <p:txBody>
          <a:bodyPr>
            <a:noAutofit/>
          </a:bodyPr>
          <a:lstStyle/>
          <a:p>
            <a:pPr algn="just"/>
            <a:r>
              <a:rPr lang="sk-SK" sz="2800" dirty="0"/>
              <a:t>nemáme kontrolu nad všetkými možnými príčinami (nezávislými premennými), ktoré potenciálne vplývajú na pozorovaný jav Y, nikdy nedokážeme vylúčiť, že existuje iná premenná, ktorá spôsobuje Y</a:t>
            </a:r>
            <a:r>
              <a:rPr lang="en-US" sz="2800" dirty="0"/>
              <a:t> </a:t>
            </a:r>
            <a:endParaRPr lang="en-US" sz="2800" dirty="0" smtClean="0"/>
          </a:p>
          <a:p>
            <a:pPr algn="just"/>
            <a:r>
              <a:rPr lang="sk-SK" sz="2800" dirty="0" smtClean="0"/>
              <a:t>môže </a:t>
            </a:r>
            <a:r>
              <a:rPr lang="sk-SK" sz="2800" dirty="0"/>
              <a:t>existovať niekoľko navzájom nezávislých príčin rovnakého javu (</a:t>
            </a:r>
            <a:r>
              <a:rPr lang="sk-SK" sz="2800" dirty="0" err="1"/>
              <a:t>multiple</a:t>
            </a:r>
            <a:r>
              <a:rPr lang="sk-SK" sz="2800" dirty="0"/>
              <a:t> kauzality</a:t>
            </a:r>
            <a:r>
              <a:rPr lang="sk-SK" sz="2800" dirty="0" smtClean="0"/>
              <a:t>), čo </a:t>
            </a:r>
            <a:r>
              <a:rPr lang="sk-SK" sz="2800" dirty="0"/>
              <a:t>MSSD a MDSD </a:t>
            </a:r>
            <a:r>
              <a:rPr lang="sk-SK" sz="2800" dirty="0" smtClean="0"/>
              <a:t>nedokážu odhaliť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496036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15822</TotalTime>
  <Words>1926</Words>
  <Application>Microsoft Macintosh PowerPoint</Application>
  <PresentationFormat>Widescreen</PresentationFormat>
  <Paragraphs>157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Trebuchet MS</vt:lpstr>
      <vt:lpstr>Wingdings</vt:lpstr>
      <vt:lpstr>Wingdings 3</vt:lpstr>
      <vt:lpstr>Arial</vt:lpstr>
      <vt:lpstr>Facet</vt:lpstr>
      <vt:lpstr>Prípady, premenné, kauzalita</vt:lpstr>
      <vt:lpstr>Vybrané otázky komparatívnej politiky</vt:lpstr>
      <vt:lpstr>Kauzalita a korelácia</vt:lpstr>
      <vt:lpstr>Kauzalita a korelácia</vt:lpstr>
      <vt:lpstr>Kauzalita a korelácia: Ebola a lekári</vt:lpstr>
      <vt:lpstr>Kauzalita a korelácia: vraždy a spotreba zmrzliny</vt:lpstr>
      <vt:lpstr>Jednotky komparatívnej analýzy</vt:lpstr>
      <vt:lpstr>Jednotky analýzy</vt:lpstr>
      <vt:lpstr>Problémy komparatívnej metódy</vt:lpstr>
      <vt:lpstr>Kvalitatívna komparatívna analýza</vt:lpstr>
      <vt:lpstr>Definície pojmov</vt:lpstr>
      <vt:lpstr>Koncepty (pojmy) a ich analýza </vt:lpstr>
      <vt:lpstr>Koncepty (pojmy) a ich analýza </vt:lpstr>
      <vt:lpstr>Definície pojmov</vt:lpstr>
      <vt:lpstr>Definície pojmov</vt:lpstr>
      <vt:lpstr>Sartori: Rebrík všeobecnosti pojmu </vt:lpstr>
      <vt:lpstr>Stratégie extenzie pojmu </vt:lpstr>
      <vt:lpstr>Family resemblance </vt:lpstr>
      <vt:lpstr>Family resemblance </vt:lpstr>
      <vt:lpstr>Family resemblance </vt:lpstr>
      <vt:lpstr>Family resemblance </vt:lpstr>
      <vt:lpstr>Radial Categorisation</vt:lpstr>
      <vt:lpstr>Radial Categorisation</vt:lpstr>
      <vt:lpstr>Sartori: tri aspekty konceptu </vt:lpstr>
      <vt:lpstr>Sartoriho pravidlá</vt:lpstr>
      <vt:lpstr>Gerring: rámec kritérií</vt:lpstr>
      <vt:lpstr>PowerPoint Presentation</vt:lpstr>
      <vt:lpstr>Gerring: rámec kritérií</vt:lpstr>
      <vt:lpstr>Gerring: rámec kritérií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Prípady, premenné, kauzalita</dc:title>
  <dc:creator>Marek Rybar</dc:creator>
  <cp:lastModifiedBy>Marek Rybar</cp:lastModifiedBy>
  <cp:revision>34</cp:revision>
  <dcterms:created xsi:type="dcterms:W3CDTF">2017-09-22T08:37:42Z</dcterms:created>
  <dcterms:modified xsi:type="dcterms:W3CDTF">2017-10-04T05:36:31Z</dcterms:modified>
</cp:coreProperties>
</file>