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9" r:id="rId3"/>
    <p:sldId id="312" r:id="rId4"/>
    <p:sldId id="260" r:id="rId5"/>
    <p:sldId id="261" r:id="rId6"/>
    <p:sldId id="262" r:id="rId7"/>
    <p:sldId id="301" r:id="rId8"/>
    <p:sldId id="264" r:id="rId9"/>
    <p:sldId id="265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266" r:id="rId21"/>
    <p:sldId id="268" r:id="rId22"/>
    <p:sldId id="269" r:id="rId23"/>
    <p:sldId id="270" r:id="rId24"/>
    <p:sldId id="271" r:id="rId25"/>
    <p:sldId id="272" r:id="rId26"/>
    <p:sldId id="273" r:id="rId27"/>
    <p:sldId id="285" r:id="rId28"/>
    <p:sldId id="286" r:id="rId29"/>
    <p:sldId id="288" r:id="rId30"/>
    <p:sldId id="289" r:id="rId31"/>
    <p:sldId id="291" r:id="rId32"/>
    <p:sldId id="292" r:id="rId33"/>
    <p:sldId id="293" r:id="rId34"/>
    <p:sldId id="294" r:id="rId35"/>
    <p:sldId id="295" r:id="rId36"/>
    <p:sldId id="296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9"/>
  </p:normalViewPr>
  <p:slideViewPr>
    <p:cSldViewPr>
      <p:cViewPr>
        <p:scale>
          <a:sx n="75" d="100"/>
          <a:sy n="75" d="100"/>
        </p:scale>
        <p:origin x="2680" y="8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8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653FD-D7CE-8346-B9C4-6430D161DD59}" type="datetimeFigureOut">
              <a:rPr lang="en-US" smtClean="0"/>
              <a:t>11/1/17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5381C-81C9-A34A-A0BA-9558300CE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41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CB4868-00E8-8C42-AFFF-81CE1FAE389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sk-SK" sz="2400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sk-SK" sz="2400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sp>
        <p:nvSpPr>
          <p:cNvPr id="18330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charset="0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sk-SK" noProof="0" smtClean="0"/>
              <a:t>Click to edit Master subtitle style</a:t>
            </a:r>
          </a:p>
        </p:txBody>
      </p:sp>
      <p:sp>
        <p:nvSpPr>
          <p:cNvPr id="18330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k-SK" noProof="0" smtClean="0"/>
              <a:t>Click to edit Master 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Ctr="0"/>
          <a:lstStyle>
            <a:lvl1pPr>
              <a:defRPr/>
            </a:lvl1pPr>
          </a:lstStyle>
          <a:p>
            <a:fld id="{2352214B-512B-BA48-B23F-939EFAF83B0A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2100217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204F2A-BDF0-BC43-A10B-819374BC92F0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066513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FA1D28-6F83-DA46-9CEA-62754C4F7E50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991725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CC304B-922E-7D4C-BCC9-761FC2267CDB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2059296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3395B4-B560-4D48-B857-8FBE654BA02F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743954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E5B45D-B24B-2242-8870-655493477E71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791593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860F75-5FBA-C843-A74A-8C77F1B5B064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441706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7C1AE-762B-9A47-AACA-EE2C81400BA4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69922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E4F14A-89D3-D241-AA22-1F6577C77D5B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819873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8B4106-0AC8-8C47-875A-8594BBDFAE14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356196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B4EBDF-113F-8E43-8DD6-013F9146BD34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205650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8227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18227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82279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182280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</p:grpSp>
      <p:sp>
        <p:nvSpPr>
          <p:cNvPr id="182281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Click to edit Master title style</a:t>
            </a:r>
          </a:p>
        </p:txBody>
      </p:sp>
      <p:sp>
        <p:nvSpPr>
          <p:cNvPr id="18228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</a:p>
        </p:txBody>
      </p:sp>
      <p:sp>
        <p:nvSpPr>
          <p:cNvPr id="1822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822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822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fld id="{6FF6D95C-92B7-0340-AE03-C8C53270CFF2}" type="slidenum">
              <a:rPr lang="sk-SK" altLang="en-US"/>
              <a:pPr/>
              <a:t>‹#›</a:t>
            </a:fld>
            <a:endParaRPr lang="sk-S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l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l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jJ7n115Y7yY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679450" y="990600"/>
            <a:ext cx="8229600" cy="19050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cs-CZ" altLang="en-US" sz="4000" dirty="0"/>
              <a:t>Vznik </a:t>
            </a:r>
            <a:r>
              <a:rPr lang="cs-CZ" altLang="en-US" sz="4000" dirty="0" err="1" smtClean="0"/>
              <a:t>moderných</a:t>
            </a:r>
            <a:r>
              <a:rPr lang="cs-CZ" altLang="en-US" sz="4000" dirty="0" smtClean="0"/>
              <a:t> </a:t>
            </a:r>
            <a:r>
              <a:rPr lang="cs-CZ" altLang="en-US" sz="4000" dirty="0" err="1"/>
              <a:t>štátov</a:t>
            </a:r>
            <a:endParaRPr lang="cs-CZ" altLang="en-US" sz="4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3886200"/>
            <a:ext cx="6800850" cy="17526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sk-SK" altLang="en-US"/>
              <a:t>Komparatistika</a:t>
            </a:r>
          </a:p>
          <a:p>
            <a:pPr eaLnBrk="1" hangingPunct="1">
              <a:buFont typeface="Wingdings" charset="2"/>
              <a:buNone/>
            </a:pPr>
            <a:r>
              <a:rPr lang="en-US" altLang="en-US"/>
              <a:t>D</a:t>
            </a:r>
            <a:r>
              <a:rPr lang="sk-SK" altLang="en-US"/>
              <a:t>oc. Marek Rybář, PhD.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Wars make States</a:t>
            </a:r>
            <a:br>
              <a:rPr lang="en-US" dirty="0" smtClean="0"/>
            </a:br>
            <a:r>
              <a:rPr lang="en-US" dirty="0" smtClean="0"/>
              <a:t>States make Wars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vojna</a:t>
            </a:r>
            <a:r>
              <a:rPr lang="en-US" dirty="0" smtClean="0"/>
              <a:t> a </a:t>
            </a:r>
            <a:r>
              <a:rPr lang="en-US" dirty="0" err="1" smtClean="0"/>
              <a:t>štát</a:t>
            </a:r>
            <a:r>
              <a:rPr lang="en-US" dirty="0" smtClean="0"/>
              <a:t> </a:t>
            </a:r>
            <a:r>
              <a:rPr lang="en-US" dirty="0" err="1" smtClean="0"/>
              <a:t>sú</a:t>
            </a:r>
            <a:r>
              <a:rPr lang="en-US" dirty="0" smtClean="0"/>
              <a:t> </a:t>
            </a:r>
            <a:r>
              <a:rPr lang="en-US" dirty="0" err="1" smtClean="0"/>
              <a:t>neodmysliteľne</a:t>
            </a:r>
            <a:r>
              <a:rPr lang="en-US" dirty="0" smtClean="0"/>
              <a:t> </a:t>
            </a:r>
            <a:r>
              <a:rPr lang="en-US" dirty="0" err="1" smtClean="0"/>
              <a:t>prepojené</a:t>
            </a:r>
            <a:r>
              <a:rPr lang="en-US" dirty="0" smtClean="0"/>
              <a:t>: </a:t>
            </a:r>
          </a:p>
          <a:p>
            <a:r>
              <a:rPr lang="en-US" dirty="0" err="1" smtClean="0"/>
              <a:t>medzinárodný</a:t>
            </a:r>
            <a:r>
              <a:rPr lang="en-US" dirty="0" smtClean="0"/>
              <a:t> </a:t>
            </a:r>
            <a:r>
              <a:rPr lang="en-US" dirty="0" err="1" smtClean="0"/>
              <a:t>systém</a:t>
            </a:r>
            <a:r>
              <a:rPr lang="en-US" dirty="0" smtClean="0"/>
              <a:t> </a:t>
            </a:r>
            <a:r>
              <a:rPr lang="en-US" dirty="0" err="1" smtClean="0"/>
              <a:t>štátov</a:t>
            </a:r>
            <a:r>
              <a:rPr lang="en-US" dirty="0" smtClean="0"/>
              <a:t> </a:t>
            </a:r>
            <a:r>
              <a:rPr lang="en-US" dirty="0" err="1" smtClean="0"/>
              <a:t>bol</a:t>
            </a:r>
            <a:r>
              <a:rPr lang="en-US" dirty="0" smtClean="0"/>
              <a:t> </a:t>
            </a:r>
            <a:r>
              <a:rPr lang="en-US" dirty="0" err="1" smtClean="0"/>
              <a:t>výsledkom</a:t>
            </a:r>
            <a:r>
              <a:rPr lang="en-US" dirty="0" smtClean="0"/>
              <a:t> </a:t>
            </a:r>
            <a:r>
              <a:rPr lang="en-US" dirty="0" err="1" smtClean="0"/>
              <a:t>vojen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vojny</a:t>
            </a:r>
            <a:r>
              <a:rPr lang="en-US" dirty="0" smtClean="0"/>
              <a:t> </a:t>
            </a:r>
            <a:r>
              <a:rPr lang="en-US" dirty="0" err="1" smtClean="0"/>
              <a:t>transformovali</a:t>
            </a:r>
            <a:r>
              <a:rPr lang="en-US" dirty="0" smtClean="0"/>
              <a:t> </a:t>
            </a:r>
            <a:r>
              <a:rPr lang="en-US" dirty="0" err="1" smtClean="0"/>
              <a:t>vnútornú</a:t>
            </a:r>
            <a:r>
              <a:rPr lang="en-US" dirty="0" smtClean="0"/>
              <a:t> </a:t>
            </a:r>
            <a:r>
              <a:rPr lang="en-US" dirty="0" err="1" smtClean="0"/>
              <a:t>infraštruktúru</a:t>
            </a:r>
            <a:r>
              <a:rPr lang="en-US" dirty="0" smtClean="0"/>
              <a:t> </a:t>
            </a:r>
            <a:r>
              <a:rPr lang="en-US" dirty="0" err="1" smtClean="0"/>
              <a:t>štátov</a:t>
            </a:r>
            <a:endParaRPr lang="en-US" dirty="0" smtClean="0"/>
          </a:p>
          <a:p>
            <a:r>
              <a:rPr lang="en-US" dirty="0" err="1" smtClean="0"/>
              <a:t>nástroje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donútenie</a:t>
            </a:r>
            <a:r>
              <a:rPr lang="en-US" dirty="0" smtClean="0"/>
              <a:t>: od </a:t>
            </a:r>
            <a:r>
              <a:rPr lang="en-US" dirty="0" err="1" smtClean="0"/>
              <a:t>súkromným</a:t>
            </a:r>
            <a:r>
              <a:rPr lang="en-US" dirty="0" smtClean="0"/>
              <a:t> k </a:t>
            </a:r>
            <a:r>
              <a:rPr lang="en-US" dirty="0" err="1" smtClean="0"/>
              <a:t>verejným</a:t>
            </a:r>
            <a:r>
              <a:rPr lang="en-US" dirty="0" smtClean="0"/>
              <a:t> (</a:t>
            </a:r>
            <a:r>
              <a:rPr lang="en-US" dirty="0" err="1" smtClean="0"/>
              <a:t>štát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monopol</a:t>
            </a:r>
            <a:r>
              <a:rPr lang="en-US" dirty="0" smtClean="0"/>
              <a:t>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073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Kritika</a:t>
            </a:r>
            <a:r>
              <a:rPr lang="en-US" dirty="0" smtClean="0"/>
              <a:t>: </a:t>
            </a:r>
            <a:r>
              <a:rPr lang="en-US" dirty="0" err="1" smtClean="0"/>
              <a:t>pohľad</a:t>
            </a:r>
            <a:r>
              <a:rPr lang="en-US" dirty="0" smtClean="0"/>
              <a:t> z Afriky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Herbst</a:t>
            </a:r>
            <a:r>
              <a:rPr lang="en-US" dirty="0" smtClean="0"/>
              <a:t>: </a:t>
            </a:r>
            <a:r>
              <a:rPr lang="en-US" dirty="0" err="1" smtClean="0"/>
              <a:t>európska</a:t>
            </a:r>
            <a:r>
              <a:rPr lang="en-US" dirty="0" smtClean="0"/>
              <a:t> </a:t>
            </a:r>
            <a:r>
              <a:rPr lang="en-US" dirty="0" err="1" smtClean="0"/>
              <a:t>skúsenosť</a:t>
            </a:r>
            <a:r>
              <a:rPr lang="en-US" dirty="0" smtClean="0"/>
              <a:t> </a:t>
            </a:r>
            <a:r>
              <a:rPr lang="en-US" dirty="0" err="1" smtClean="0"/>
              <a:t>nie</a:t>
            </a:r>
            <a:r>
              <a:rPr lang="en-US" dirty="0" smtClean="0"/>
              <a:t> je </a:t>
            </a:r>
            <a:r>
              <a:rPr lang="en-US" dirty="0" err="1" smtClean="0"/>
              <a:t>univerzálna</a:t>
            </a:r>
            <a:endParaRPr lang="en-US" dirty="0" smtClean="0"/>
          </a:p>
          <a:p>
            <a:r>
              <a:rPr lang="cs-CZ" dirty="0" err="1"/>
              <a:t>rozdielne</a:t>
            </a:r>
            <a:r>
              <a:rPr lang="cs-CZ" dirty="0"/>
              <a:t> </a:t>
            </a:r>
            <a:r>
              <a:rPr lang="cs-CZ" dirty="0" err="1"/>
              <a:t>štrukturálne</a:t>
            </a:r>
            <a:r>
              <a:rPr lang="cs-CZ" dirty="0"/>
              <a:t> </a:t>
            </a:r>
            <a:r>
              <a:rPr lang="cs-CZ" dirty="0" err="1"/>
              <a:t>podmienky</a:t>
            </a:r>
            <a:r>
              <a:rPr lang="cs-CZ" dirty="0"/>
              <a:t> v </a:t>
            </a:r>
            <a:r>
              <a:rPr lang="cs-CZ" dirty="0" err="1" smtClean="0"/>
              <a:t>Afrike</a:t>
            </a:r>
            <a:r>
              <a:rPr lang="cs-CZ" dirty="0" smtClean="0"/>
              <a:t>:</a:t>
            </a:r>
          </a:p>
          <a:p>
            <a:r>
              <a:rPr lang="cs-CZ" dirty="0" err="1"/>
              <a:t>rozsiahle</a:t>
            </a:r>
            <a:r>
              <a:rPr lang="cs-CZ" dirty="0"/>
              <a:t> </a:t>
            </a:r>
            <a:r>
              <a:rPr lang="cs-CZ" dirty="0" err="1"/>
              <a:t>územia</a:t>
            </a:r>
            <a:r>
              <a:rPr lang="cs-CZ" dirty="0"/>
              <a:t>, </a:t>
            </a:r>
            <a:r>
              <a:rPr lang="cs-CZ" dirty="0" err="1"/>
              <a:t>nízka</a:t>
            </a:r>
            <a:r>
              <a:rPr lang="cs-CZ" dirty="0"/>
              <a:t> hustota </a:t>
            </a:r>
            <a:r>
              <a:rPr lang="cs-CZ" dirty="0" err="1"/>
              <a:t>osídlenia</a:t>
            </a:r>
            <a:r>
              <a:rPr lang="cs-CZ" dirty="0"/>
              <a:t> a </a:t>
            </a:r>
            <a:r>
              <a:rPr lang="cs-CZ" dirty="0" err="1"/>
              <a:t>neobývateľné</a:t>
            </a:r>
            <a:r>
              <a:rPr lang="cs-CZ" dirty="0"/>
              <a:t> </a:t>
            </a:r>
            <a:r>
              <a:rPr lang="cs-CZ" dirty="0" err="1"/>
              <a:t>priestranstvo</a:t>
            </a:r>
            <a:endParaRPr lang="en-US" dirty="0"/>
          </a:p>
          <a:p>
            <a:r>
              <a:rPr lang="cs-CZ" dirty="0" err="1" smtClean="0"/>
              <a:t>nedostatok</a:t>
            </a:r>
            <a:r>
              <a:rPr lang="cs-CZ" dirty="0" smtClean="0"/>
              <a:t> </a:t>
            </a:r>
            <a:r>
              <a:rPr lang="cs-CZ" dirty="0" err="1"/>
              <a:t>pracovnej</a:t>
            </a:r>
            <a:r>
              <a:rPr lang="cs-CZ" dirty="0"/>
              <a:t> sily, </a:t>
            </a:r>
            <a:r>
              <a:rPr lang="cs-CZ" dirty="0" err="1"/>
              <a:t>nie</a:t>
            </a:r>
            <a:r>
              <a:rPr lang="cs-CZ" dirty="0"/>
              <a:t> </a:t>
            </a:r>
            <a:r>
              <a:rPr lang="cs-CZ" dirty="0" err="1"/>
              <a:t>územia</a:t>
            </a:r>
            <a:r>
              <a:rPr lang="cs-CZ" dirty="0"/>
              <a:t> </a:t>
            </a:r>
            <a:endParaRPr lang="en-US" dirty="0"/>
          </a:p>
          <a:p>
            <a:r>
              <a:rPr lang="cs-CZ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561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Herbst</a:t>
            </a:r>
            <a:r>
              <a:rPr lang="en-US" dirty="0" smtClean="0"/>
              <a:t>: </a:t>
            </a:r>
            <a:r>
              <a:rPr lang="en-US" dirty="0" err="1"/>
              <a:t>A</a:t>
            </a:r>
            <a:r>
              <a:rPr lang="en-US" dirty="0" err="1" smtClean="0"/>
              <a:t>frická</a:t>
            </a:r>
            <a:r>
              <a:rPr lang="en-US" dirty="0" smtClean="0"/>
              <a:t> </a:t>
            </a:r>
            <a:r>
              <a:rPr lang="en-US" dirty="0" err="1" smtClean="0"/>
              <a:t>skúsenosť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africké vojnové konflikty od 18. </a:t>
            </a:r>
            <a:r>
              <a:rPr lang="cs-CZ" dirty="0" err="1" smtClean="0"/>
              <a:t>storočia</a:t>
            </a:r>
            <a:r>
              <a:rPr lang="cs-CZ" dirty="0" smtClean="0"/>
              <a:t> </a:t>
            </a:r>
            <a:r>
              <a:rPr lang="cs-CZ" dirty="0" err="1" smtClean="0"/>
              <a:t>boli</a:t>
            </a:r>
            <a:r>
              <a:rPr lang="cs-CZ" dirty="0" smtClean="0"/>
              <a:t> </a:t>
            </a:r>
            <a:r>
              <a:rPr lang="cs-CZ" dirty="0" err="1" smtClean="0"/>
              <a:t>najmä</a:t>
            </a:r>
            <a:r>
              <a:rPr lang="cs-CZ" dirty="0" smtClean="0"/>
              <a:t> snahou </a:t>
            </a:r>
            <a:r>
              <a:rPr lang="cs-CZ" dirty="0" err="1" smtClean="0"/>
              <a:t>získať</a:t>
            </a:r>
            <a:r>
              <a:rPr lang="cs-CZ" dirty="0" smtClean="0"/>
              <a:t>, </a:t>
            </a:r>
            <a:r>
              <a:rPr lang="cs-CZ" dirty="0" err="1" smtClean="0"/>
              <a:t>otrokov</a:t>
            </a:r>
            <a:r>
              <a:rPr lang="cs-CZ" dirty="0" smtClean="0"/>
              <a:t>, </a:t>
            </a:r>
            <a:r>
              <a:rPr lang="cs-CZ" dirty="0" err="1" smtClean="0"/>
              <a:t>dobytok</a:t>
            </a:r>
            <a:r>
              <a:rPr lang="cs-CZ" dirty="0" smtClean="0"/>
              <a:t> a ženy  - proto/</a:t>
            </a:r>
            <a:r>
              <a:rPr lang="cs-CZ" dirty="0" err="1" smtClean="0"/>
              <a:t>štáty</a:t>
            </a:r>
            <a:r>
              <a:rPr lang="cs-CZ" dirty="0" smtClean="0"/>
              <a:t> neexpandovali </a:t>
            </a:r>
            <a:r>
              <a:rPr lang="cs-CZ" dirty="0" err="1" smtClean="0"/>
              <a:t>teritoriálne</a:t>
            </a:r>
            <a:r>
              <a:rPr lang="cs-CZ" dirty="0" smtClean="0"/>
              <a:t>, ale </a:t>
            </a:r>
            <a:r>
              <a:rPr lang="cs-CZ" dirty="0" err="1" smtClean="0"/>
              <a:t>cieľom</a:t>
            </a:r>
            <a:r>
              <a:rPr lang="cs-CZ" dirty="0" smtClean="0"/>
              <a:t> bolo </a:t>
            </a:r>
            <a:r>
              <a:rPr lang="cs-CZ" dirty="0" err="1" smtClean="0"/>
              <a:t>zajať</a:t>
            </a:r>
            <a:r>
              <a:rPr lang="cs-CZ" dirty="0" smtClean="0"/>
              <a:t> </a:t>
            </a:r>
            <a:r>
              <a:rPr lang="cs-CZ" dirty="0" err="1" smtClean="0"/>
              <a:t>ľudí</a:t>
            </a:r>
            <a:r>
              <a:rPr lang="cs-CZ" dirty="0" smtClean="0"/>
              <a:t> </a:t>
            </a:r>
            <a:endParaRPr lang="en-US" dirty="0" smtClean="0"/>
          </a:p>
          <a:p>
            <a:r>
              <a:rPr lang="cs-CZ" dirty="0" smtClean="0"/>
              <a:t>zanedbávané </a:t>
            </a:r>
            <a:r>
              <a:rPr lang="cs-CZ" dirty="0" err="1"/>
              <a:t>rurálne</a:t>
            </a:r>
            <a:r>
              <a:rPr lang="cs-CZ" dirty="0"/>
              <a:t> oblasti (</a:t>
            </a:r>
            <a:r>
              <a:rPr lang="cs-CZ" dirty="0" err="1"/>
              <a:t>nedostatok</a:t>
            </a:r>
            <a:r>
              <a:rPr lang="cs-CZ" dirty="0"/>
              <a:t> </a:t>
            </a:r>
            <a:r>
              <a:rPr lang="cs-CZ" dirty="0" err="1"/>
              <a:t>ciest</a:t>
            </a:r>
            <a:r>
              <a:rPr lang="cs-CZ" dirty="0"/>
              <a:t>, </a:t>
            </a:r>
            <a:r>
              <a:rPr lang="cs-CZ" dirty="0" err="1"/>
              <a:t>chýbajúce</a:t>
            </a:r>
            <a:r>
              <a:rPr lang="cs-CZ" dirty="0"/>
              <a:t> telefonické </a:t>
            </a:r>
            <a:r>
              <a:rPr lang="cs-CZ" dirty="0" err="1"/>
              <a:t>spojenie</a:t>
            </a:r>
            <a:r>
              <a:rPr lang="cs-CZ" dirty="0"/>
              <a:t> </a:t>
            </a:r>
            <a:r>
              <a:rPr lang="cs-CZ" dirty="0" err="1"/>
              <a:t>atď</a:t>
            </a:r>
            <a:r>
              <a:rPr lang="cs-CZ" dirty="0"/>
              <a:t>.) </a:t>
            </a:r>
            <a:endParaRPr lang="cs-CZ" dirty="0" smtClean="0"/>
          </a:p>
          <a:p>
            <a:r>
              <a:rPr lang="cs-CZ" dirty="0" smtClean="0"/>
              <a:t>a </a:t>
            </a:r>
            <a:r>
              <a:rPr lang="cs-CZ" dirty="0" err="1"/>
              <a:t>koloniálna</a:t>
            </a:r>
            <a:r>
              <a:rPr lang="cs-CZ" dirty="0"/>
              <a:t> správa </a:t>
            </a:r>
            <a:r>
              <a:rPr lang="cs-CZ" dirty="0" err="1"/>
              <a:t>sa</a:t>
            </a:r>
            <a:r>
              <a:rPr lang="cs-CZ" dirty="0"/>
              <a:t> </a:t>
            </a:r>
            <a:r>
              <a:rPr lang="cs-CZ" dirty="0" err="1"/>
              <a:t>im</a:t>
            </a:r>
            <a:r>
              <a:rPr lang="cs-CZ" dirty="0"/>
              <a:t> začala </a:t>
            </a:r>
            <a:r>
              <a:rPr lang="cs-CZ" dirty="0" err="1"/>
              <a:t>pomaly</a:t>
            </a:r>
            <a:r>
              <a:rPr lang="cs-CZ" dirty="0"/>
              <a:t> </a:t>
            </a:r>
            <a:r>
              <a:rPr lang="cs-CZ" dirty="0" err="1"/>
              <a:t>približovať</a:t>
            </a:r>
            <a:r>
              <a:rPr lang="cs-CZ" dirty="0"/>
              <a:t> až </a:t>
            </a:r>
            <a:r>
              <a:rPr lang="cs-CZ" dirty="0" err="1"/>
              <a:t>začiatkom</a:t>
            </a:r>
            <a:r>
              <a:rPr lang="cs-CZ" dirty="0"/>
              <a:t> 20. </a:t>
            </a:r>
            <a:r>
              <a:rPr lang="cs-CZ" dirty="0" err="1"/>
              <a:t>storočia</a:t>
            </a:r>
            <a:r>
              <a:rPr lang="cs-CZ" dirty="0"/>
              <a:t>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556451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Herbst</a:t>
            </a:r>
            <a:r>
              <a:rPr lang="en-US" dirty="0" smtClean="0"/>
              <a:t>: </a:t>
            </a:r>
            <a:r>
              <a:rPr lang="en-US" dirty="0" err="1" smtClean="0"/>
              <a:t>Africká</a:t>
            </a:r>
            <a:r>
              <a:rPr lang="en-US" dirty="0" smtClean="0"/>
              <a:t> </a:t>
            </a:r>
            <a:r>
              <a:rPr lang="en-US" dirty="0" err="1" smtClean="0"/>
              <a:t>skúsenosť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235152"/>
          </a:xfrm>
        </p:spPr>
        <p:txBody>
          <a:bodyPr/>
          <a:lstStyle/>
          <a:p>
            <a:r>
              <a:rPr lang="cs-CZ" dirty="0" smtClean="0"/>
              <a:t>aj po získaní nezávislosti slabá </a:t>
            </a:r>
            <a:r>
              <a:rPr lang="cs-CZ" dirty="0" err="1" smtClean="0"/>
              <a:t>penetrácia</a:t>
            </a:r>
            <a:r>
              <a:rPr lang="cs-CZ" dirty="0" smtClean="0"/>
              <a:t> a </a:t>
            </a:r>
            <a:r>
              <a:rPr lang="cs-CZ" dirty="0" err="1" smtClean="0"/>
              <a:t>nízke</a:t>
            </a:r>
            <a:r>
              <a:rPr lang="cs-CZ" dirty="0" smtClean="0"/>
              <a:t> kapacity </a:t>
            </a:r>
            <a:r>
              <a:rPr lang="cs-CZ" dirty="0" err="1" smtClean="0"/>
              <a:t>štátu</a:t>
            </a:r>
            <a:r>
              <a:rPr lang="cs-CZ" dirty="0" smtClean="0"/>
              <a:t> </a:t>
            </a:r>
            <a:r>
              <a:rPr lang="cs-CZ" dirty="0" err="1" smtClean="0"/>
              <a:t>kontrolovať</a:t>
            </a:r>
            <a:r>
              <a:rPr lang="cs-CZ" dirty="0" smtClean="0"/>
              <a:t> </a:t>
            </a:r>
            <a:r>
              <a:rPr lang="cs-CZ" dirty="0" err="1" smtClean="0"/>
              <a:t>periférne</a:t>
            </a:r>
            <a:r>
              <a:rPr lang="cs-CZ" dirty="0" smtClean="0"/>
              <a:t> </a:t>
            </a:r>
            <a:r>
              <a:rPr lang="cs-CZ" dirty="0" err="1" smtClean="0"/>
              <a:t>rurálne</a:t>
            </a:r>
            <a:r>
              <a:rPr lang="cs-CZ" dirty="0" smtClean="0"/>
              <a:t> oblasti (aj </a:t>
            </a:r>
            <a:r>
              <a:rPr lang="cs-CZ" dirty="0" err="1" smtClean="0"/>
              <a:t>kvôli</a:t>
            </a:r>
            <a:r>
              <a:rPr lang="cs-CZ" dirty="0" smtClean="0"/>
              <a:t> </a:t>
            </a:r>
            <a:r>
              <a:rPr lang="cs-CZ" dirty="0" err="1" smtClean="0"/>
              <a:t>nízkej</a:t>
            </a:r>
            <a:r>
              <a:rPr lang="cs-CZ" dirty="0" smtClean="0"/>
              <a:t> </a:t>
            </a:r>
            <a:r>
              <a:rPr lang="cs-CZ" dirty="0" err="1" smtClean="0"/>
              <a:t>monetarizácii</a:t>
            </a:r>
            <a:r>
              <a:rPr lang="cs-CZ" dirty="0" smtClean="0"/>
              <a:t> </a:t>
            </a:r>
            <a:r>
              <a:rPr lang="cs-CZ" dirty="0" err="1" smtClean="0"/>
              <a:t>rurálneho</a:t>
            </a:r>
            <a:r>
              <a:rPr lang="cs-CZ" dirty="0" smtClean="0"/>
              <a:t> </a:t>
            </a:r>
            <a:r>
              <a:rPr lang="cs-CZ" dirty="0" err="1" smtClean="0"/>
              <a:t>hospodárstva</a:t>
            </a:r>
            <a:r>
              <a:rPr lang="cs-CZ" dirty="0" smtClean="0"/>
              <a:t>)</a:t>
            </a:r>
            <a:endParaRPr lang="en-US" dirty="0" smtClean="0"/>
          </a:p>
          <a:p>
            <a:r>
              <a:rPr lang="cs-CZ" dirty="0" smtClean="0"/>
              <a:t>slabá </a:t>
            </a:r>
            <a:r>
              <a:rPr lang="cs-CZ" dirty="0"/>
              <a:t>daňová </a:t>
            </a:r>
            <a:r>
              <a:rPr lang="cs-CZ" dirty="0" err="1"/>
              <a:t>základňa</a:t>
            </a:r>
            <a:r>
              <a:rPr lang="cs-CZ" dirty="0"/>
              <a:t> </a:t>
            </a:r>
            <a:r>
              <a:rPr lang="cs-CZ" dirty="0" err="1" smtClean="0"/>
              <a:t>štátov</a:t>
            </a:r>
            <a:r>
              <a:rPr lang="cs-CZ" dirty="0" smtClean="0"/>
              <a:t> </a:t>
            </a:r>
            <a:r>
              <a:rPr lang="cs-CZ" dirty="0" smtClean="0">
                <a:sym typeface="Wingdings"/>
              </a:rPr>
              <a:t></a:t>
            </a:r>
            <a:r>
              <a:rPr lang="cs-CZ" dirty="0" smtClean="0"/>
              <a:t> </a:t>
            </a:r>
            <a:r>
              <a:rPr lang="cs-CZ" dirty="0" err="1" smtClean="0"/>
              <a:t>alternatívne</a:t>
            </a:r>
            <a:r>
              <a:rPr lang="cs-CZ" dirty="0" smtClean="0"/>
              <a:t> a </a:t>
            </a:r>
            <a:r>
              <a:rPr lang="cs-CZ" dirty="0" err="1" smtClean="0"/>
              <a:t>menej</a:t>
            </a:r>
            <a:r>
              <a:rPr lang="cs-CZ" dirty="0" smtClean="0"/>
              <a:t> </a:t>
            </a:r>
            <a:r>
              <a:rPr lang="cs-CZ" dirty="0" err="1" smtClean="0"/>
              <a:t>efektívne</a:t>
            </a:r>
            <a:r>
              <a:rPr lang="cs-CZ" dirty="0" smtClean="0"/>
              <a:t> </a:t>
            </a:r>
            <a:r>
              <a:rPr lang="cs-CZ" dirty="0" err="1" smtClean="0"/>
              <a:t>spôsoby</a:t>
            </a:r>
            <a:r>
              <a:rPr lang="cs-CZ" dirty="0" smtClean="0"/>
              <a:t> </a:t>
            </a:r>
            <a:r>
              <a:rPr lang="cs-CZ" dirty="0" err="1"/>
              <a:t>zdaňovania</a:t>
            </a:r>
            <a:r>
              <a:rPr lang="cs-CZ" dirty="0"/>
              <a:t> (</a:t>
            </a:r>
            <a:r>
              <a:rPr lang="cs-CZ" dirty="0" err="1"/>
              <a:t>napr</a:t>
            </a:r>
            <a:r>
              <a:rPr lang="cs-CZ" dirty="0"/>
              <a:t>. </a:t>
            </a:r>
            <a:r>
              <a:rPr lang="cs-CZ" dirty="0" err="1"/>
              <a:t>zdanenie</a:t>
            </a:r>
            <a:r>
              <a:rPr lang="cs-CZ" dirty="0"/>
              <a:t> obchodu) </a:t>
            </a:r>
            <a:r>
              <a:rPr lang="cs-CZ" dirty="0" smtClean="0"/>
              <a:t>a </a:t>
            </a:r>
            <a:r>
              <a:rPr lang="cs-CZ" dirty="0" err="1" smtClean="0"/>
              <a:t>prerozdeľovanie</a:t>
            </a:r>
            <a:r>
              <a:rPr lang="cs-CZ" dirty="0" smtClean="0"/>
              <a:t>: </a:t>
            </a:r>
            <a:r>
              <a:rPr lang="cs-CZ" dirty="0" err="1" smtClean="0"/>
              <a:t>zamestnávanie</a:t>
            </a:r>
            <a:r>
              <a:rPr lang="cs-CZ" dirty="0" smtClean="0"/>
              <a:t> </a:t>
            </a:r>
            <a:r>
              <a:rPr lang="cs-CZ" dirty="0"/>
              <a:t>v </a:t>
            </a:r>
            <a:r>
              <a:rPr lang="cs-CZ" dirty="0" err="1"/>
              <a:t>pološtátnych</a:t>
            </a:r>
            <a:r>
              <a:rPr lang="cs-CZ" dirty="0"/>
              <a:t> </a:t>
            </a:r>
            <a:r>
              <a:rPr lang="cs-CZ" dirty="0" err="1" smtClean="0"/>
              <a:t>organizáciách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135519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Budovanie</a:t>
            </a:r>
            <a:r>
              <a:rPr lang="en-US" dirty="0" smtClean="0"/>
              <a:t> </a:t>
            </a:r>
            <a:r>
              <a:rPr lang="en-US" dirty="0" err="1" smtClean="0"/>
              <a:t>afrických</a:t>
            </a:r>
            <a:r>
              <a:rPr lang="en-US" dirty="0" smtClean="0"/>
              <a:t> </a:t>
            </a:r>
            <a:r>
              <a:rPr lang="en-US" dirty="0" err="1" smtClean="0"/>
              <a:t>štátov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163144"/>
          </a:xfrm>
        </p:spPr>
        <p:txBody>
          <a:bodyPr/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sz="3200" dirty="0" err="1" smtClean="0"/>
              <a:t>po</a:t>
            </a:r>
            <a:r>
              <a:rPr lang="en-US" sz="3200" dirty="0" smtClean="0"/>
              <a:t> </a:t>
            </a:r>
            <a:r>
              <a:rPr lang="en-US" sz="3200" dirty="0" err="1" smtClean="0"/>
              <a:t>vojnách</a:t>
            </a:r>
            <a:r>
              <a:rPr lang="en-US" sz="3200" dirty="0" smtClean="0"/>
              <a:t> </a:t>
            </a:r>
            <a:r>
              <a:rPr lang="en-US" sz="3200" dirty="0" err="1" smtClean="0"/>
              <a:t>nemali</a:t>
            </a:r>
            <a:r>
              <a:rPr lang="en-US" sz="3200" dirty="0" smtClean="0"/>
              <a:t> </a:t>
            </a:r>
            <a:r>
              <a:rPr lang="en-US" sz="3200" dirty="0" err="1" smtClean="0"/>
              <a:t>africké</a:t>
            </a:r>
            <a:r>
              <a:rPr lang="en-US" sz="3200" dirty="0" smtClean="0"/>
              <a:t> </a:t>
            </a:r>
            <a:r>
              <a:rPr lang="en-US" sz="3200" dirty="0" err="1" smtClean="0"/>
              <a:t>vlády</a:t>
            </a:r>
            <a:r>
              <a:rPr lang="en-US" sz="3200" dirty="0" smtClean="0"/>
              <a:t> </a:t>
            </a:r>
            <a:r>
              <a:rPr lang="en-US" sz="3200" dirty="0" err="1" smtClean="0"/>
              <a:t>podobnú</a:t>
            </a:r>
            <a:r>
              <a:rPr lang="en-US" sz="3200" dirty="0" smtClean="0"/>
              <a:t> </a:t>
            </a:r>
            <a:r>
              <a:rPr lang="en-US" sz="3200" dirty="0" err="1" smtClean="0"/>
              <a:t>infraštruktúru</a:t>
            </a:r>
            <a:r>
              <a:rPr lang="en-US" sz="3200" dirty="0" smtClean="0"/>
              <a:t> </a:t>
            </a:r>
            <a:r>
              <a:rPr lang="en-US" sz="3200" dirty="0" err="1" smtClean="0"/>
              <a:t>ako</a:t>
            </a:r>
            <a:r>
              <a:rPr lang="en-US" sz="3200" dirty="0" smtClean="0"/>
              <a:t> v </a:t>
            </a:r>
            <a:r>
              <a:rPr lang="en-US" sz="3200" dirty="0" err="1" smtClean="0"/>
              <a:t>európe</a:t>
            </a:r>
            <a:endParaRPr lang="en-US" sz="3200" dirty="0" smtClean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sz="3200" dirty="0" err="1" smtClean="0"/>
              <a:t>regionálny</a:t>
            </a:r>
            <a:r>
              <a:rPr lang="en-US" sz="3200" dirty="0" smtClean="0"/>
              <a:t> </a:t>
            </a:r>
            <a:r>
              <a:rPr lang="en-US" sz="3200" dirty="0" err="1" smtClean="0"/>
              <a:t>systém</a:t>
            </a:r>
            <a:r>
              <a:rPr lang="en-US" sz="3200" dirty="0" smtClean="0"/>
              <a:t> </a:t>
            </a:r>
            <a:r>
              <a:rPr lang="en-US" sz="3200" dirty="0" err="1" smtClean="0"/>
              <a:t>štátov</a:t>
            </a:r>
            <a:r>
              <a:rPr lang="en-US" sz="3200" dirty="0" smtClean="0"/>
              <a:t> </a:t>
            </a:r>
            <a:r>
              <a:rPr lang="en-US" sz="3200" dirty="0" err="1" smtClean="0"/>
              <a:t>bol</a:t>
            </a:r>
            <a:r>
              <a:rPr lang="en-US" sz="3200" dirty="0" smtClean="0"/>
              <a:t> </a:t>
            </a:r>
            <a:r>
              <a:rPr lang="en-US" sz="3200" dirty="0" err="1" smtClean="0"/>
              <a:t>menej</a:t>
            </a:r>
            <a:r>
              <a:rPr lang="en-US" sz="3200" dirty="0" smtClean="0"/>
              <a:t> </a:t>
            </a:r>
            <a:r>
              <a:rPr lang="en-US" sz="3200" dirty="0" err="1" smtClean="0"/>
              <a:t>konfliktný</a:t>
            </a:r>
            <a:r>
              <a:rPr lang="en-US" sz="3200" dirty="0" smtClean="0"/>
              <a:t> a </a:t>
            </a:r>
            <a:r>
              <a:rPr lang="en-US" sz="3200" dirty="0" err="1" smtClean="0"/>
              <a:t>viac</a:t>
            </a:r>
            <a:r>
              <a:rPr lang="en-US" sz="3200" dirty="0" smtClean="0"/>
              <a:t> </a:t>
            </a:r>
            <a:r>
              <a:rPr lang="en-US" sz="3200" dirty="0" err="1" smtClean="0"/>
              <a:t>kooperatívny</a:t>
            </a:r>
            <a:r>
              <a:rPr lang="en-US" sz="3200" dirty="0" smtClean="0"/>
              <a:t> </a:t>
            </a:r>
            <a:r>
              <a:rPr lang="en-US" sz="3200" dirty="0" err="1" smtClean="0"/>
              <a:t>ako</a:t>
            </a:r>
            <a:r>
              <a:rPr lang="en-US" sz="3200" dirty="0" smtClean="0"/>
              <a:t> v </a:t>
            </a:r>
            <a:r>
              <a:rPr lang="en-US" sz="3200" dirty="0" err="1" smtClean="0"/>
              <a:t>Európe</a:t>
            </a:r>
            <a:endParaRPr lang="en-US" sz="3200" dirty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cs-CZ" sz="3200" dirty="0" err="1" smtClean="0"/>
              <a:t>koloniálne</a:t>
            </a:r>
            <a:r>
              <a:rPr lang="cs-CZ" sz="3200" dirty="0" smtClean="0"/>
              <a:t> </a:t>
            </a:r>
            <a:r>
              <a:rPr lang="cs-CZ" sz="3200" dirty="0"/>
              <a:t>hranice </a:t>
            </a:r>
            <a:r>
              <a:rPr lang="cs-CZ" sz="3200" dirty="0" err="1" smtClean="0"/>
              <a:t>štátov</a:t>
            </a:r>
            <a:r>
              <a:rPr lang="cs-CZ" sz="3200" dirty="0" smtClean="0"/>
              <a:t> poskytli </a:t>
            </a:r>
            <a:r>
              <a:rPr lang="cs-CZ" sz="3200" dirty="0"/>
              <a:t>základ na </a:t>
            </a:r>
            <a:r>
              <a:rPr lang="cs-CZ" sz="3200" dirty="0" err="1"/>
              <a:t>budovanie</a:t>
            </a:r>
            <a:r>
              <a:rPr lang="cs-CZ" sz="3200" dirty="0"/>
              <a:t> </a:t>
            </a:r>
            <a:r>
              <a:rPr lang="cs-CZ" sz="3200" dirty="0" err="1" smtClean="0"/>
              <a:t>štátov</a:t>
            </a:r>
            <a:r>
              <a:rPr lang="en-US" sz="3200" dirty="0" smtClean="0"/>
              <a:t>, </a:t>
            </a:r>
            <a:r>
              <a:rPr lang="cs-CZ" sz="3200" dirty="0" smtClean="0"/>
              <a:t>ale </a:t>
            </a:r>
            <a:r>
              <a:rPr lang="cs-CZ" sz="3200" dirty="0" err="1"/>
              <a:t>jedným</a:t>
            </a:r>
            <a:r>
              <a:rPr lang="cs-CZ" sz="3200" dirty="0"/>
              <a:t> z </a:t>
            </a:r>
            <a:r>
              <a:rPr lang="cs-CZ" sz="3200" dirty="0" err="1"/>
              <a:t>dôsledkov</a:t>
            </a:r>
            <a:r>
              <a:rPr lang="cs-CZ" sz="3200" dirty="0"/>
              <a:t> je </a:t>
            </a:r>
            <a:r>
              <a:rPr lang="cs-CZ" sz="3200" dirty="0" err="1"/>
              <a:t>warlordizmus</a:t>
            </a:r>
            <a:r>
              <a:rPr lang="cs-CZ" sz="3200" dirty="0"/>
              <a:t> 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80834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Centeno: </a:t>
            </a:r>
            <a:r>
              <a:rPr lang="en-US" dirty="0" err="1" smtClean="0"/>
              <a:t>Latinskoamerická</a:t>
            </a:r>
            <a:r>
              <a:rPr lang="en-US" dirty="0" smtClean="0"/>
              <a:t> </a:t>
            </a:r>
            <a:r>
              <a:rPr lang="en-US" dirty="0" err="1" smtClean="0"/>
              <a:t>skúsenosť</a:t>
            </a:r>
            <a:r>
              <a:rPr lang="en-US" dirty="0" smtClean="0"/>
              <a:t> je </a:t>
            </a:r>
            <a:r>
              <a:rPr lang="en-US" dirty="0" err="1" smtClean="0"/>
              <a:t>tiež</a:t>
            </a:r>
            <a:r>
              <a:rPr lang="en-US" dirty="0" smtClean="0"/>
              <a:t> </a:t>
            </a:r>
            <a:r>
              <a:rPr lang="en-US" dirty="0" err="1" smtClean="0"/>
              <a:t>iná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235152"/>
          </a:xfrm>
        </p:spPr>
        <p:txBody>
          <a:bodyPr/>
          <a:lstStyle/>
          <a:p>
            <a:r>
              <a:rPr lang="cs-CZ" dirty="0"/>
              <a:t>vojna </a:t>
            </a:r>
            <a:r>
              <a:rPr lang="cs-CZ" dirty="0" err="1" smtClean="0"/>
              <a:t>spôsobí</a:t>
            </a:r>
            <a:r>
              <a:rPr lang="cs-CZ" dirty="0" smtClean="0"/>
              <a:t> </a:t>
            </a:r>
            <a:r>
              <a:rPr lang="cs-CZ" dirty="0"/>
              <a:t>vznik </a:t>
            </a:r>
            <a:r>
              <a:rPr lang="cs-CZ" dirty="0" err="1" smtClean="0"/>
              <a:t>štátov</a:t>
            </a:r>
            <a:r>
              <a:rPr lang="cs-CZ" dirty="0" smtClean="0"/>
              <a:t> len </a:t>
            </a:r>
            <a:r>
              <a:rPr lang="cs-CZ" dirty="0" err="1"/>
              <a:t>vtedy</a:t>
            </a:r>
            <a:r>
              <a:rPr lang="cs-CZ" dirty="0"/>
              <a:t>, </a:t>
            </a:r>
            <a:r>
              <a:rPr lang="cs-CZ" dirty="0" err="1"/>
              <a:t>ak</a:t>
            </a:r>
            <a:r>
              <a:rPr lang="cs-CZ" dirty="0"/>
              <a:t> už existuje </a:t>
            </a:r>
            <a:r>
              <a:rPr lang="cs-CZ" dirty="0" err="1"/>
              <a:t>čiastočne</a:t>
            </a:r>
            <a:r>
              <a:rPr lang="cs-CZ" dirty="0"/>
              <a:t> centralizovaná autorita, </a:t>
            </a:r>
            <a:r>
              <a:rPr lang="cs-CZ" dirty="0" err="1"/>
              <a:t>ktorá</a:t>
            </a:r>
            <a:r>
              <a:rPr lang="cs-CZ" dirty="0"/>
              <a:t> </a:t>
            </a:r>
            <a:r>
              <a:rPr lang="cs-CZ" dirty="0" smtClean="0"/>
              <a:t>využije vojnový konflikt </a:t>
            </a:r>
            <a:r>
              <a:rPr lang="cs-CZ" dirty="0"/>
              <a:t>na </a:t>
            </a:r>
            <a:r>
              <a:rPr lang="cs-CZ" dirty="0" err="1"/>
              <a:t>ďalšie</a:t>
            </a:r>
            <a:r>
              <a:rPr lang="cs-CZ" dirty="0"/>
              <a:t> </a:t>
            </a:r>
            <a:r>
              <a:rPr lang="cs-CZ" dirty="0" err="1"/>
              <a:t>budovanie</a:t>
            </a:r>
            <a:r>
              <a:rPr lang="cs-CZ" dirty="0"/>
              <a:t> </a:t>
            </a:r>
            <a:r>
              <a:rPr lang="cs-CZ" dirty="0" err="1"/>
              <a:t>štátu</a:t>
            </a:r>
            <a:endParaRPr lang="en-US" dirty="0"/>
          </a:p>
          <a:p>
            <a:r>
              <a:rPr lang="cs-CZ" dirty="0"/>
              <a:t> </a:t>
            </a:r>
            <a:r>
              <a:rPr lang="cs-CZ" dirty="0" smtClean="0"/>
              <a:t>kapacita </a:t>
            </a:r>
            <a:r>
              <a:rPr lang="cs-CZ" dirty="0" err="1"/>
              <a:t>štátu</a:t>
            </a:r>
            <a:r>
              <a:rPr lang="cs-CZ" dirty="0"/>
              <a:t> </a:t>
            </a:r>
            <a:r>
              <a:rPr lang="cs-CZ" dirty="0" err="1"/>
              <a:t>extrahovať</a:t>
            </a:r>
            <a:r>
              <a:rPr lang="cs-CZ" dirty="0"/>
              <a:t> zdroje </a:t>
            </a:r>
            <a:r>
              <a:rPr lang="cs-CZ" dirty="0" err="1" smtClean="0"/>
              <a:t>súvisí</a:t>
            </a:r>
            <a:r>
              <a:rPr lang="cs-CZ" dirty="0" smtClean="0"/>
              <a:t> </a:t>
            </a:r>
            <a:r>
              <a:rPr lang="cs-CZ" dirty="0"/>
              <a:t>s ochotou </a:t>
            </a:r>
            <a:r>
              <a:rPr lang="cs-CZ" dirty="0" err="1"/>
              <a:t>obyvateľstva</a:t>
            </a:r>
            <a:r>
              <a:rPr lang="cs-CZ" dirty="0"/>
              <a:t> </a:t>
            </a:r>
            <a:r>
              <a:rPr lang="cs-CZ" dirty="0" err="1"/>
              <a:t>akceptovať</a:t>
            </a:r>
            <a:r>
              <a:rPr lang="cs-CZ" dirty="0"/>
              <a:t> </a:t>
            </a:r>
            <a:r>
              <a:rPr lang="cs-CZ" dirty="0" err="1" smtClean="0"/>
              <a:t>situáciu</a:t>
            </a:r>
            <a:endParaRPr lang="en-US" dirty="0"/>
          </a:p>
          <a:p>
            <a:r>
              <a:rPr lang="cs-CZ" dirty="0" smtClean="0"/>
              <a:t>vojna </a:t>
            </a:r>
            <a:r>
              <a:rPr lang="cs-CZ" dirty="0"/>
              <a:t>produkuje </a:t>
            </a:r>
            <a:r>
              <a:rPr lang="cs-CZ" dirty="0" err="1"/>
              <a:t>štáty</a:t>
            </a:r>
            <a:r>
              <a:rPr lang="cs-CZ" dirty="0"/>
              <a:t>, </a:t>
            </a:r>
            <a:r>
              <a:rPr lang="cs-CZ" dirty="0" err="1"/>
              <a:t>ak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</a:t>
            </a:r>
            <a:r>
              <a:rPr lang="cs-CZ" dirty="0" smtClean="0"/>
              <a:t>centrum </a:t>
            </a:r>
            <a:r>
              <a:rPr lang="cs-CZ" dirty="0"/>
              <a:t>autority </a:t>
            </a:r>
            <a:r>
              <a:rPr lang="cs-CZ" dirty="0" err="1"/>
              <a:t>stretne</a:t>
            </a:r>
            <a:r>
              <a:rPr lang="cs-CZ" dirty="0"/>
              <a:t> so </a:t>
            </a:r>
            <a:r>
              <a:rPr lang="cs-CZ" dirty="0" err="1"/>
              <a:t>záujmami</a:t>
            </a:r>
            <a:r>
              <a:rPr lang="cs-CZ" dirty="0"/>
              <a:t> </a:t>
            </a:r>
            <a:r>
              <a:rPr lang="cs-CZ" dirty="0" err="1"/>
              <a:t>spoločenskej</a:t>
            </a:r>
            <a:r>
              <a:rPr lang="cs-CZ" dirty="0"/>
              <a:t> </a:t>
            </a:r>
            <a:r>
              <a:rPr lang="cs-CZ" dirty="0" err="1"/>
              <a:t>triedy</a:t>
            </a:r>
            <a:r>
              <a:rPr lang="cs-CZ" dirty="0"/>
              <a:t>, </a:t>
            </a:r>
            <a:r>
              <a:rPr lang="cs-CZ" dirty="0" err="1"/>
              <a:t>ktorá</a:t>
            </a:r>
            <a:r>
              <a:rPr lang="cs-CZ" dirty="0"/>
              <a:t> to </a:t>
            </a:r>
            <a:r>
              <a:rPr lang="cs-CZ" dirty="0" err="1"/>
              <a:t>vníma</a:t>
            </a:r>
            <a:r>
              <a:rPr lang="cs-CZ" dirty="0"/>
              <a:t> </a:t>
            </a:r>
            <a:r>
              <a:rPr lang="cs-CZ" dirty="0" err="1"/>
              <a:t>ako</a:t>
            </a:r>
            <a:r>
              <a:rPr lang="cs-CZ" dirty="0"/>
              <a:t> </a:t>
            </a:r>
            <a:r>
              <a:rPr lang="cs-CZ" dirty="0" smtClean="0"/>
              <a:t>ochranu </a:t>
            </a:r>
            <a:r>
              <a:rPr lang="cs-CZ" dirty="0" err="1" smtClean="0"/>
              <a:t>svojich</a:t>
            </a:r>
            <a:r>
              <a:rPr lang="cs-CZ" dirty="0" smtClean="0"/>
              <a:t> </a:t>
            </a:r>
            <a:r>
              <a:rPr lang="cs-CZ" dirty="0" err="1"/>
              <a:t>privilégií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99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Centeno: </a:t>
            </a:r>
            <a:r>
              <a:rPr lang="en-US" dirty="0" err="1" smtClean="0"/>
              <a:t>Latinská</a:t>
            </a:r>
            <a:r>
              <a:rPr lang="en-US" dirty="0" smtClean="0"/>
              <a:t> Amerika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091136"/>
          </a:xfrm>
        </p:spPr>
        <p:txBody>
          <a:bodyPr/>
          <a:lstStyle/>
          <a:p>
            <a:r>
              <a:rPr lang="cs-CZ" dirty="0" smtClean="0"/>
              <a:t>v </a:t>
            </a:r>
            <a:r>
              <a:rPr lang="cs-CZ" dirty="0"/>
              <a:t>čase </a:t>
            </a:r>
            <a:r>
              <a:rPr lang="cs-CZ" dirty="0" err="1"/>
              <a:t>najintenzívnejších</a:t>
            </a:r>
            <a:r>
              <a:rPr lang="cs-CZ" dirty="0"/>
              <a:t> vojenských </a:t>
            </a:r>
            <a:r>
              <a:rPr lang="cs-CZ" dirty="0" err="1"/>
              <a:t>konfliktov</a:t>
            </a:r>
            <a:r>
              <a:rPr lang="cs-CZ" dirty="0"/>
              <a:t> (v 19. </a:t>
            </a:r>
            <a:r>
              <a:rPr lang="cs-CZ" dirty="0" err="1"/>
              <a:t>storočí</a:t>
            </a:r>
            <a:r>
              <a:rPr lang="cs-CZ" dirty="0"/>
              <a:t>) </a:t>
            </a:r>
            <a:r>
              <a:rPr lang="cs-CZ" dirty="0" err="1"/>
              <a:t>štáty</a:t>
            </a:r>
            <a:r>
              <a:rPr lang="cs-CZ" dirty="0"/>
              <a:t> stále zápasili s </a:t>
            </a:r>
            <a:r>
              <a:rPr lang="cs-CZ" dirty="0" err="1"/>
              <a:t>etablovaním</a:t>
            </a:r>
            <a:r>
              <a:rPr lang="cs-CZ" dirty="0"/>
              <a:t> </a:t>
            </a:r>
            <a:r>
              <a:rPr lang="cs-CZ" dirty="0" err="1"/>
              <a:t>svojej</a:t>
            </a:r>
            <a:r>
              <a:rPr lang="cs-CZ" dirty="0"/>
              <a:t> autority a </a:t>
            </a:r>
            <a:r>
              <a:rPr lang="cs-CZ" dirty="0" err="1"/>
              <a:t>budovanie</a:t>
            </a:r>
            <a:r>
              <a:rPr lang="cs-CZ" dirty="0"/>
              <a:t> kapacity </a:t>
            </a:r>
            <a:r>
              <a:rPr lang="cs-CZ" dirty="0" err="1"/>
              <a:t>štátov</a:t>
            </a:r>
            <a:r>
              <a:rPr lang="cs-CZ" dirty="0"/>
              <a:t> začalo až s obdobím </a:t>
            </a:r>
            <a:r>
              <a:rPr lang="cs-CZ" dirty="0" err="1"/>
              <a:t>dlhého</a:t>
            </a:r>
            <a:r>
              <a:rPr lang="cs-CZ" dirty="0"/>
              <a:t> </a:t>
            </a:r>
            <a:r>
              <a:rPr lang="cs-CZ" dirty="0" err="1"/>
              <a:t>mieru</a:t>
            </a:r>
            <a:endParaRPr lang="en-US" dirty="0"/>
          </a:p>
          <a:p>
            <a:r>
              <a:rPr lang="cs-CZ" dirty="0" err="1" smtClean="0"/>
              <a:t>zdaňovacie</a:t>
            </a:r>
            <a:r>
              <a:rPr lang="cs-CZ" dirty="0" smtClean="0"/>
              <a:t> </a:t>
            </a:r>
            <a:r>
              <a:rPr lang="cs-CZ" dirty="0"/>
              <a:t>kapacity </a:t>
            </a:r>
            <a:r>
              <a:rPr lang="cs-CZ" dirty="0" err="1"/>
              <a:t>štátov</a:t>
            </a:r>
            <a:r>
              <a:rPr lang="cs-CZ" dirty="0"/>
              <a:t> </a:t>
            </a:r>
            <a:r>
              <a:rPr lang="cs-CZ" dirty="0" err="1"/>
              <a:t>boli</a:t>
            </a:r>
            <a:r>
              <a:rPr lang="cs-CZ" dirty="0"/>
              <a:t> aj v čase vojnových </a:t>
            </a:r>
            <a:r>
              <a:rPr lang="cs-CZ" dirty="0" err="1"/>
              <a:t>konfliktov</a:t>
            </a:r>
            <a:r>
              <a:rPr lang="cs-CZ" dirty="0"/>
              <a:t> </a:t>
            </a:r>
            <a:r>
              <a:rPr lang="cs-CZ" dirty="0" err="1"/>
              <a:t>veľmi</a:t>
            </a:r>
            <a:r>
              <a:rPr lang="cs-CZ" dirty="0"/>
              <a:t> </a:t>
            </a:r>
            <a:r>
              <a:rPr lang="cs-CZ" dirty="0" err="1"/>
              <a:t>nízke</a:t>
            </a:r>
            <a:r>
              <a:rPr lang="cs-CZ" dirty="0"/>
              <a:t>, zhruba na </a:t>
            </a:r>
            <a:r>
              <a:rPr lang="cs-CZ" dirty="0" err="1"/>
              <a:t>polovičnej</a:t>
            </a:r>
            <a:r>
              <a:rPr lang="cs-CZ" dirty="0"/>
              <a:t> úrovni </a:t>
            </a:r>
            <a:r>
              <a:rPr lang="cs-CZ" dirty="0" err="1"/>
              <a:t>voči</a:t>
            </a:r>
            <a:r>
              <a:rPr lang="cs-CZ" dirty="0"/>
              <a:t> </a:t>
            </a:r>
            <a:r>
              <a:rPr lang="cs-CZ" dirty="0" err="1"/>
              <a:t>najmenej</a:t>
            </a:r>
            <a:r>
              <a:rPr lang="cs-CZ" dirty="0"/>
              <a:t> </a:t>
            </a:r>
            <a:r>
              <a:rPr lang="cs-CZ" dirty="0" err="1"/>
              <a:t>zdaňujúcim</a:t>
            </a:r>
            <a:r>
              <a:rPr lang="cs-CZ" dirty="0"/>
              <a:t> </a:t>
            </a:r>
            <a:r>
              <a:rPr lang="cs-CZ" dirty="0" err="1"/>
              <a:t>európskym</a:t>
            </a:r>
            <a:r>
              <a:rPr lang="cs-CZ" dirty="0"/>
              <a:t> </a:t>
            </a:r>
            <a:r>
              <a:rPr lang="cs-CZ" dirty="0" err="1"/>
              <a:t>štátom</a:t>
            </a:r>
            <a:r>
              <a:rPr lang="cs-CZ" dirty="0"/>
              <a:t> toho </a:t>
            </a:r>
            <a:r>
              <a:rPr lang="cs-CZ" dirty="0" err="1"/>
              <a:t>obdobia</a:t>
            </a:r>
            <a:r>
              <a:rPr lang="cs-CZ" dirty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413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Centeno: </a:t>
            </a:r>
            <a:r>
              <a:rPr lang="en-US" dirty="0" err="1" smtClean="0"/>
              <a:t>Latinská</a:t>
            </a:r>
            <a:r>
              <a:rPr lang="en-US" dirty="0" smtClean="0"/>
              <a:t> Amerika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163144"/>
          </a:xfrm>
        </p:spPr>
        <p:txBody>
          <a:bodyPr/>
          <a:lstStyle/>
          <a:p>
            <a:r>
              <a:rPr lang="cs-CZ" dirty="0"/>
              <a:t>2/3 </a:t>
            </a:r>
            <a:r>
              <a:rPr lang="cs-CZ" dirty="0" err="1"/>
              <a:t>štátnych</a:t>
            </a:r>
            <a:r>
              <a:rPr lang="cs-CZ" dirty="0"/>
              <a:t> </a:t>
            </a:r>
            <a:r>
              <a:rPr lang="cs-CZ" dirty="0" err="1"/>
              <a:t>príjmov</a:t>
            </a:r>
            <a:r>
              <a:rPr lang="cs-CZ" dirty="0"/>
              <a:t> </a:t>
            </a:r>
            <a:r>
              <a:rPr lang="cs-CZ" dirty="0" smtClean="0"/>
              <a:t>z cla: </a:t>
            </a:r>
            <a:r>
              <a:rPr lang="cs-CZ" dirty="0" err="1" smtClean="0"/>
              <a:t>nie</a:t>
            </a:r>
            <a:r>
              <a:rPr lang="cs-CZ" dirty="0" smtClean="0"/>
              <a:t> </a:t>
            </a:r>
            <a:r>
              <a:rPr lang="cs-CZ" dirty="0" err="1"/>
              <a:t>silnejúce</a:t>
            </a:r>
            <a:r>
              <a:rPr lang="cs-CZ" dirty="0"/>
              <a:t> kapacity </a:t>
            </a:r>
            <a:r>
              <a:rPr lang="cs-CZ" dirty="0" err="1"/>
              <a:t>štátu</a:t>
            </a:r>
            <a:r>
              <a:rPr lang="cs-CZ" dirty="0"/>
              <a:t>, ale </a:t>
            </a:r>
            <a:r>
              <a:rPr lang="cs-CZ" dirty="0" err="1"/>
              <a:t>rastúci</a:t>
            </a:r>
            <a:r>
              <a:rPr lang="cs-CZ" dirty="0"/>
              <a:t> </a:t>
            </a:r>
            <a:r>
              <a:rPr lang="cs-CZ" dirty="0" err="1"/>
              <a:t>medzinárodný</a:t>
            </a:r>
            <a:r>
              <a:rPr lang="cs-CZ" dirty="0"/>
              <a:t> obchod bol </a:t>
            </a:r>
            <a:r>
              <a:rPr lang="cs-CZ" dirty="0" err="1"/>
              <a:t>kľúčom</a:t>
            </a:r>
            <a:r>
              <a:rPr lang="cs-CZ" dirty="0"/>
              <a:t> k </a:t>
            </a:r>
            <a:r>
              <a:rPr lang="cs-CZ" dirty="0" err="1" smtClean="0"/>
              <a:t>príjmom</a:t>
            </a:r>
            <a:endParaRPr lang="en-US" dirty="0"/>
          </a:p>
          <a:p>
            <a:r>
              <a:rPr lang="cs-CZ" dirty="0" err="1" smtClean="0"/>
              <a:t>štát</a:t>
            </a:r>
            <a:r>
              <a:rPr lang="cs-CZ" dirty="0" smtClean="0"/>
              <a:t> nebol </a:t>
            </a:r>
            <a:r>
              <a:rPr lang="cs-CZ" dirty="0" err="1" smtClean="0"/>
              <a:t>nútený</a:t>
            </a:r>
            <a:r>
              <a:rPr lang="cs-CZ" dirty="0" smtClean="0"/>
              <a:t> </a:t>
            </a:r>
            <a:r>
              <a:rPr lang="cs-CZ" dirty="0" err="1" smtClean="0"/>
              <a:t>vstupovať</a:t>
            </a:r>
            <a:r>
              <a:rPr lang="cs-CZ" dirty="0" smtClean="0"/>
              <a:t> </a:t>
            </a:r>
            <a:r>
              <a:rPr lang="cs-CZ" dirty="0"/>
              <a:t>do daňových </a:t>
            </a:r>
            <a:r>
              <a:rPr lang="cs-CZ" dirty="0" err="1"/>
              <a:t>konfliktov</a:t>
            </a:r>
            <a:r>
              <a:rPr lang="cs-CZ" dirty="0"/>
              <a:t> so silnými </a:t>
            </a:r>
            <a:r>
              <a:rPr lang="cs-CZ" dirty="0" err="1"/>
              <a:t>hráčmi</a:t>
            </a:r>
            <a:r>
              <a:rPr lang="cs-CZ" dirty="0"/>
              <a:t> v </a:t>
            </a:r>
            <a:r>
              <a:rPr lang="cs-CZ" dirty="0" err="1"/>
              <a:t>spoločnosti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/>
              <a:t>a </a:t>
            </a:r>
            <a:r>
              <a:rPr lang="cs-CZ" dirty="0" err="1" smtClean="0"/>
              <a:t>neúspechy</a:t>
            </a:r>
            <a:r>
              <a:rPr lang="cs-CZ" dirty="0" smtClean="0"/>
              <a:t> </a:t>
            </a:r>
            <a:r>
              <a:rPr lang="cs-CZ" dirty="0"/>
              <a:t>tam, kde </a:t>
            </a:r>
            <a:r>
              <a:rPr lang="cs-CZ" dirty="0" err="1"/>
              <a:t>sa</a:t>
            </a:r>
            <a:r>
              <a:rPr lang="cs-CZ" dirty="0"/>
              <a:t> o to </a:t>
            </a:r>
            <a:r>
              <a:rPr lang="cs-CZ" dirty="0" err="1"/>
              <a:t>štát</a:t>
            </a:r>
            <a:r>
              <a:rPr lang="cs-CZ" dirty="0"/>
              <a:t> </a:t>
            </a:r>
            <a:r>
              <a:rPr lang="cs-CZ" dirty="0" err="1"/>
              <a:t>zriedkavo</a:t>
            </a:r>
            <a:r>
              <a:rPr lang="cs-CZ" dirty="0"/>
              <a:t> </a:t>
            </a:r>
            <a:r>
              <a:rPr lang="cs-CZ" dirty="0" err="1" smtClean="0"/>
              <a:t>pokúsil</a:t>
            </a:r>
            <a:endParaRPr lang="cs-CZ" dirty="0" smtClean="0"/>
          </a:p>
          <a:p>
            <a:r>
              <a:rPr lang="cs-CZ" dirty="0" smtClean="0"/>
              <a:t>zásoby </a:t>
            </a:r>
            <a:r>
              <a:rPr lang="cs-CZ" dirty="0" err="1" smtClean="0"/>
              <a:t>nerastného</a:t>
            </a:r>
            <a:r>
              <a:rPr lang="cs-CZ" dirty="0" smtClean="0"/>
              <a:t> </a:t>
            </a:r>
            <a:r>
              <a:rPr lang="cs-CZ" dirty="0" err="1" smtClean="0"/>
              <a:t>bohatstva</a:t>
            </a:r>
            <a:r>
              <a:rPr lang="cs-CZ" dirty="0" smtClean="0"/>
              <a:t> </a:t>
            </a:r>
            <a:r>
              <a:rPr lang="cs-CZ" dirty="0" err="1" smtClean="0"/>
              <a:t>ako</a:t>
            </a:r>
            <a:r>
              <a:rPr lang="cs-CZ" dirty="0" smtClean="0"/>
              <a:t> </a:t>
            </a:r>
            <a:r>
              <a:rPr lang="cs-CZ" dirty="0" err="1" smtClean="0"/>
              <a:t>ďalší</a:t>
            </a:r>
            <a:r>
              <a:rPr lang="cs-CZ" dirty="0" smtClean="0"/>
              <a:t> zdroj </a:t>
            </a:r>
            <a:r>
              <a:rPr lang="cs-CZ" dirty="0" err="1" smtClean="0"/>
              <a:t>príjmov</a:t>
            </a:r>
            <a:r>
              <a:rPr lang="cs-CZ" dirty="0" smtClean="0"/>
              <a:t> </a:t>
            </a:r>
            <a:r>
              <a:rPr lang="cs-CZ" dirty="0" err="1" smtClean="0"/>
              <a:t>štátu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92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Vojny </a:t>
            </a:r>
            <a:r>
              <a:rPr lang="cs-CZ" dirty="0"/>
              <a:t>v </a:t>
            </a:r>
            <a:r>
              <a:rPr lang="cs-CZ" dirty="0" err="1"/>
              <a:t>Latinskej</a:t>
            </a:r>
            <a:r>
              <a:rPr lang="cs-CZ" dirty="0"/>
              <a:t> </a:t>
            </a:r>
            <a:r>
              <a:rPr lang="cs-CZ" dirty="0" err="1"/>
              <a:t>Amerike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307160"/>
          </a:xfrm>
        </p:spPr>
        <p:txBody>
          <a:bodyPr/>
          <a:lstStyle/>
          <a:p>
            <a:r>
              <a:rPr lang="cs-CZ" dirty="0" err="1" smtClean="0"/>
              <a:t>neviedli</a:t>
            </a:r>
            <a:r>
              <a:rPr lang="cs-CZ" dirty="0" smtClean="0"/>
              <a:t> </a:t>
            </a:r>
            <a:r>
              <a:rPr lang="cs-CZ" dirty="0"/>
              <a:t>k posunu od </a:t>
            </a:r>
            <a:r>
              <a:rPr lang="cs-CZ" dirty="0" err="1"/>
              <a:t>súkromnej</a:t>
            </a:r>
            <a:r>
              <a:rPr lang="cs-CZ" dirty="0"/>
              <a:t> k </a:t>
            </a:r>
            <a:r>
              <a:rPr lang="cs-CZ" dirty="0" err="1"/>
              <a:t>verejnej</a:t>
            </a:r>
            <a:r>
              <a:rPr lang="cs-CZ" dirty="0"/>
              <a:t> kontrole </a:t>
            </a:r>
            <a:r>
              <a:rPr lang="cs-CZ" dirty="0" err="1"/>
              <a:t>násilia</a:t>
            </a:r>
            <a:endParaRPr lang="en-US" dirty="0"/>
          </a:p>
          <a:p>
            <a:r>
              <a:rPr lang="cs-CZ" dirty="0" smtClean="0"/>
              <a:t>armády </a:t>
            </a:r>
            <a:r>
              <a:rPr lang="cs-CZ" dirty="0" err="1"/>
              <a:t>boli</a:t>
            </a:r>
            <a:r>
              <a:rPr lang="cs-CZ" dirty="0"/>
              <a:t> malé s </a:t>
            </a:r>
            <a:r>
              <a:rPr lang="cs-CZ" dirty="0" err="1"/>
              <a:t>nízkym</a:t>
            </a:r>
            <a:r>
              <a:rPr lang="cs-CZ" dirty="0"/>
              <a:t> logistickým </a:t>
            </a:r>
            <a:r>
              <a:rPr lang="cs-CZ" dirty="0" smtClean="0"/>
              <a:t>zázemím</a:t>
            </a:r>
          </a:p>
          <a:p>
            <a:r>
              <a:rPr lang="cs-CZ" dirty="0" smtClean="0"/>
              <a:t>konflikty </a:t>
            </a:r>
            <a:r>
              <a:rPr lang="cs-CZ" dirty="0" err="1"/>
              <a:t>ohľadom</a:t>
            </a:r>
            <a:r>
              <a:rPr lang="cs-CZ" dirty="0"/>
              <a:t> </a:t>
            </a:r>
            <a:r>
              <a:rPr lang="cs-CZ" dirty="0" err="1" smtClean="0"/>
              <a:t>národnej</a:t>
            </a:r>
            <a:r>
              <a:rPr lang="cs-CZ" dirty="0" smtClean="0"/>
              <a:t> identity </a:t>
            </a:r>
            <a:r>
              <a:rPr lang="cs-CZ" dirty="0" err="1" smtClean="0"/>
              <a:t>zriedkavé</a:t>
            </a:r>
            <a:endParaRPr lang="cs-CZ" dirty="0" smtClean="0"/>
          </a:p>
          <a:p>
            <a:r>
              <a:rPr lang="cs-CZ" dirty="0" smtClean="0"/>
              <a:t>armáda často získala </a:t>
            </a:r>
            <a:r>
              <a:rPr lang="cs-CZ" dirty="0" err="1" smtClean="0"/>
              <a:t>autonómiu</a:t>
            </a:r>
            <a:r>
              <a:rPr lang="cs-CZ" dirty="0" smtClean="0"/>
              <a:t> od </a:t>
            </a:r>
            <a:r>
              <a:rPr lang="cs-CZ" dirty="0" err="1" smtClean="0"/>
              <a:t>štátu</a:t>
            </a:r>
            <a:r>
              <a:rPr lang="cs-CZ" dirty="0" smtClean="0"/>
              <a:t>:</a:t>
            </a:r>
          </a:p>
          <a:p>
            <a:r>
              <a:rPr lang="cs-CZ" dirty="0" smtClean="0"/>
              <a:t>kontrola </a:t>
            </a:r>
            <a:r>
              <a:rPr lang="cs-CZ" dirty="0" err="1" smtClean="0"/>
              <a:t>násilia</a:t>
            </a:r>
            <a:r>
              <a:rPr lang="cs-CZ" dirty="0" smtClean="0"/>
              <a:t> nevyužitá na </a:t>
            </a:r>
            <a:r>
              <a:rPr lang="cs-CZ" dirty="0" err="1" smtClean="0"/>
              <a:t>budovanie</a:t>
            </a:r>
            <a:r>
              <a:rPr lang="cs-CZ" dirty="0" smtClean="0"/>
              <a:t> </a:t>
            </a:r>
            <a:r>
              <a:rPr lang="cs-CZ" dirty="0" err="1" smtClean="0"/>
              <a:t>štátu</a:t>
            </a:r>
            <a:r>
              <a:rPr lang="cs-CZ" dirty="0" smtClean="0"/>
              <a:t> a </a:t>
            </a:r>
            <a:r>
              <a:rPr lang="cs-CZ" dirty="0" err="1" smtClean="0"/>
              <a:t>neskôr</a:t>
            </a:r>
            <a:r>
              <a:rPr lang="cs-CZ" dirty="0" smtClean="0"/>
              <a:t> problémy s vojenskými </a:t>
            </a:r>
            <a:r>
              <a:rPr lang="cs-CZ" dirty="0" err="1" smtClean="0"/>
              <a:t>diktatúrami</a:t>
            </a:r>
            <a:endParaRPr lang="cs-CZ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343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Štát</a:t>
            </a:r>
            <a:r>
              <a:rPr lang="en-US" dirty="0" smtClean="0"/>
              <a:t> v </a:t>
            </a:r>
            <a:r>
              <a:rPr lang="en-US" dirty="0" err="1" smtClean="0"/>
              <a:t>Latinskej</a:t>
            </a:r>
            <a:r>
              <a:rPr lang="en-US" dirty="0" smtClean="0"/>
              <a:t> </a:t>
            </a:r>
            <a:r>
              <a:rPr lang="en-US" dirty="0" err="1" smtClean="0"/>
              <a:t>Amerike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307160"/>
          </a:xfrm>
        </p:spPr>
        <p:txBody>
          <a:bodyPr/>
          <a:lstStyle/>
          <a:p>
            <a:r>
              <a:rPr lang="cs-CZ" sz="3100" dirty="0" smtClean="0"/>
              <a:t>armáda často získala </a:t>
            </a:r>
            <a:r>
              <a:rPr lang="cs-CZ" sz="3100" dirty="0" err="1" smtClean="0"/>
              <a:t>autonómiu</a:t>
            </a:r>
            <a:r>
              <a:rPr lang="cs-CZ" sz="3100" dirty="0" smtClean="0"/>
              <a:t> od </a:t>
            </a:r>
            <a:r>
              <a:rPr lang="cs-CZ" sz="3100" dirty="0" err="1" smtClean="0"/>
              <a:t>štátu</a:t>
            </a:r>
            <a:r>
              <a:rPr lang="cs-CZ" sz="3100" dirty="0" smtClean="0"/>
              <a:t>:</a:t>
            </a:r>
          </a:p>
          <a:p>
            <a:r>
              <a:rPr lang="cs-CZ" sz="3100" dirty="0" smtClean="0"/>
              <a:t>kontrola </a:t>
            </a:r>
            <a:r>
              <a:rPr lang="cs-CZ" sz="3100" dirty="0" err="1" smtClean="0"/>
              <a:t>násilia</a:t>
            </a:r>
            <a:r>
              <a:rPr lang="cs-CZ" sz="3100" dirty="0" smtClean="0"/>
              <a:t> nevyužitá na </a:t>
            </a:r>
            <a:r>
              <a:rPr lang="cs-CZ" sz="3100" dirty="0" err="1" smtClean="0"/>
              <a:t>budovanie</a:t>
            </a:r>
            <a:r>
              <a:rPr lang="cs-CZ" sz="3100" dirty="0" smtClean="0"/>
              <a:t> </a:t>
            </a:r>
            <a:r>
              <a:rPr lang="cs-CZ" sz="3100" dirty="0" err="1" smtClean="0"/>
              <a:t>štátu</a:t>
            </a:r>
            <a:r>
              <a:rPr lang="cs-CZ" sz="3100" dirty="0" smtClean="0"/>
              <a:t> a </a:t>
            </a:r>
            <a:r>
              <a:rPr lang="cs-CZ" sz="3100" dirty="0" err="1" smtClean="0"/>
              <a:t>neskôr</a:t>
            </a:r>
            <a:r>
              <a:rPr lang="cs-CZ" sz="3100" dirty="0" smtClean="0"/>
              <a:t> problémy s vojenskými </a:t>
            </a:r>
            <a:r>
              <a:rPr lang="cs-CZ" sz="3100" dirty="0" err="1" smtClean="0"/>
              <a:t>diktatúrami</a:t>
            </a:r>
            <a:endParaRPr lang="cs-CZ" sz="3100" dirty="0" smtClean="0"/>
          </a:p>
          <a:p>
            <a:r>
              <a:rPr lang="en-US" sz="3100" dirty="0" smtClean="0"/>
              <a:t>v </a:t>
            </a:r>
            <a:r>
              <a:rPr lang="en-US" sz="3100" dirty="0" err="1" smtClean="0"/>
              <a:t>kontraste</a:t>
            </a:r>
            <a:r>
              <a:rPr lang="en-US" sz="3100" dirty="0" smtClean="0"/>
              <a:t> s </a:t>
            </a:r>
            <a:r>
              <a:rPr lang="en-US" sz="3100" dirty="0" err="1" smtClean="0"/>
              <a:t>Európou</a:t>
            </a:r>
            <a:r>
              <a:rPr lang="en-US" sz="3100" dirty="0" smtClean="0"/>
              <a:t>: </a:t>
            </a:r>
            <a:r>
              <a:rPr lang="en-US" sz="3100" dirty="0" err="1" smtClean="0"/>
              <a:t>vznik</a:t>
            </a:r>
            <a:r>
              <a:rPr lang="en-US" sz="3100" dirty="0" smtClean="0"/>
              <a:t> </a:t>
            </a:r>
            <a:r>
              <a:rPr lang="en-US" sz="3100" dirty="0" err="1" smtClean="0"/>
              <a:t>moderného</a:t>
            </a:r>
            <a:r>
              <a:rPr lang="en-US" sz="3100" dirty="0" smtClean="0"/>
              <a:t> </a:t>
            </a:r>
            <a:r>
              <a:rPr lang="en-US" sz="3100" dirty="0" err="1" smtClean="0"/>
              <a:t>štátu</a:t>
            </a:r>
            <a:r>
              <a:rPr lang="en-US" sz="3100" dirty="0" smtClean="0"/>
              <a:t> </a:t>
            </a:r>
            <a:r>
              <a:rPr lang="en-US" sz="3100" dirty="0" err="1" smtClean="0"/>
              <a:t>posilnil</a:t>
            </a:r>
            <a:r>
              <a:rPr lang="en-US" sz="3100" dirty="0" smtClean="0"/>
              <a:t> </a:t>
            </a:r>
            <a:r>
              <a:rPr lang="en-US" sz="3100" dirty="0" err="1" smtClean="0"/>
              <a:t>politickú</a:t>
            </a:r>
            <a:r>
              <a:rPr lang="en-US" sz="3100" dirty="0" smtClean="0"/>
              <a:t> </a:t>
            </a:r>
            <a:r>
              <a:rPr lang="en-US" sz="3100" dirty="0" err="1" smtClean="0"/>
              <a:t>moc</a:t>
            </a:r>
            <a:r>
              <a:rPr lang="en-US" sz="3100" dirty="0" smtClean="0"/>
              <a:t> </a:t>
            </a:r>
            <a:r>
              <a:rPr lang="en-US" sz="3100" dirty="0" err="1" smtClean="0"/>
              <a:t>vlastníkov</a:t>
            </a:r>
            <a:r>
              <a:rPr lang="en-US" sz="3100" dirty="0" smtClean="0"/>
              <a:t> </a:t>
            </a:r>
            <a:r>
              <a:rPr lang="en-US" sz="3100" dirty="0" err="1" smtClean="0"/>
              <a:t>veľkých</a:t>
            </a:r>
            <a:r>
              <a:rPr lang="en-US" sz="3100" dirty="0" smtClean="0"/>
              <a:t> (</a:t>
            </a:r>
            <a:r>
              <a:rPr lang="en-US" sz="3100" dirty="0" err="1" smtClean="0"/>
              <a:t>periférných</a:t>
            </a:r>
            <a:r>
              <a:rPr lang="en-US" sz="3100" dirty="0" smtClean="0"/>
              <a:t>) </a:t>
            </a:r>
            <a:r>
              <a:rPr lang="en-US" sz="3100" dirty="0" err="1" smtClean="0"/>
              <a:t>pozemkov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1468291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k-SK" altLang="en-US"/>
              <a:t>Prehľad prednášky</a:t>
            </a:r>
            <a:endParaRPr lang="en-US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000" dirty="0" err="1"/>
              <a:t>vznik</a:t>
            </a:r>
            <a:r>
              <a:rPr lang="en-US" altLang="en-US" sz="3000" dirty="0"/>
              <a:t> </a:t>
            </a:r>
            <a:r>
              <a:rPr lang="en-US" altLang="en-US" sz="3000" dirty="0" err="1"/>
              <a:t>prvých</a:t>
            </a:r>
            <a:r>
              <a:rPr lang="en-US" altLang="en-US" sz="3000" dirty="0"/>
              <a:t> </a:t>
            </a:r>
            <a:r>
              <a:rPr lang="en-US" altLang="en-US" sz="3000" dirty="0" err="1"/>
              <a:t>moderných</a:t>
            </a:r>
            <a:r>
              <a:rPr lang="en-US" altLang="en-US" sz="3000" dirty="0"/>
              <a:t> </a:t>
            </a:r>
            <a:r>
              <a:rPr lang="en-US" altLang="en-US" sz="3000" dirty="0" err="1"/>
              <a:t>štátov</a:t>
            </a:r>
            <a:r>
              <a:rPr lang="en-US" altLang="en-US" sz="3000" dirty="0"/>
              <a:t>: </a:t>
            </a:r>
            <a:r>
              <a:rPr lang="en-US" altLang="en-US" sz="3000" dirty="0" err="1"/>
              <a:t>vojna</a:t>
            </a:r>
            <a:r>
              <a:rPr lang="en-US" altLang="en-US" sz="3000" dirty="0"/>
              <a:t>, </a:t>
            </a:r>
            <a:r>
              <a:rPr lang="en-US" altLang="en-US" sz="3000" dirty="0" err="1"/>
              <a:t>interakcie</a:t>
            </a:r>
            <a:r>
              <a:rPr lang="en-US" altLang="en-US" sz="3000" dirty="0"/>
              <a:t> </a:t>
            </a:r>
            <a:r>
              <a:rPr lang="en-US" altLang="en-US" sz="3000" dirty="0" err="1"/>
              <a:t>aktérov</a:t>
            </a:r>
            <a:r>
              <a:rPr lang="en-US" altLang="en-US" sz="3000" dirty="0"/>
              <a:t>, </a:t>
            </a:r>
            <a:r>
              <a:rPr lang="en-US" altLang="en-US" sz="3000" dirty="0" err="1"/>
              <a:t>hodnotové</a:t>
            </a:r>
            <a:r>
              <a:rPr lang="en-US" altLang="en-US" sz="3000" dirty="0"/>
              <a:t> a </a:t>
            </a:r>
            <a:r>
              <a:rPr lang="en-US" altLang="en-US" sz="3000" dirty="0" err="1"/>
              <a:t>ideové</a:t>
            </a:r>
            <a:r>
              <a:rPr lang="en-US" altLang="en-US" sz="3000" dirty="0"/>
              <a:t> </a:t>
            </a:r>
            <a:r>
              <a:rPr lang="en-US" altLang="en-US" sz="3000" dirty="0" err="1"/>
              <a:t>podmienky</a:t>
            </a:r>
            <a:r>
              <a:rPr lang="en-US" altLang="en-US" sz="3000" dirty="0"/>
              <a:t> a </a:t>
            </a:r>
            <a:r>
              <a:rPr lang="en-US" altLang="en-US" sz="3000" dirty="0" err="1"/>
              <a:t>mimoeurópsky</a:t>
            </a:r>
            <a:r>
              <a:rPr lang="en-US" altLang="en-US" sz="3000" dirty="0"/>
              <a:t> </a:t>
            </a:r>
            <a:r>
              <a:rPr lang="en-US" altLang="en-US" sz="3000" dirty="0" err="1"/>
              <a:t>kontext</a:t>
            </a:r>
            <a:endParaRPr lang="en-US" altLang="en-US" sz="3000" dirty="0"/>
          </a:p>
          <a:p>
            <a:pPr eaLnBrk="1" hangingPunct="1"/>
            <a:r>
              <a:rPr lang="en-US" altLang="en-US" sz="3000" dirty="0" err="1" smtClean="0"/>
              <a:t>moderný</a:t>
            </a:r>
            <a:r>
              <a:rPr lang="en-US" altLang="en-US" sz="3000" dirty="0" smtClean="0"/>
              <a:t> </a:t>
            </a:r>
            <a:r>
              <a:rPr lang="en-US" altLang="en-US" sz="3000" dirty="0" err="1"/>
              <a:t>štát</a:t>
            </a:r>
            <a:r>
              <a:rPr lang="en-US" altLang="en-US" sz="3000" dirty="0"/>
              <a:t> a </a:t>
            </a:r>
            <a:r>
              <a:rPr lang="en-US" altLang="en-US" sz="3000" dirty="0" err="1"/>
              <a:t>jeho</a:t>
            </a:r>
            <a:r>
              <a:rPr lang="en-US" altLang="en-US" sz="3000" dirty="0"/>
              <a:t> </a:t>
            </a:r>
            <a:r>
              <a:rPr lang="en-US" altLang="en-US" sz="3000" dirty="0" err="1"/>
              <a:t>zlyhania</a:t>
            </a:r>
            <a:endParaRPr lang="en-US" altLang="en-US" sz="3000" dirty="0"/>
          </a:p>
          <a:p>
            <a:pPr eaLnBrk="1" hangingPunct="1"/>
            <a:r>
              <a:rPr lang="en-US" altLang="en-US" sz="3000" dirty="0" err="1"/>
              <a:t>metodologické</a:t>
            </a:r>
            <a:r>
              <a:rPr lang="en-US" altLang="en-US" sz="3000" dirty="0"/>
              <a:t> </a:t>
            </a:r>
            <a:r>
              <a:rPr lang="en-US" altLang="en-US" sz="3000" dirty="0" err="1"/>
              <a:t>aspekty</a:t>
            </a:r>
            <a:r>
              <a:rPr lang="en-US" altLang="en-US" sz="3000" dirty="0"/>
              <a:t> </a:t>
            </a:r>
            <a:r>
              <a:rPr lang="en-US" altLang="en-US" sz="3000" dirty="0" err="1"/>
              <a:t>štúdia</a:t>
            </a:r>
            <a:r>
              <a:rPr lang="en-US" altLang="en-US" sz="3000" dirty="0"/>
              <a:t> </a:t>
            </a:r>
            <a:r>
              <a:rPr lang="en-US" altLang="en-US" sz="3000" dirty="0" err="1"/>
              <a:t>štátu</a:t>
            </a:r>
            <a:endParaRPr lang="en-US" altLang="en-US" sz="3000" dirty="0"/>
          </a:p>
          <a:p>
            <a:pPr eaLnBrk="1" hangingPunct="1">
              <a:buFont typeface="Wingdings" charset="2"/>
              <a:buNone/>
            </a:pPr>
            <a:endParaRPr lang="en-US" altLang="en-US" sz="3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err="1" smtClean="0"/>
              <a:t>Závery</a:t>
            </a:r>
            <a:r>
              <a:rPr lang="en-US" dirty="0" smtClean="0"/>
              <a:t> k </a:t>
            </a:r>
            <a:r>
              <a:rPr lang="en-US" dirty="0" err="1" smtClean="0"/>
              <a:t>Tillyho</a:t>
            </a:r>
            <a:r>
              <a:rPr lang="en-US" dirty="0" smtClean="0"/>
              <a:t> </a:t>
            </a:r>
            <a:r>
              <a:rPr lang="en-US" dirty="0" err="1" smtClean="0"/>
              <a:t>koncepcii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379913"/>
          </a:xfrm>
        </p:spPr>
        <p:txBody>
          <a:bodyPr/>
          <a:lstStyle/>
          <a:p>
            <a:r>
              <a:rPr lang="en-US" altLang="en-US" dirty="0" err="1" smtClean="0"/>
              <a:t>podľa</a:t>
            </a:r>
            <a:r>
              <a:rPr lang="en-US" altLang="en-US" dirty="0" smtClean="0"/>
              <a:t> </a:t>
            </a:r>
            <a:r>
              <a:rPr lang="en-US" altLang="en-US" dirty="0" err="1"/>
              <a:t>neho</a:t>
            </a:r>
            <a:r>
              <a:rPr lang="en-US" altLang="en-US" dirty="0"/>
              <a:t> </a:t>
            </a:r>
            <a:r>
              <a:rPr lang="en-US" altLang="en-US" dirty="0" err="1"/>
              <a:t>Tillyho</a:t>
            </a:r>
            <a:r>
              <a:rPr lang="en-US" altLang="en-US" dirty="0"/>
              <a:t> </a:t>
            </a:r>
            <a:r>
              <a:rPr lang="en-US" altLang="en-US" dirty="0" err="1"/>
              <a:t>vojna</a:t>
            </a:r>
            <a:r>
              <a:rPr lang="en-US" altLang="en-US" dirty="0"/>
              <a:t> </a:t>
            </a:r>
            <a:r>
              <a:rPr lang="en-US" altLang="en-US" dirty="0" err="1"/>
              <a:t>má</a:t>
            </a:r>
            <a:r>
              <a:rPr lang="en-US" altLang="en-US" dirty="0"/>
              <a:t> </a:t>
            </a:r>
            <a:r>
              <a:rPr lang="en-US" altLang="en-US" dirty="0" err="1"/>
              <a:t>vplyv</a:t>
            </a:r>
            <a:r>
              <a:rPr lang="en-US" altLang="en-US" dirty="0"/>
              <a:t> </a:t>
            </a:r>
            <a:r>
              <a:rPr lang="en-US" altLang="en-US" dirty="0" err="1"/>
              <a:t>len</a:t>
            </a:r>
            <a:r>
              <a:rPr lang="en-US" altLang="en-US" dirty="0"/>
              <a:t> </a:t>
            </a:r>
            <a:r>
              <a:rPr lang="en-US" altLang="en-US" dirty="0" err="1"/>
              <a:t>ak</a:t>
            </a:r>
            <a:r>
              <a:rPr lang="en-US" altLang="en-US" dirty="0"/>
              <a:t>:</a:t>
            </a:r>
          </a:p>
          <a:p>
            <a:r>
              <a:rPr lang="en-US" altLang="en-US" dirty="0" err="1"/>
              <a:t>vojnových</a:t>
            </a:r>
            <a:r>
              <a:rPr lang="en-US" altLang="en-US" dirty="0"/>
              <a:t> </a:t>
            </a:r>
            <a:r>
              <a:rPr lang="en-US" altLang="en-US" dirty="0" err="1"/>
              <a:t>konfliktov</a:t>
            </a:r>
            <a:r>
              <a:rPr lang="en-US" altLang="en-US" dirty="0"/>
              <a:t> bolo </a:t>
            </a:r>
            <a:r>
              <a:rPr lang="en-US" altLang="en-US" dirty="0" err="1"/>
              <a:t>veľa</a:t>
            </a:r>
            <a:r>
              <a:rPr lang="en-US" altLang="en-US" dirty="0"/>
              <a:t> (</a:t>
            </a:r>
            <a:r>
              <a:rPr lang="en-US" altLang="en-US" dirty="0" err="1"/>
              <a:t>séria</a:t>
            </a:r>
            <a:r>
              <a:rPr lang="en-US" altLang="en-US" dirty="0"/>
              <a:t>)</a:t>
            </a:r>
          </a:p>
          <a:p>
            <a:r>
              <a:rPr lang="en-US" altLang="en-US" dirty="0" err="1"/>
              <a:t>nasledovali</a:t>
            </a:r>
            <a:r>
              <a:rPr lang="en-US" altLang="en-US" dirty="0"/>
              <a:t> </a:t>
            </a:r>
            <a:r>
              <a:rPr lang="en-US" altLang="en-US" dirty="0" err="1"/>
              <a:t>tesne</a:t>
            </a:r>
            <a:r>
              <a:rPr lang="en-US" altLang="en-US" dirty="0"/>
              <a:t> </a:t>
            </a:r>
            <a:r>
              <a:rPr lang="en-US" altLang="en-US" dirty="0" err="1"/>
              <a:t>po</a:t>
            </a:r>
            <a:r>
              <a:rPr lang="en-US" altLang="en-US" dirty="0"/>
              <a:t> </a:t>
            </a:r>
            <a:r>
              <a:rPr lang="en-US" altLang="en-US" dirty="0" err="1"/>
              <a:t>sebe</a:t>
            </a:r>
            <a:endParaRPr lang="en-US" altLang="en-US" dirty="0"/>
          </a:p>
          <a:p>
            <a:r>
              <a:rPr lang="en-US" altLang="en-US" dirty="0" err="1"/>
              <a:t>boli</a:t>
            </a:r>
            <a:r>
              <a:rPr lang="en-US" altLang="en-US" dirty="0"/>
              <a:t> </a:t>
            </a:r>
            <a:r>
              <a:rPr lang="en-US" altLang="en-US" dirty="0" err="1"/>
              <a:t>koncentrované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relatívne</a:t>
            </a:r>
            <a:r>
              <a:rPr lang="en-US" altLang="en-US" dirty="0"/>
              <a:t> </a:t>
            </a:r>
            <a:r>
              <a:rPr lang="en-US" altLang="en-US" dirty="0" err="1"/>
              <a:t>malom</a:t>
            </a:r>
            <a:r>
              <a:rPr lang="en-US" altLang="en-US" dirty="0"/>
              <a:t> </a:t>
            </a:r>
            <a:r>
              <a:rPr lang="en-US" altLang="en-US" dirty="0" err="1"/>
              <a:t>území</a:t>
            </a:r>
            <a:endParaRPr lang="en-US" altLang="en-US" dirty="0"/>
          </a:p>
          <a:p>
            <a:r>
              <a:rPr lang="en-US" altLang="en-US" dirty="0" err="1"/>
              <a:t>unikátne</a:t>
            </a:r>
            <a:r>
              <a:rPr lang="en-US" altLang="en-US" dirty="0"/>
              <a:t> </a:t>
            </a:r>
            <a:r>
              <a:rPr lang="en-US" altLang="en-US" dirty="0" err="1"/>
              <a:t>podmienky</a:t>
            </a:r>
            <a:r>
              <a:rPr lang="en-US" altLang="en-US" dirty="0"/>
              <a:t> v </a:t>
            </a:r>
            <a:r>
              <a:rPr lang="en-US" altLang="en-US" dirty="0" err="1"/>
              <a:t>západnej</a:t>
            </a:r>
            <a:r>
              <a:rPr lang="en-US" altLang="en-US" dirty="0"/>
              <a:t> </a:t>
            </a:r>
            <a:r>
              <a:rPr lang="en-US" altLang="en-US" dirty="0" err="1"/>
              <a:t>Európe</a:t>
            </a: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err="1" smtClean="0"/>
              <a:t>Kritika</a:t>
            </a:r>
            <a:r>
              <a:rPr lang="en-US" dirty="0" smtClean="0"/>
              <a:t> </a:t>
            </a:r>
            <a:r>
              <a:rPr lang="en-US" dirty="0" err="1" smtClean="0"/>
              <a:t>Tillyho</a:t>
            </a:r>
            <a:r>
              <a:rPr lang="en-US" dirty="0" smtClean="0"/>
              <a:t> </a:t>
            </a:r>
            <a:r>
              <a:rPr lang="en-US" dirty="0" err="1" smtClean="0"/>
              <a:t>koncepcie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162425"/>
          </a:xfrm>
        </p:spPr>
        <p:txBody>
          <a:bodyPr/>
          <a:lstStyle/>
          <a:p>
            <a:r>
              <a:rPr lang="en-US" altLang="en-US"/>
              <a:t>centralizovaná štátna byrokracia niekde vznikla ešte pred dlhodobými vojnovými konfliktmi v Európe (t.j. pred cca r. 1400)</a:t>
            </a:r>
          </a:p>
          <a:p>
            <a:r>
              <a:rPr lang="en-US" altLang="en-US"/>
              <a:t>Capetovské Francúzsko ako ilustrácia, centralizácia o viac ako storočie pred technologickou zmenou vojenstva</a:t>
            </a:r>
          </a:p>
          <a:p>
            <a:r>
              <a:rPr lang="en-US" altLang="en-US"/>
              <a:t>Spruyt (1994): tichý súhlas šľachty a podpora meštianstva boli kľúčom ku kráľovskej centralizácii</a:t>
            </a:r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Spruyt: “</a:t>
            </a:r>
            <a:r>
              <a:rPr lang="en-US" altLang="ja-JP"/>
              <a:t>koaličná</a:t>
            </a:r>
            <a:r>
              <a:rPr lang="en-US" altLang="en-US"/>
              <a:t>”</a:t>
            </a:r>
            <a:r>
              <a:rPr lang="en-US" altLang="ja-JP"/>
              <a:t> politika a štát</a:t>
            </a: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kráľ a mešťania preferovali moc na teritoriálnom princípe (privilégiách), šlachta a duchovenstvo na osobných a rodových väzbách</a:t>
            </a:r>
          </a:p>
          <a:p>
            <a:r>
              <a:rPr lang="en-US" altLang="en-US"/>
              <a:t>panovník získal financie zdaňovaním mešťanov a súhlas od šlachty vďaka výnimkám a “</a:t>
            </a:r>
            <a:r>
              <a:rPr lang="en-US" altLang="ja-JP"/>
              <a:t>úplatkom</a:t>
            </a:r>
            <a:r>
              <a:rPr lang="en-US" altLang="en-US"/>
              <a:t>”</a:t>
            </a:r>
            <a:r>
              <a:rPr lang="en-US" altLang="ja-JP"/>
              <a:t> (léno)</a:t>
            </a:r>
          </a:p>
          <a:p>
            <a:r>
              <a:rPr lang="en-US" altLang="en-US"/>
              <a:t>štát tu nevystupuje ako predátor, ale ako výsledok obojstranne výhodného obchodu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Spruyt: “</a:t>
            </a:r>
            <a:r>
              <a:rPr lang="en-US" altLang="ja-JP"/>
              <a:t>koaličná</a:t>
            </a:r>
            <a:r>
              <a:rPr lang="en-US" altLang="en-US"/>
              <a:t>”</a:t>
            </a:r>
            <a:r>
              <a:rPr lang="en-US" altLang="ja-JP"/>
              <a:t> politika a štát</a:t>
            </a: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mešťania (obchodníci, burghers) preferovali štandardizáciu (mier, váh, peňazí a pod.), čo zabezpečil iba centralizovaný systém vlády</a:t>
            </a:r>
          </a:p>
          <a:p>
            <a:r>
              <a:rPr lang="en-US" altLang="en-US"/>
              <a:t>v tomto zmysle preferovali panovníka pred miestnymi lordmi (pred decentralizáciou)</a:t>
            </a:r>
          </a:p>
          <a:p>
            <a:r>
              <a:rPr lang="en-US" altLang="en-US"/>
              <a:t>kráľovské záujmy preferovali maximalizáciu výberu daní, teda tiež štandardizáciu a centralizáciu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err="1" smtClean="0"/>
              <a:t>Kritika</a:t>
            </a:r>
            <a:r>
              <a:rPr lang="en-US" dirty="0" smtClean="0"/>
              <a:t> </a:t>
            </a:r>
            <a:r>
              <a:rPr lang="en-US" dirty="0" err="1" smtClean="0"/>
              <a:t>Tillyho</a:t>
            </a:r>
            <a:r>
              <a:rPr lang="en-US" dirty="0" smtClean="0"/>
              <a:t> </a:t>
            </a:r>
            <a:r>
              <a:rPr lang="en-US" dirty="0" err="1" smtClean="0"/>
              <a:t>koncepcie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/>
              <a:t>okrem</a:t>
            </a:r>
            <a:r>
              <a:rPr lang="en-US" altLang="en-US" dirty="0"/>
              <a:t> </a:t>
            </a:r>
            <a:r>
              <a:rPr lang="en-US" altLang="en-US" dirty="0" err="1"/>
              <a:t>materiálnych</a:t>
            </a:r>
            <a:r>
              <a:rPr lang="en-US" altLang="en-US" dirty="0"/>
              <a:t> </a:t>
            </a:r>
            <a:r>
              <a:rPr lang="en-US" altLang="en-US" dirty="0" err="1"/>
              <a:t>môžu</a:t>
            </a:r>
            <a:r>
              <a:rPr lang="en-US" altLang="en-US" dirty="0"/>
              <a:t> </a:t>
            </a:r>
            <a:r>
              <a:rPr lang="en-US" altLang="en-US" dirty="0" err="1"/>
              <a:t>zohrávať</a:t>
            </a:r>
            <a:r>
              <a:rPr lang="en-US" altLang="en-US" dirty="0"/>
              <a:t> </a:t>
            </a:r>
            <a:r>
              <a:rPr lang="en-US" altLang="en-US" dirty="0" err="1"/>
              <a:t>úlohu</a:t>
            </a:r>
            <a:r>
              <a:rPr lang="en-US" altLang="en-US" dirty="0"/>
              <a:t> </a:t>
            </a:r>
            <a:r>
              <a:rPr lang="en-US" altLang="en-US" dirty="0" err="1"/>
              <a:t>aj</a:t>
            </a:r>
            <a:r>
              <a:rPr lang="en-US" altLang="en-US" dirty="0"/>
              <a:t> </a:t>
            </a:r>
            <a:r>
              <a:rPr lang="en-US" altLang="en-US" b="1" dirty="0" err="1"/>
              <a:t>ideové</a:t>
            </a:r>
            <a:r>
              <a:rPr lang="en-US" altLang="en-US" dirty="0"/>
              <a:t> a </a:t>
            </a:r>
            <a:r>
              <a:rPr lang="en-US" altLang="en-US" b="1" dirty="0" err="1"/>
              <a:t>hodnotové</a:t>
            </a:r>
            <a:r>
              <a:rPr lang="en-US" altLang="en-US" b="1" dirty="0"/>
              <a:t> </a:t>
            </a:r>
            <a:r>
              <a:rPr lang="en-US" altLang="en-US" b="1" dirty="0" err="1" smtClean="0"/>
              <a:t>faktory</a:t>
            </a:r>
            <a:r>
              <a:rPr lang="en-US" altLang="en-US" dirty="0" smtClean="0"/>
              <a:t>:</a:t>
            </a:r>
          </a:p>
          <a:p>
            <a:r>
              <a:rPr lang="en-US" altLang="en-US" dirty="0" err="1" smtClean="0"/>
              <a:t>transformácia</a:t>
            </a:r>
            <a:r>
              <a:rPr lang="en-US" altLang="en-US" dirty="0" smtClean="0"/>
              <a:t> </a:t>
            </a:r>
            <a:r>
              <a:rPr lang="en-US" altLang="en-US" dirty="0" err="1"/>
              <a:t>Pruska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centralizovaný</a:t>
            </a:r>
            <a:r>
              <a:rPr lang="en-US" altLang="en-US" dirty="0"/>
              <a:t> </a:t>
            </a:r>
            <a:r>
              <a:rPr lang="en-US" altLang="en-US" dirty="0" err="1"/>
              <a:t>štát</a:t>
            </a:r>
            <a:r>
              <a:rPr lang="en-US" altLang="en-US" dirty="0"/>
              <a:t> s </a:t>
            </a:r>
            <a:r>
              <a:rPr lang="en-US" altLang="en-US" dirty="0" err="1"/>
              <a:t>efektívnou</a:t>
            </a:r>
            <a:r>
              <a:rPr lang="en-US" altLang="en-US" dirty="0"/>
              <a:t> </a:t>
            </a:r>
            <a:r>
              <a:rPr lang="en-US" altLang="en-US" dirty="0" err="1" smtClean="0"/>
              <a:t>armádou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možná</a:t>
            </a:r>
            <a:r>
              <a:rPr lang="en-US" altLang="en-US" dirty="0" smtClean="0"/>
              <a:t> </a:t>
            </a:r>
            <a:r>
              <a:rPr lang="en-US" altLang="en-US" dirty="0" err="1"/>
              <a:t>kvôli</a:t>
            </a:r>
            <a:r>
              <a:rPr lang="en-US" altLang="en-US" dirty="0"/>
              <a:t> </a:t>
            </a:r>
            <a:r>
              <a:rPr lang="en-US" altLang="en-US" dirty="0" err="1"/>
              <a:t>vzniku</a:t>
            </a:r>
            <a:r>
              <a:rPr lang="en-US" altLang="en-US" dirty="0"/>
              <a:t> </a:t>
            </a:r>
            <a:r>
              <a:rPr lang="en-US" altLang="en-US" dirty="0" err="1"/>
              <a:t>novej</a:t>
            </a:r>
            <a:r>
              <a:rPr lang="en-US" altLang="en-US" dirty="0"/>
              <a:t> </a:t>
            </a:r>
            <a:r>
              <a:rPr lang="en-US" altLang="en-US" dirty="0" err="1"/>
              <a:t>kalvínskej</a:t>
            </a:r>
            <a:r>
              <a:rPr lang="en-US" altLang="en-US" dirty="0"/>
              <a:t> </a:t>
            </a:r>
            <a:r>
              <a:rPr lang="en-US" altLang="en-US" dirty="0" err="1"/>
              <a:t>elity</a:t>
            </a:r>
            <a:r>
              <a:rPr lang="en-US" altLang="en-US" dirty="0"/>
              <a:t> </a:t>
            </a:r>
            <a:r>
              <a:rPr lang="en-US" altLang="en-US" dirty="0" err="1"/>
              <a:t>podporujúcej</a:t>
            </a:r>
            <a:r>
              <a:rPr lang="en-US" altLang="en-US" dirty="0"/>
              <a:t> </a:t>
            </a:r>
            <a:r>
              <a:rPr lang="en-US" altLang="en-US" dirty="0" err="1"/>
              <a:t>revolúciu</a:t>
            </a:r>
            <a:r>
              <a:rPr lang="en-US" altLang="en-US" dirty="0"/>
              <a:t> </a:t>
            </a:r>
            <a:r>
              <a:rPr lang="en-US" altLang="en-US" dirty="0" err="1" smtClean="0"/>
              <a:t>zhora</a:t>
            </a:r>
            <a:r>
              <a:rPr lang="en-US" altLang="en-US" dirty="0" smtClean="0"/>
              <a:t> (Gorski 2002)</a:t>
            </a:r>
            <a:endParaRPr lang="en-US" altLang="en-US" dirty="0"/>
          </a:p>
          <a:p>
            <a:r>
              <a:rPr lang="en-US" altLang="en-US" dirty="0" err="1"/>
              <a:t>dôležitosť</a:t>
            </a:r>
            <a:r>
              <a:rPr lang="en-US" altLang="en-US" dirty="0"/>
              <a:t> </a:t>
            </a:r>
            <a:r>
              <a:rPr lang="en-US" altLang="en-US" dirty="0" err="1"/>
              <a:t>noriem</a:t>
            </a:r>
            <a:r>
              <a:rPr lang="en-US" altLang="en-US" dirty="0"/>
              <a:t> </a:t>
            </a:r>
            <a:r>
              <a:rPr lang="en-US" altLang="en-US" dirty="0" err="1"/>
              <a:t>ako</a:t>
            </a:r>
            <a:r>
              <a:rPr lang="en-US" altLang="en-US" dirty="0"/>
              <a:t> </a:t>
            </a:r>
            <a:r>
              <a:rPr lang="en-US" altLang="en-US" dirty="0" err="1"/>
              <a:t>disciplína</a:t>
            </a:r>
            <a:r>
              <a:rPr lang="en-US" altLang="en-US" dirty="0"/>
              <a:t>, </a:t>
            </a:r>
            <a:r>
              <a:rPr lang="en-US" altLang="en-US" dirty="0" err="1"/>
              <a:t>poslušnosť</a:t>
            </a:r>
            <a:r>
              <a:rPr lang="en-US" altLang="en-US" dirty="0"/>
              <a:t>, </a:t>
            </a:r>
            <a:r>
              <a:rPr lang="en-US" altLang="en-US" dirty="0" err="1"/>
              <a:t>čestnosť</a:t>
            </a:r>
            <a:r>
              <a:rPr lang="en-US" altLang="en-US" dirty="0"/>
              <a:t> a </a:t>
            </a:r>
            <a:r>
              <a:rPr lang="en-US" altLang="en-US" dirty="0" err="1"/>
              <a:t>lojalita</a:t>
            </a:r>
            <a:r>
              <a:rPr lang="en-US" altLang="en-US" dirty="0"/>
              <a:t>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err="1" smtClean="0"/>
              <a:t>Kritika</a:t>
            </a:r>
            <a:r>
              <a:rPr lang="en-US" dirty="0" smtClean="0"/>
              <a:t> </a:t>
            </a:r>
            <a:r>
              <a:rPr lang="en-US" dirty="0" err="1" smtClean="0"/>
              <a:t>Tillyho</a:t>
            </a:r>
            <a:r>
              <a:rPr lang="en-US" dirty="0" smtClean="0"/>
              <a:t> </a:t>
            </a:r>
            <a:r>
              <a:rPr lang="en-US" dirty="0" err="1" smtClean="0"/>
              <a:t>koncepcie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379913"/>
          </a:xfrm>
        </p:spPr>
        <p:txBody>
          <a:bodyPr/>
          <a:lstStyle/>
          <a:p>
            <a:r>
              <a:rPr lang="en-US" altLang="en-US"/>
              <a:t>Nizozemsko v 17. storočí: najmocnejší štát, efektívny a zároveň silno decentralizovaný</a:t>
            </a:r>
          </a:p>
          <a:p>
            <a:r>
              <a:rPr lang="en-US" altLang="en-US"/>
              <a:t>koalície vplyvných aktérov: pariarchálnych rodín, bohatých obchodníkov, a ďalších lokálnych elít</a:t>
            </a:r>
          </a:p>
          <a:p>
            <a:r>
              <a:rPr lang="en-US" altLang="en-US"/>
              <a:t>kultúrne (protestantské) hodnoty: efektívna byrokracia a armáda s obmedzenými zdrojmi</a:t>
            </a:r>
          </a:p>
          <a:p>
            <a:r>
              <a:rPr lang="en-US" altLang="en-US"/>
              <a:t>inovatívne inštitucionálne riešenia, napr. Nizozemská východoindická spoločnosť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err="1" smtClean="0"/>
              <a:t>Ďalšie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mimoeurópske</a:t>
            </a:r>
            <a:r>
              <a:rPr lang="en-US" altLang="en-US" dirty="0" smtClean="0"/>
              <a:t> </a:t>
            </a:r>
            <a:r>
              <a:rPr lang="en-US" altLang="en-US" dirty="0" err="1"/>
              <a:t>skúsenosti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162425"/>
          </a:xfrm>
        </p:spPr>
        <p:txBody>
          <a:bodyPr/>
          <a:lstStyle/>
          <a:p>
            <a:r>
              <a:rPr lang="en-US" altLang="en-US" sz="2600" dirty="0" err="1" smtClean="0"/>
              <a:t>koloniálne</a:t>
            </a:r>
            <a:r>
              <a:rPr lang="en-US" altLang="en-US" sz="2600" dirty="0" smtClean="0"/>
              <a:t> </a:t>
            </a:r>
            <a:r>
              <a:rPr lang="en-US" altLang="en-US" sz="2600" dirty="0" err="1"/>
              <a:t>dedičstvo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ako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dôležitý</a:t>
            </a:r>
            <a:r>
              <a:rPr lang="en-US" altLang="en-US" sz="2600" dirty="0"/>
              <a:t> </a:t>
            </a:r>
            <a:r>
              <a:rPr lang="en-US" altLang="en-US" sz="2600" dirty="0" smtClean="0"/>
              <a:t>a </a:t>
            </a:r>
            <a:r>
              <a:rPr lang="en-US" altLang="en-US" sz="2600" dirty="0" err="1" smtClean="0"/>
              <a:t>pozitívny</a:t>
            </a:r>
            <a:r>
              <a:rPr lang="en-US" altLang="en-US" sz="2600" dirty="0" smtClean="0"/>
              <a:t> </a:t>
            </a:r>
            <a:r>
              <a:rPr lang="en-US" altLang="en-US" sz="2600" dirty="0" err="1"/>
              <a:t>faktor</a:t>
            </a:r>
            <a:endParaRPr lang="en-US" altLang="en-US" sz="2600" dirty="0"/>
          </a:p>
          <a:p>
            <a:r>
              <a:rPr lang="en-US" altLang="en-US" sz="2600" dirty="0" err="1"/>
              <a:t>efektívna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byrokracia</a:t>
            </a:r>
            <a:r>
              <a:rPr lang="en-US" altLang="en-US" sz="2600" dirty="0"/>
              <a:t> v </a:t>
            </a:r>
            <a:r>
              <a:rPr lang="en-US" altLang="en-US" sz="2600" dirty="0" err="1"/>
              <a:t>Južnej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Kórei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ako</a:t>
            </a:r>
            <a:r>
              <a:rPr lang="en-US" altLang="en-US" sz="2600" dirty="0"/>
              <a:t> </a:t>
            </a:r>
            <a:r>
              <a:rPr lang="en-US" altLang="en-US" sz="2600" dirty="0" err="1"/>
              <a:t>výsledok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japonskej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kolonizácie</a:t>
            </a:r>
            <a:r>
              <a:rPr lang="en-US" altLang="en-US" sz="2600" dirty="0"/>
              <a:t>: </a:t>
            </a:r>
            <a:r>
              <a:rPr lang="en-US" altLang="en-US" sz="2600" dirty="0" err="1"/>
              <a:t>väčšina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byrokracie</a:t>
            </a:r>
            <a:r>
              <a:rPr lang="en-US" altLang="en-US" sz="2600" dirty="0"/>
              <a:t> a </a:t>
            </a:r>
            <a:r>
              <a:rPr lang="en-US" altLang="en-US" sz="2600" dirty="0" err="1"/>
              <a:t>polície</a:t>
            </a:r>
            <a:r>
              <a:rPr lang="en-US" altLang="en-US" sz="2600" dirty="0"/>
              <a:t> </a:t>
            </a:r>
            <a:r>
              <a:rPr lang="en-US" altLang="en-US" sz="2600" dirty="0" err="1"/>
              <a:t>ostala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aj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po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dekolonizácii</a:t>
            </a:r>
            <a:endParaRPr lang="en-US" altLang="en-US" sz="2600" dirty="0"/>
          </a:p>
          <a:p>
            <a:r>
              <a:rPr lang="en-US" altLang="en-US" sz="2600" dirty="0" err="1"/>
              <a:t>podobné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argumenty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aj</a:t>
            </a:r>
            <a:r>
              <a:rPr lang="en-US" altLang="en-US" sz="2600" dirty="0"/>
              <a:t> o </a:t>
            </a:r>
            <a:r>
              <a:rPr lang="en-US" altLang="en-US" sz="2600" dirty="0" err="1"/>
              <a:t>Indii</a:t>
            </a:r>
            <a:r>
              <a:rPr lang="en-US" altLang="en-US" sz="2600" dirty="0"/>
              <a:t> (</a:t>
            </a:r>
            <a:r>
              <a:rPr lang="en-US" altLang="en-US" sz="2600" dirty="0" err="1"/>
              <a:t>Británia</a:t>
            </a:r>
            <a:r>
              <a:rPr lang="en-US" altLang="en-US" sz="2600" dirty="0"/>
              <a:t>) a </a:t>
            </a:r>
            <a:r>
              <a:rPr lang="en-US" altLang="en-US" sz="2600" dirty="0" err="1"/>
              <a:t>Filipínach</a:t>
            </a:r>
            <a:r>
              <a:rPr lang="en-US" altLang="en-US" sz="2600" dirty="0"/>
              <a:t> (USA)</a:t>
            </a:r>
          </a:p>
          <a:p>
            <a:r>
              <a:rPr lang="en-US" altLang="en-US" sz="2600" dirty="0" err="1"/>
              <a:t>koloniálna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správa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vytvorila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domácu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elitu</a:t>
            </a:r>
            <a:r>
              <a:rPr lang="en-US" altLang="en-US" sz="2600" dirty="0"/>
              <a:t>, </a:t>
            </a:r>
            <a:r>
              <a:rPr lang="en-US" altLang="en-US" sz="2600" dirty="0" err="1"/>
              <a:t>ktorá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spravovala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krajinu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ešte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pred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samostatnosťou</a:t>
            </a:r>
            <a:r>
              <a:rPr lang="en-US" altLang="en-US" sz="2600" dirty="0"/>
              <a:t> </a:t>
            </a:r>
          </a:p>
          <a:p>
            <a:endParaRPr lang="en-US" altLang="en-US" sz="26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Zlyhávajúce štáty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235450"/>
          </a:xfrm>
        </p:spPr>
        <p:txBody>
          <a:bodyPr/>
          <a:lstStyle/>
          <a:p>
            <a:r>
              <a:rPr lang="en-US" altLang="en-US"/>
              <a:t>nie všetky štáty sú rovnako životaschopné, s rovnakými kapacitami</a:t>
            </a:r>
          </a:p>
          <a:p>
            <a:r>
              <a:rPr lang="en-US" altLang="en-US"/>
              <a:t>špecifické sú tzv. zlyhávajúce štáty (failed states)</a:t>
            </a:r>
          </a:p>
          <a:p>
            <a:r>
              <a:rPr lang="en-US" altLang="en-US" b="1"/>
              <a:t>Bates (2008)</a:t>
            </a:r>
            <a:r>
              <a:rPr lang="en-US" altLang="en-US"/>
              <a:t>: 1. štát sa stáva nástrojom uzurpácie (predation), teda držitelia moci zneužívajú štát na získavanie súkr. zdrojov</a:t>
            </a:r>
          </a:p>
          <a:p>
            <a:r>
              <a:rPr lang="en-US" altLang="en-US"/>
              <a:t>2. zároveň štát stráca monopol na legitímne násilie, ozbrojené skupiny bojujú o zdroje 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Zlyhávajúci štát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rozličné operacionalizácie, berú do úvahy:</a:t>
            </a:r>
          </a:p>
          <a:p>
            <a:r>
              <a:rPr lang="en-US" altLang="en-US"/>
              <a:t>etnické vojnové konflikty</a:t>
            </a:r>
          </a:p>
          <a:p>
            <a:r>
              <a:rPr lang="en-US" altLang="en-US"/>
              <a:t>revolučné vojny</a:t>
            </a:r>
          </a:p>
          <a:p>
            <a:r>
              <a:rPr lang="en-US" altLang="en-US"/>
              <a:t>genocídu</a:t>
            </a:r>
          </a:p>
          <a:p>
            <a:r>
              <a:rPr lang="en-US" altLang="en-US"/>
              <a:t>rozličné “</a:t>
            </a:r>
            <a:r>
              <a:rPr lang="en-US" altLang="ja-JP"/>
              <a:t>škodlivé</a:t>
            </a:r>
            <a:r>
              <a:rPr lang="en-US" altLang="en-US"/>
              <a:t>”</a:t>
            </a:r>
            <a:r>
              <a:rPr lang="en-US" altLang="ja-JP"/>
              <a:t> zmeny systému:</a:t>
            </a:r>
          </a:p>
          <a:p>
            <a:r>
              <a:rPr lang="en-US" altLang="en-US"/>
              <a:t>kolaps štátu v Somálsku a vojna v Juhoslávii ako dva prominentné prípady failed states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Faktory zlyhania štátu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nie je súvislosť medzi chudobou (príjem na hlavu) a zlyhaním štátu</a:t>
            </a:r>
          </a:p>
          <a:p>
            <a:r>
              <a:rPr lang="en-US" altLang="en-US"/>
              <a:t>významnejší je vzťah medzi nízkym príjmom štátu a jeho zlyhaním (chýbajú prostriedky na št. administratívu)</a:t>
            </a:r>
          </a:p>
          <a:p>
            <a:r>
              <a:rPr lang="en-US" altLang="en-US"/>
              <a:t>etnická diverzita tiež nevedie k častejším zlyhaniam štátu než etnická homogenita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Liberland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982272" cy="372427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2"/>
              </a:rPr>
              <a:t>https://www.youtube.com/watch?v=jJ7n115Y7yY</a:t>
            </a: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=EiHj1gKFQk0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7275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Faktory zlyhania štátu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k zlyhaniam často dochádza tam, kde vládne etnická menšina: vysvetlenie je, že štát zdaňuje všetkých obyvateľov, ale pri výdavkoch zvýhodňuje etnickú skupinu, ktorej príslušníci vládnu</a:t>
            </a:r>
          </a:p>
          <a:p>
            <a:r>
              <a:rPr lang="en-US" altLang="en-US"/>
              <a:t>najčastejšie dochádza k zyhaniu štátu počas tranzície, období medzi dvoma režimami (typicky počas demokratizácie)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Definičné a metodologické otázky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čo je to vlastne štát?</a:t>
            </a:r>
          </a:p>
          <a:p>
            <a:r>
              <a:rPr lang="en-US" altLang="en-US"/>
              <a:t>najčastejšie je definovaný ako politická </a:t>
            </a:r>
            <a:r>
              <a:rPr lang="en-US" altLang="en-US" b="1"/>
              <a:t>organizácia</a:t>
            </a:r>
            <a:r>
              <a:rPr lang="en-US" altLang="en-US"/>
              <a:t> spájaná s </a:t>
            </a:r>
            <a:r>
              <a:rPr lang="en-US" altLang="en-US" b="1"/>
              <a:t>násilím</a:t>
            </a:r>
          </a:p>
          <a:p>
            <a:r>
              <a:rPr lang="en-US" altLang="en-US"/>
              <a:t>Weber: “</a:t>
            </a:r>
            <a:r>
              <a:rPr lang="en-US" altLang="ja-JP"/>
              <a:t>ľudské spoločenstvo, ktoré si úspešne nárokuje monopol na legitímne použitie fyzickej sily na danom území</a:t>
            </a:r>
            <a:r>
              <a:rPr lang="en-US" altLang="en-US"/>
              <a:t>”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Definičné a metodologické otázky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z="3200" dirty="0"/>
          </a:p>
          <a:p>
            <a:r>
              <a:rPr lang="en-US" altLang="en-US" sz="3200" dirty="0"/>
              <a:t>Tilly (1990): </a:t>
            </a:r>
            <a:r>
              <a:rPr lang="en-US" altLang="en-US" sz="3200" dirty="0" err="1"/>
              <a:t>štát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ako</a:t>
            </a:r>
            <a:r>
              <a:rPr lang="en-US" altLang="en-US" sz="3200" dirty="0"/>
              <a:t> </a:t>
            </a:r>
            <a:r>
              <a:rPr lang="en-US" altLang="en-US" sz="3200" dirty="0" err="1"/>
              <a:t>organizácia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ktorá</a:t>
            </a:r>
            <a:r>
              <a:rPr lang="en-US" altLang="en-US" sz="3200" dirty="0"/>
              <a:t> </a:t>
            </a:r>
            <a:r>
              <a:rPr lang="en-US" altLang="en-US" sz="3200" dirty="0" err="1"/>
              <a:t>ovláda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násilie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odlišuje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sa</a:t>
            </a:r>
            <a:r>
              <a:rPr lang="en-US" altLang="en-US" sz="3200" dirty="0"/>
              <a:t> od </a:t>
            </a:r>
            <a:r>
              <a:rPr lang="en-US" altLang="en-US" sz="3200" dirty="0" err="1"/>
              <a:t>rodinných</a:t>
            </a:r>
            <a:r>
              <a:rPr lang="en-US" altLang="en-US" sz="3200" dirty="0"/>
              <a:t> a </a:t>
            </a:r>
            <a:r>
              <a:rPr lang="en-US" altLang="en-US" sz="3200" dirty="0" err="1"/>
              <a:t>príbuzenských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skupín</a:t>
            </a:r>
            <a:r>
              <a:rPr lang="en-US" altLang="en-US" sz="3200" dirty="0"/>
              <a:t> a </a:t>
            </a:r>
            <a:r>
              <a:rPr lang="en-US" altLang="en-US" sz="3200" dirty="0" smtClean="0"/>
              <a:t>je </a:t>
            </a:r>
            <a:r>
              <a:rPr lang="en-US" altLang="en-US" sz="3200" dirty="0" err="1" smtClean="0"/>
              <a:t>nadradená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ostatným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organizáciám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na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danom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území</a:t>
            </a:r>
            <a:endParaRPr lang="en-US" altLang="en-US" sz="32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Definičné a metodologické otázky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090988"/>
          </a:xfrm>
        </p:spPr>
        <p:txBody>
          <a:bodyPr/>
          <a:lstStyle/>
          <a:p>
            <a:r>
              <a:rPr lang="en-US" altLang="en-US" sz="3200"/>
              <a:t>M. Levi (2002): štát je komplexný aparát centralizovanej a inštitucionalizovanej moci, ktorá koncentruje donútenie, zakladá vlastnícke práva a reguluje spoločnosť na určitom území, pričom je formálne uznaný ako štát na medzinárodných fórach</a:t>
            </a:r>
          </a:p>
          <a:p>
            <a:endParaRPr lang="en-US" altLang="en-US" sz="32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Definičné a metodologické otázky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tieto post-weberovské definície sa vyhýbajú pojmom ako je legitimita a monopol, ktoré sú pre Webera kľúčové</a:t>
            </a:r>
          </a:p>
          <a:p>
            <a:r>
              <a:rPr lang="en-US" altLang="en-US"/>
              <a:t>považujú tieto atribúty za premenné, nie za konštantné: nie všetky štáty sú legitímne a mnohé nemajú monopol na legit. násilie</a:t>
            </a:r>
          </a:p>
          <a:p>
            <a:r>
              <a:rPr lang="en-US" altLang="en-US"/>
              <a:t>ak ale odstránime legitimitu, pojem štátu začína byť príliš “</a:t>
            </a:r>
            <a:r>
              <a:rPr lang="en-US" altLang="ja-JP"/>
              <a:t>materialistický</a:t>
            </a:r>
            <a:r>
              <a:rPr lang="en-US" altLang="en-US"/>
              <a:t>”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Definičné a metodologické otázky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je zredukovaný na vojenskú moc  a byrokraciu, ktorá vynucuje (materiálny) poriadok </a:t>
            </a:r>
          </a:p>
          <a:p>
            <a:r>
              <a:rPr lang="en-US" altLang="en-US"/>
              <a:t>pritom je zrejmé, že štát nie je založený iba na materiálnom základe a donútení</a:t>
            </a:r>
          </a:p>
          <a:p>
            <a:r>
              <a:rPr lang="en-US" altLang="en-US"/>
              <a:t>idey, hodnoty a normy majú širšiu rolu než produkciu fyzického donútenia, legitimizujú moc – to donútenie nedokáže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Definičné a metodologické otázky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štát ako objekt analýzy, ktorý existuje </a:t>
            </a:r>
            <a:r>
              <a:rPr lang="en-US" altLang="en-US" b="1"/>
              <a:t>zároveň</a:t>
            </a:r>
            <a:r>
              <a:rPr lang="en-US" altLang="en-US"/>
              <a:t> ako materiálne sily aj ako ideový konštrukt</a:t>
            </a:r>
          </a:p>
          <a:p>
            <a:r>
              <a:rPr lang="en-US" altLang="en-US"/>
              <a:t>Mitchell (1999): to, čo nazývame štát vzniká prostredníctvom techník, ktoré umožňujú každodenným praktikám naberať abstraktnú a nemateriálnu formu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Štruktúra moderného štátu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/>
              <a:t>centralizovaná byrokracia ako najdôležitejšia inštitúcia moderného štátu</a:t>
            </a:r>
          </a:p>
          <a:p>
            <a:r>
              <a:rPr lang="en-US" altLang="en-US" sz="3200"/>
              <a:t>ako došlo k jej vzniku, ako a prečo sa sformovali moderné štáty?</a:t>
            </a:r>
          </a:p>
          <a:p>
            <a:r>
              <a:rPr lang="en-US" altLang="en-US" sz="3200"/>
              <a:t>najstaršie a najvplyvnejšie vysvetlenie spája vznik štátu s vojnovým konfliktom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Štát: Vedľajší produkt vojny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8054975" cy="2867025"/>
          </a:xfrm>
        </p:spPr>
        <p:txBody>
          <a:bodyPr/>
          <a:lstStyle/>
          <a:p>
            <a:r>
              <a:rPr lang="en-US" altLang="en-US" sz="2600" dirty="0"/>
              <a:t>Charles Tilly: </a:t>
            </a:r>
            <a:r>
              <a:rPr lang="en-US" altLang="en-US" sz="2600" dirty="0" err="1"/>
              <a:t>štát</a:t>
            </a:r>
            <a:r>
              <a:rPr lang="en-US" altLang="en-US" sz="2600" dirty="0"/>
              <a:t> </a:t>
            </a:r>
            <a:r>
              <a:rPr lang="en-US" altLang="en-US" sz="2600" dirty="0" err="1"/>
              <a:t>nevznikol</a:t>
            </a:r>
            <a:r>
              <a:rPr lang="en-US" altLang="en-US" sz="2600" dirty="0"/>
              <a:t> </a:t>
            </a:r>
            <a:r>
              <a:rPr lang="en-US" altLang="en-US" sz="2600" dirty="0" err="1"/>
              <a:t>zámerne</a:t>
            </a:r>
            <a:endParaRPr lang="en-US" altLang="en-US" sz="2600" dirty="0"/>
          </a:p>
          <a:p>
            <a:r>
              <a:rPr lang="en-US" altLang="en-US" sz="2600" dirty="0" err="1"/>
              <a:t>predstavoval</a:t>
            </a:r>
            <a:r>
              <a:rPr lang="en-US" altLang="en-US" sz="2600" dirty="0"/>
              <a:t> </a:t>
            </a:r>
            <a:r>
              <a:rPr lang="en-US" altLang="en-US" sz="2600" dirty="0" err="1"/>
              <a:t>logistické</a:t>
            </a:r>
            <a:r>
              <a:rPr lang="en-US" altLang="en-US" sz="2600" dirty="0"/>
              <a:t> </a:t>
            </a:r>
            <a:r>
              <a:rPr lang="en-US" altLang="en-US" sz="2600" dirty="0" err="1"/>
              <a:t>riešenie</a:t>
            </a:r>
            <a:r>
              <a:rPr lang="en-US" altLang="en-US" sz="2600" dirty="0"/>
              <a:t> </a:t>
            </a:r>
            <a:r>
              <a:rPr lang="en-US" altLang="en-US" sz="2600" dirty="0" err="1"/>
              <a:t>na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zabezpečenie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armády</a:t>
            </a:r>
            <a:r>
              <a:rPr lang="en-US" altLang="en-US" sz="2600" dirty="0"/>
              <a:t> v </a:t>
            </a:r>
            <a:r>
              <a:rPr lang="en-US" altLang="en-US" sz="2600" dirty="0" err="1"/>
              <a:t>dlhodobých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vojenských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konfliktoch</a:t>
            </a:r>
            <a:r>
              <a:rPr lang="en-US" altLang="en-US" sz="2600" dirty="0"/>
              <a:t> </a:t>
            </a:r>
            <a:r>
              <a:rPr lang="en-US" altLang="en-US" sz="2600" dirty="0" err="1" smtClean="0"/>
              <a:t>už</a:t>
            </a:r>
            <a:r>
              <a:rPr lang="en-US" altLang="en-US" sz="2600" dirty="0" smtClean="0"/>
              <a:t> od 14</a:t>
            </a:r>
            <a:r>
              <a:rPr lang="en-US" altLang="en-US" sz="2600" dirty="0"/>
              <a:t>. </a:t>
            </a:r>
            <a:r>
              <a:rPr lang="en-US" altLang="en-US" sz="2600" dirty="0" err="1"/>
              <a:t>storočia</a:t>
            </a:r>
            <a:endParaRPr lang="en-US" altLang="en-US" sz="2600" dirty="0"/>
          </a:p>
          <a:p>
            <a:r>
              <a:rPr lang="en-US" altLang="en-US" sz="2600" dirty="0" err="1"/>
              <a:t>budovanie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armády</a:t>
            </a:r>
            <a:r>
              <a:rPr lang="en-US" altLang="en-US" sz="2600" dirty="0"/>
              <a:t> a </a:t>
            </a:r>
            <a:r>
              <a:rPr lang="en-US" altLang="en-US" sz="2600" dirty="0" err="1"/>
              <a:t>infraštruktúry</a:t>
            </a:r>
            <a:r>
              <a:rPr lang="en-US" altLang="en-US" sz="2600" dirty="0"/>
              <a:t> </a:t>
            </a:r>
            <a:r>
              <a:rPr lang="en-US" altLang="en-US" sz="2600" dirty="0" err="1"/>
              <a:t>na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jej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podporu</a:t>
            </a:r>
            <a:r>
              <a:rPr lang="en-US" altLang="en-US" sz="2600" dirty="0"/>
              <a:t>: </a:t>
            </a:r>
            <a:r>
              <a:rPr lang="en-US" altLang="en-US" sz="2600" dirty="0" err="1"/>
              <a:t>systém</a:t>
            </a:r>
            <a:r>
              <a:rPr lang="en-US" altLang="en-US" sz="2600" dirty="0"/>
              <a:t> </a:t>
            </a:r>
            <a:r>
              <a:rPr lang="en-US" altLang="en-US" sz="2600" dirty="0" err="1"/>
              <a:t>výberu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daní</a:t>
            </a:r>
            <a:r>
              <a:rPr lang="en-US" altLang="en-US" sz="2600" dirty="0"/>
              <a:t> a </a:t>
            </a:r>
            <a:r>
              <a:rPr lang="en-US" altLang="en-US" sz="2600" dirty="0" err="1"/>
              <a:t>jeho</a:t>
            </a:r>
            <a:r>
              <a:rPr lang="en-US" altLang="en-US" sz="2600" dirty="0"/>
              <a:t> </a:t>
            </a:r>
            <a:r>
              <a:rPr lang="en-US" altLang="en-US" sz="2600" dirty="0" err="1"/>
              <a:t>centralizácia</a:t>
            </a:r>
            <a:endParaRPr lang="en-US" altLang="en-US" sz="2600" dirty="0"/>
          </a:p>
        </p:txBody>
      </p:sp>
      <p:pic>
        <p:nvPicPr>
          <p:cNvPr id="1741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013325"/>
            <a:ext cx="39370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Tilly: Nový typ armády, </a:t>
            </a:r>
            <a:br>
              <a:rPr lang="en-US" altLang="en-US"/>
            </a:br>
            <a:r>
              <a:rPr lang="en-US" altLang="en-US"/>
              <a:t>nové vzťahy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8197850" cy="2938463"/>
          </a:xfrm>
        </p:spPr>
        <p:txBody>
          <a:bodyPr/>
          <a:lstStyle/>
          <a:p>
            <a:r>
              <a:rPr lang="en-US" altLang="en-US" sz="3200"/>
              <a:t>technologický pokrok v dôsledku používania pušného prachu ako strategického nástroja:</a:t>
            </a:r>
          </a:p>
          <a:p>
            <a:r>
              <a:rPr lang="en-US" altLang="en-US" sz="3200"/>
              <a:t>ťažkú jazdu nahrádza ľahká pechota</a:t>
            </a:r>
          </a:p>
          <a:p>
            <a:r>
              <a:rPr lang="en-US" altLang="en-US" sz="3200"/>
              <a:t>rytierov nahrádzajú vojaci zo sociálne nižších vrstiev</a:t>
            </a:r>
          </a:p>
          <a:p>
            <a:r>
              <a:rPr lang="en-US" altLang="en-US" sz="3200"/>
              <a:t>končia feudálne armády založené na osobnej lojalite rytiera a panovníka</a:t>
            </a:r>
          </a:p>
          <a:p>
            <a:endParaRPr lang="en-US" altLang="en-US" sz="3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Tilly: </a:t>
            </a:r>
            <a:r>
              <a:rPr lang="en-US" altLang="en-US" dirty="0" err="1" smtClean="0"/>
              <a:t>Nový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typ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armády</a:t>
            </a:r>
            <a:r>
              <a:rPr lang="en-US" altLang="en-US" dirty="0" smtClean="0"/>
              <a:t>, </a:t>
            </a:r>
            <a:br>
              <a:rPr lang="en-US" altLang="en-US" dirty="0" smtClean="0"/>
            </a:br>
            <a:r>
              <a:rPr lang="en-US" altLang="en-US" dirty="0" err="1" smtClean="0"/>
              <a:t>nové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vzťahy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4237856" cy="4091136"/>
          </a:xfrm>
        </p:spPr>
        <p:txBody>
          <a:bodyPr/>
          <a:lstStyle/>
          <a:p>
            <a:r>
              <a:rPr lang="en-US" altLang="en-US" dirty="0" err="1"/>
              <a:t>nový</a:t>
            </a:r>
            <a:r>
              <a:rPr lang="en-US" altLang="en-US" dirty="0"/>
              <a:t> </a:t>
            </a:r>
            <a:r>
              <a:rPr lang="en-US" altLang="en-US" dirty="0" err="1"/>
              <a:t>typ</a:t>
            </a:r>
            <a:r>
              <a:rPr lang="en-US" altLang="en-US" dirty="0"/>
              <a:t> </a:t>
            </a:r>
            <a:r>
              <a:rPr lang="en-US" altLang="en-US" dirty="0" err="1"/>
              <a:t>armády</a:t>
            </a:r>
            <a:r>
              <a:rPr lang="en-US" altLang="en-US" dirty="0"/>
              <a:t>: </a:t>
            </a:r>
            <a:r>
              <a:rPr lang="en-US" altLang="en-US" dirty="0" err="1"/>
              <a:t>početnejšia</a:t>
            </a:r>
            <a:r>
              <a:rPr lang="en-US" altLang="en-US" dirty="0"/>
              <a:t> a </a:t>
            </a:r>
            <a:r>
              <a:rPr lang="en-US" altLang="en-US" dirty="0" err="1"/>
              <a:t>platená</a:t>
            </a:r>
            <a:endParaRPr lang="en-US" altLang="en-US" dirty="0"/>
          </a:p>
          <a:p>
            <a:r>
              <a:rPr lang="en-US" altLang="en-US" dirty="0"/>
              <a:t> </a:t>
            </a:r>
            <a:r>
              <a:rPr lang="en-US" altLang="en-US" dirty="0" err="1" smtClean="0"/>
              <a:t>nové</a:t>
            </a:r>
            <a:r>
              <a:rPr lang="en-US" altLang="en-US" dirty="0" smtClean="0"/>
              <a:t> </a:t>
            </a:r>
            <a:r>
              <a:rPr lang="en-US" altLang="en-US" dirty="0" err="1"/>
              <a:t>technológie</a:t>
            </a:r>
            <a:r>
              <a:rPr lang="en-US" altLang="en-US" dirty="0"/>
              <a:t> a </a:t>
            </a:r>
            <a:r>
              <a:rPr lang="en-US" altLang="en-US" dirty="0" err="1"/>
              <a:t>logistiku</a:t>
            </a:r>
            <a:r>
              <a:rPr lang="en-US" altLang="en-US" dirty="0"/>
              <a:t>: </a:t>
            </a:r>
            <a:r>
              <a:rPr lang="en-US" altLang="en-US" dirty="0" err="1"/>
              <a:t>centralizácia</a:t>
            </a:r>
            <a:r>
              <a:rPr lang="en-US" altLang="en-US" dirty="0"/>
              <a:t>, </a:t>
            </a:r>
            <a:r>
              <a:rPr lang="en-US" altLang="en-US" dirty="0" err="1"/>
              <a:t>rozsiahla</a:t>
            </a:r>
            <a:r>
              <a:rPr lang="en-US" altLang="en-US" dirty="0"/>
              <a:t> </a:t>
            </a:r>
            <a:r>
              <a:rPr lang="en-US" altLang="en-US" dirty="0" err="1"/>
              <a:t>administratíva</a:t>
            </a:r>
            <a:r>
              <a:rPr lang="en-US" altLang="en-US" dirty="0"/>
              <a:t>, </a:t>
            </a:r>
            <a:r>
              <a:rPr lang="en-US" altLang="en-US" dirty="0" err="1"/>
              <a:t>efektívny</a:t>
            </a:r>
            <a:r>
              <a:rPr lang="en-US" altLang="en-US" dirty="0"/>
              <a:t> </a:t>
            </a:r>
            <a:r>
              <a:rPr lang="en-US" altLang="en-US" dirty="0" err="1"/>
              <a:t>centralizovaný</a:t>
            </a:r>
            <a:r>
              <a:rPr lang="en-US" altLang="en-US" dirty="0"/>
              <a:t> </a:t>
            </a:r>
            <a:r>
              <a:rPr lang="en-US" altLang="en-US" dirty="0" err="1"/>
              <a:t>výber</a:t>
            </a:r>
            <a:r>
              <a:rPr lang="en-US" altLang="en-US" dirty="0"/>
              <a:t> </a:t>
            </a:r>
            <a:r>
              <a:rPr lang="en-US" altLang="en-US" dirty="0" err="1"/>
              <a:t>poplatkov</a:t>
            </a:r>
            <a:r>
              <a:rPr lang="en-US" altLang="en-US" dirty="0"/>
              <a:t> a </a:t>
            </a:r>
            <a:r>
              <a:rPr lang="en-US" altLang="en-US" dirty="0" err="1"/>
              <a:t>daní</a:t>
            </a:r>
            <a:endParaRPr lang="en-US" alt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3081093"/>
            <a:ext cx="3239145" cy="22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030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Tilly: Zmluvný základ štátu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2867025"/>
          </a:xfrm>
        </p:spPr>
        <p:txBody>
          <a:bodyPr/>
          <a:lstStyle/>
          <a:p>
            <a:r>
              <a:rPr lang="en-US" altLang="en-US"/>
              <a:t>vznik centrálnej autority mal aj iný dôvod, a to zmluvný (contractarian)</a:t>
            </a:r>
          </a:p>
          <a:p>
            <a:r>
              <a:rPr lang="en-US" altLang="en-US"/>
              <a:t>o lojalitu (a príjmy) vazalov súťažilo viacero vplyvných lordov, králi/panovníci boli najefektívnejší poskytovatelia ochrany vazalov </a:t>
            </a:r>
          </a:p>
        </p:txBody>
      </p:sp>
      <p:pic>
        <p:nvPicPr>
          <p:cNvPr id="2048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300663"/>
            <a:ext cx="5726112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Tilly: Zmluvný základ štátu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4525963" cy="3724275"/>
          </a:xfrm>
        </p:spPr>
        <p:txBody>
          <a:bodyPr/>
          <a:lstStyle/>
          <a:p>
            <a:r>
              <a:rPr lang="en-US" altLang="en-US"/>
              <a:t>Tilly prirovnáva proces vzniku štátu k modernému organizovanému zločinu:</a:t>
            </a:r>
          </a:p>
          <a:p>
            <a:r>
              <a:rPr lang="en-US" altLang="en-US"/>
              <a:t>panovník poskytoval ochranu svojim vazalom, za čo mu oni platili dane a poplatky</a:t>
            </a:r>
          </a:p>
        </p:txBody>
      </p:sp>
      <p:pic>
        <p:nvPicPr>
          <p:cNvPr id="2150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36838"/>
            <a:ext cx="23495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15405</TotalTime>
  <Words>1533</Words>
  <Application>Microsoft Macintosh PowerPoint</Application>
  <PresentationFormat>On-screen Show (4:3)</PresentationFormat>
  <Paragraphs>149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ＭＳ Ｐゴシック</vt:lpstr>
      <vt:lpstr>Wingdings</vt:lpstr>
      <vt:lpstr>Times New Roman</vt:lpstr>
      <vt:lpstr>Capsules</vt:lpstr>
      <vt:lpstr>Vznik moderných štátov</vt:lpstr>
      <vt:lpstr>Prehľad prednášky</vt:lpstr>
      <vt:lpstr>Liberland</vt:lpstr>
      <vt:lpstr>Štruktúra moderného štátu</vt:lpstr>
      <vt:lpstr>Štát: Vedľajší produkt vojny</vt:lpstr>
      <vt:lpstr>Tilly: Nový typ armády,  nové vzťahy</vt:lpstr>
      <vt:lpstr>Tilly: Nový typ armády,  nové vzťahy</vt:lpstr>
      <vt:lpstr>Tilly: Zmluvný základ štátu</vt:lpstr>
      <vt:lpstr>Tilly: Zmluvný základ štátu</vt:lpstr>
      <vt:lpstr>Wars make States States make Wars</vt:lpstr>
      <vt:lpstr>Kritika: pohľad z Afriky</vt:lpstr>
      <vt:lpstr>Herbst: Africká skúsenosť</vt:lpstr>
      <vt:lpstr>Herbst: Africká skúsenosť</vt:lpstr>
      <vt:lpstr>Budovanie afrických štátov</vt:lpstr>
      <vt:lpstr>Centeno: Latinskoamerická skúsenosť je tiež iná</vt:lpstr>
      <vt:lpstr>Centeno: Latinská Amerika</vt:lpstr>
      <vt:lpstr>Centeno: Latinská Amerika</vt:lpstr>
      <vt:lpstr>Vojny v Latinskej Amerike </vt:lpstr>
      <vt:lpstr>Štát v Latinskej Amerike</vt:lpstr>
      <vt:lpstr>Závery k Tillyho koncepcii</vt:lpstr>
      <vt:lpstr>Kritika Tillyho koncepcie 2</vt:lpstr>
      <vt:lpstr>Spruyt: “koaličná” politika a štát</vt:lpstr>
      <vt:lpstr>Spruyt: “koaličná” politika a štát</vt:lpstr>
      <vt:lpstr>Kritika Tillyho koncepcie 3</vt:lpstr>
      <vt:lpstr>Kritika Tillyho koncepcie 3</vt:lpstr>
      <vt:lpstr>Ďalšie mimoeurópske skúsenosti</vt:lpstr>
      <vt:lpstr>Zlyhávajúce štáty</vt:lpstr>
      <vt:lpstr>Zlyhávajúci štát</vt:lpstr>
      <vt:lpstr>Faktory zlyhania štátu</vt:lpstr>
      <vt:lpstr>Faktory zlyhania štátu</vt:lpstr>
      <vt:lpstr>Definičné a metodologické otázky</vt:lpstr>
      <vt:lpstr>Definičné a metodologické otázky</vt:lpstr>
      <vt:lpstr>Definičné a metodologické otázky</vt:lpstr>
      <vt:lpstr>Definičné a metodologické otázky</vt:lpstr>
      <vt:lpstr>Definičné a metodologické otázky</vt:lpstr>
      <vt:lpstr>Definičné a metodologické otázky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Marek Rybar</dc:creator>
  <cp:lastModifiedBy>Marek Rybar</cp:lastModifiedBy>
  <cp:revision>283</cp:revision>
  <dcterms:created xsi:type="dcterms:W3CDTF">2005-06-20T08:50:09Z</dcterms:created>
  <dcterms:modified xsi:type="dcterms:W3CDTF">2017-11-01T09:53:00Z</dcterms:modified>
</cp:coreProperties>
</file>