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6" r:id="rId18"/>
    <p:sldId id="272" r:id="rId19"/>
    <p:sldId id="277" r:id="rId20"/>
    <p:sldId id="273" r:id="rId21"/>
    <p:sldId id="274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652"/>
  </p:normalViewPr>
  <p:slideViewPr>
    <p:cSldViewPr snapToGrid="0" snapToObjects="1">
      <p:cViewPr>
        <p:scale>
          <a:sx n="67" d="100"/>
          <a:sy n="67" d="100"/>
        </p:scale>
        <p:origin x="744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7BDF6-A857-C44B-959A-E2EE3DBED059}" type="datetimeFigureOut">
              <a:rPr lang="cs-CZ" smtClean="0"/>
              <a:t>31.10.17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72F0F-E2A0-764C-B717-DC435E4CF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953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2F8E-D811-5B4A-9D59-47CDCE5C043E}" type="datetimeFigureOut">
              <a:rPr lang="cs-CZ" smtClean="0"/>
              <a:t>31.10.17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30C0-DF13-E845-B3EA-CAE712C66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832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2F8E-D811-5B4A-9D59-47CDCE5C043E}" type="datetimeFigureOut">
              <a:rPr lang="cs-CZ" smtClean="0"/>
              <a:t>31.10.17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30C0-DF13-E845-B3EA-CAE712C66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29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2F8E-D811-5B4A-9D59-47CDCE5C043E}" type="datetimeFigureOut">
              <a:rPr lang="cs-CZ" smtClean="0"/>
              <a:t>31.10.17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30C0-DF13-E845-B3EA-CAE712C66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77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2F8E-D811-5B4A-9D59-47CDCE5C043E}" type="datetimeFigureOut">
              <a:rPr lang="cs-CZ" smtClean="0"/>
              <a:t>31.10.17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30C0-DF13-E845-B3EA-CAE712C66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003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2F8E-D811-5B4A-9D59-47CDCE5C043E}" type="datetimeFigureOut">
              <a:rPr lang="cs-CZ" smtClean="0"/>
              <a:t>31.10.17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30C0-DF13-E845-B3EA-CAE712C66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563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2F8E-D811-5B4A-9D59-47CDCE5C043E}" type="datetimeFigureOut">
              <a:rPr lang="cs-CZ" smtClean="0"/>
              <a:t>31.10.17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30C0-DF13-E845-B3EA-CAE712C66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3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2F8E-D811-5B4A-9D59-47CDCE5C043E}" type="datetimeFigureOut">
              <a:rPr lang="cs-CZ" smtClean="0"/>
              <a:t>31.10.17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30C0-DF13-E845-B3EA-CAE712C66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067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2F8E-D811-5B4A-9D59-47CDCE5C043E}" type="datetimeFigureOut">
              <a:rPr lang="cs-CZ" smtClean="0"/>
              <a:t>31.10.17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30C0-DF13-E845-B3EA-CAE712C66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189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2F8E-D811-5B4A-9D59-47CDCE5C043E}" type="datetimeFigureOut">
              <a:rPr lang="cs-CZ" smtClean="0"/>
              <a:t>31.10.17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30C0-DF13-E845-B3EA-CAE712C66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462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2F8E-D811-5B4A-9D59-47CDCE5C043E}" type="datetimeFigureOut">
              <a:rPr lang="cs-CZ" smtClean="0"/>
              <a:t>31.10.17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30C0-DF13-E845-B3EA-CAE712C66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973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2F8E-D811-5B4A-9D59-47CDCE5C043E}" type="datetimeFigureOut">
              <a:rPr lang="cs-CZ" smtClean="0"/>
              <a:t>31.10.17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30C0-DF13-E845-B3EA-CAE712C66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31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F2F8E-D811-5B4A-9D59-47CDCE5C043E}" type="datetimeFigureOut">
              <a:rPr lang="cs-CZ" smtClean="0"/>
              <a:t>31.10.17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730C0-DF13-E845-B3EA-CAE712C66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26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Hodnocení a vzhled kandidátů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31. 10. 2017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850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/>
          <a:lstStyle/>
          <a:p>
            <a:r>
              <a:rPr lang="cs-CZ" dirty="0" smtClean="0"/>
              <a:t>Jaký je vliv stran?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110163"/>
          </a:xfrm>
        </p:spPr>
        <p:txBody>
          <a:bodyPr/>
          <a:lstStyle/>
          <a:p>
            <a:r>
              <a:rPr lang="cs-CZ" dirty="0" err="1" smtClean="0"/>
              <a:t>Bartels</a:t>
            </a:r>
            <a:r>
              <a:rPr lang="cs-CZ" dirty="0" smtClean="0"/>
              <a:t> 2002: stranická identifikace zkresluje hodnocení kandidáta</a:t>
            </a:r>
          </a:p>
          <a:p>
            <a:endParaRPr lang="cs-CZ" dirty="0"/>
          </a:p>
        </p:txBody>
      </p:sp>
      <p:pic>
        <p:nvPicPr>
          <p:cNvPr id="5" name="Obrázek 4" descr="Snímek%20obrazovky%202017-10-28%20v 17.27.14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557" y="1905000"/>
            <a:ext cx="6664643" cy="47434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7920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Mohou strany vlastnit charakterové </a:t>
            </a:r>
            <a:r>
              <a:rPr lang="cs-CZ" dirty="0" err="1" smtClean="0"/>
              <a:t>vlastnoti</a:t>
            </a:r>
            <a:r>
              <a:rPr lang="cs-CZ" dirty="0" smtClean="0"/>
              <a:t>?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Hayes</a:t>
            </a:r>
            <a:r>
              <a:rPr lang="cs-CZ" dirty="0" smtClean="0"/>
              <a:t> 2005: Teorie vlastnictví vlastností</a:t>
            </a:r>
          </a:p>
          <a:p>
            <a:r>
              <a:rPr lang="cs-CZ" dirty="0" smtClean="0"/>
              <a:t>Existují stereotypní vlastnosti přisuzované straníkům (SA)</a:t>
            </a:r>
          </a:p>
          <a:p>
            <a:r>
              <a:rPr lang="cs-CZ" dirty="0" smtClean="0"/>
              <a:t>Vytváří očekávání ze strany voličů</a:t>
            </a:r>
          </a:p>
          <a:p>
            <a:r>
              <a:rPr lang="cs-CZ" dirty="0" err="1" smtClean="0"/>
              <a:t>Republikání</a:t>
            </a:r>
            <a:r>
              <a:rPr lang="cs-CZ" dirty="0" smtClean="0"/>
              <a:t>: silnější lídři, více morální</a:t>
            </a:r>
          </a:p>
          <a:p>
            <a:r>
              <a:rPr lang="cs-CZ" dirty="0" smtClean="0"/>
              <a:t>Demokraté: soucit a empatie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36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Snímek%20obrazovky%202017-10-28%20v 18.53.35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868" y="570548"/>
            <a:ext cx="4393882" cy="58493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9045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Ohr</a:t>
            </a:r>
            <a:r>
              <a:rPr lang="cs-CZ" dirty="0" smtClean="0"/>
              <a:t> and </a:t>
            </a:r>
            <a:r>
              <a:rPr lang="cs-CZ" dirty="0" err="1" smtClean="0"/>
              <a:t>Oscarsson</a:t>
            </a:r>
            <a:r>
              <a:rPr lang="cs-CZ" dirty="0" smtClean="0"/>
              <a:t> 2011: Komparativní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536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Parlamentní vs. Prezidentské?</a:t>
            </a:r>
          </a:p>
          <a:p>
            <a:r>
              <a:rPr lang="cs-CZ" dirty="0" smtClean="0"/>
              <a:t>Víc důraz na kandidáty a kompetentnost v USA než jinde?</a:t>
            </a:r>
            <a:endParaRPr lang="cs-CZ" dirty="0" smtClean="0"/>
          </a:p>
          <a:p>
            <a:r>
              <a:rPr lang="cs-CZ" dirty="0" smtClean="0"/>
              <a:t>USA, Austrálie, Švédsko</a:t>
            </a:r>
          </a:p>
          <a:p>
            <a:r>
              <a:rPr lang="cs-CZ" dirty="0" smtClean="0"/>
              <a:t>Ukazují specifika jednotlivých voleb, různé vlastnosti pro různé kandidáty</a:t>
            </a:r>
          </a:p>
          <a:p>
            <a:r>
              <a:rPr lang="cs-CZ" dirty="0" smtClean="0"/>
              <a:t>Nejsilnější efekt vlastností na hodnocení kandidáta v USA </a:t>
            </a:r>
            <a:r>
              <a:rPr lang="cs-CZ" dirty="0" err="1" smtClean="0"/>
              <a:t>leadership</a:t>
            </a:r>
            <a:r>
              <a:rPr lang="cs-CZ" dirty="0" smtClean="0"/>
              <a:t> a </a:t>
            </a:r>
            <a:r>
              <a:rPr lang="cs-CZ" dirty="0" err="1" smtClean="0"/>
              <a:t>empati</a:t>
            </a:r>
            <a:r>
              <a:rPr lang="cs-CZ" dirty="0" smtClean="0"/>
              <a:t>, ale vliv kandidáta ve všech státech To, že někdo skóruje vysoko v nějaké vlastnosti, neznamená, že je ta </a:t>
            </a:r>
            <a:r>
              <a:rPr lang="cs-CZ" b="1" dirty="0" smtClean="0"/>
              <a:t>vlastnost důležitá</a:t>
            </a:r>
            <a:r>
              <a:rPr lang="cs-CZ" dirty="0" smtClean="0"/>
              <a:t>!</a:t>
            </a:r>
          </a:p>
          <a:p>
            <a:r>
              <a:rPr lang="cs-CZ" dirty="0" smtClean="0"/>
              <a:t>Např. Bill Clinton </a:t>
            </a:r>
            <a:r>
              <a:rPr lang="mr-IN" dirty="0" smtClean="0"/>
              <a:t>–</a:t>
            </a:r>
            <a:r>
              <a:rPr lang="cs-CZ" dirty="0" smtClean="0"/>
              <a:t> nejvýznamnější je ta vlastnost, která absentuje</a:t>
            </a:r>
          </a:p>
          <a:p>
            <a:r>
              <a:rPr lang="cs-CZ" dirty="0" smtClean="0"/>
              <a:t>Austrálie: všechny </a:t>
            </a:r>
            <a:r>
              <a:rPr lang="cs-CZ" dirty="0" err="1" smtClean="0"/>
              <a:t>traits</a:t>
            </a:r>
            <a:r>
              <a:rPr lang="cs-CZ" dirty="0" smtClean="0"/>
              <a:t> stejně důležité</a:t>
            </a:r>
          </a:p>
          <a:p>
            <a:r>
              <a:rPr lang="cs-CZ" dirty="0" smtClean="0"/>
              <a:t>Švédsko: spolehlivost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6134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Snímek%20obrazovky%202017-10-28%20v 18.23.36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78" r="-2" b="-2"/>
          <a:stretch/>
        </p:blipFill>
        <p:spPr bwMode="auto">
          <a:xfrm>
            <a:off x="2826260" y="645983"/>
            <a:ext cx="6916329" cy="5577837"/>
          </a:xfrm>
          <a:prstGeom prst="rect">
            <a:avLst/>
          </a:prstGeom>
          <a:noFill/>
          <a:effectLst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1" y="1"/>
            <a:ext cx="3390899" cy="1962150"/>
          </a:xfrm>
        </p:spPr>
        <p:txBody>
          <a:bodyPr>
            <a:normAutofit/>
          </a:bodyPr>
          <a:lstStyle/>
          <a:p>
            <a:r>
              <a:rPr lang="cs-CZ" sz="4100" dirty="0" err="1"/>
              <a:t>Ohr</a:t>
            </a:r>
            <a:r>
              <a:rPr lang="cs-CZ" sz="4100" dirty="0"/>
              <a:t> and </a:t>
            </a:r>
            <a:r>
              <a:rPr lang="cs-CZ" sz="4100" dirty="0" err="1"/>
              <a:t>Oscarsson</a:t>
            </a:r>
            <a:r>
              <a:rPr lang="cs-CZ" sz="4100" dirty="0"/>
              <a:t> 2011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2" y="1962151"/>
            <a:ext cx="2521458" cy="4261669"/>
          </a:xfrm>
        </p:spPr>
        <p:txBody>
          <a:bodyPr>
            <a:normAutofit/>
          </a:bodyPr>
          <a:lstStyle/>
          <a:p>
            <a:r>
              <a:rPr lang="cs-CZ" sz="1800" dirty="0" err="1"/>
              <a:t>Charakterisitky</a:t>
            </a:r>
            <a:r>
              <a:rPr lang="cs-CZ" sz="1800" dirty="0"/>
              <a:t> nesouvisející s výkonem funkce?</a:t>
            </a:r>
          </a:p>
          <a:p>
            <a:r>
              <a:rPr lang="cs-CZ" sz="1800" dirty="0"/>
              <a:t>Německo: přesvědčivá image, rodinný život, vzhled</a:t>
            </a:r>
          </a:p>
          <a:p>
            <a:r>
              <a:rPr lang="cs-CZ" sz="1800" dirty="0"/>
              <a:t>Osobní faktory hrály roli roce 1998, ovlivnily hodnocení </a:t>
            </a:r>
            <a:r>
              <a:rPr lang="cs-CZ" sz="1800" dirty="0" err="1"/>
              <a:t>Schroedera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09229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Jaká je role vzhledu kandidáta??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Souvisí s hodnocením</a:t>
            </a:r>
          </a:p>
          <a:p>
            <a:r>
              <a:rPr lang="cs-CZ" dirty="0" smtClean="0"/>
              <a:t>Důležitý faktor</a:t>
            </a:r>
          </a:p>
          <a:p>
            <a:r>
              <a:rPr lang="cs-CZ" dirty="0" smtClean="0"/>
              <a:t>Neverbální vodítko pro voliče</a:t>
            </a:r>
          </a:p>
          <a:p>
            <a:r>
              <a:rPr lang="cs-CZ" dirty="0" err="1" smtClean="0"/>
              <a:t>Info</a:t>
            </a:r>
            <a:r>
              <a:rPr lang="cs-CZ" dirty="0" smtClean="0"/>
              <a:t>. o pohlaví, etnicitě, věku, a dalších dimenzích, které ze vzhledu odvozujeme</a:t>
            </a:r>
          </a:p>
          <a:p>
            <a:r>
              <a:rPr lang="cs-CZ" u="sng" dirty="0" smtClean="0"/>
              <a:t>Odvozujeme vlastnosti</a:t>
            </a:r>
          </a:p>
          <a:p>
            <a:r>
              <a:rPr lang="cs-CZ" dirty="0" smtClean="0"/>
              <a:t>Velmi rychlé úsudky o tom, jaký člověk je</a:t>
            </a:r>
          </a:p>
          <a:p>
            <a:r>
              <a:rPr lang="cs-CZ" dirty="0" smtClean="0"/>
              <a:t>Stačí 160 </a:t>
            </a:r>
            <a:r>
              <a:rPr lang="cs-CZ" dirty="0" err="1" smtClean="0"/>
              <a:t>ms</a:t>
            </a:r>
            <a:r>
              <a:rPr lang="cs-CZ" dirty="0" smtClean="0"/>
              <a:t> (</a:t>
            </a:r>
            <a:r>
              <a:rPr lang="cs-CZ" dirty="0" err="1" smtClean="0"/>
              <a:t>Olivola</a:t>
            </a:r>
            <a:r>
              <a:rPr lang="cs-CZ" dirty="0" smtClean="0"/>
              <a:t>, </a:t>
            </a:r>
            <a:r>
              <a:rPr lang="cs-CZ" dirty="0" err="1" smtClean="0"/>
              <a:t>Todorov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26260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Vzhled jako zkratka k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Ballew</a:t>
            </a:r>
            <a:r>
              <a:rPr lang="cs-CZ" dirty="0" smtClean="0"/>
              <a:t> a </a:t>
            </a:r>
            <a:r>
              <a:rPr lang="cs-CZ" dirty="0" err="1" smtClean="0"/>
              <a:t>Todorov</a:t>
            </a:r>
            <a:r>
              <a:rPr lang="cs-CZ" dirty="0" smtClean="0"/>
              <a:t> 2007</a:t>
            </a:r>
          </a:p>
          <a:p>
            <a:r>
              <a:rPr lang="cs-CZ" dirty="0" smtClean="0"/>
              <a:t>Kandidáti ze Senátních voleb USA, hodnocení kompetentnosti porovnatelné v podmínce vystavení stimulu na 100ms, 250ms a bez časového omezení</a:t>
            </a:r>
          </a:p>
          <a:p>
            <a:r>
              <a:rPr lang="cs-CZ" dirty="0" err="1" smtClean="0"/>
              <a:t>Vastnosti</a:t>
            </a:r>
            <a:r>
              <a:rPr lang="cs-CZ" dirty="0" smtClean="0"/>
              <a:t> odvozujeme automaticky</a:t>
            </a:r>
          </a:p>
          <a:p>
            <a:r>
              <a:rPr lang="cs-CZ" dirty="0" smtClean="0"/>
              <a:t>Hodnocení kompetentnosti senátních kandidátů před volbami 2006 predikovalo výsledek z 68,6%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4093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Ballew</a:t>
            </a:r>
            <a:r>
              <a:rPr lang="cs-CZ" dirty="0" smtClean="0"/>
              <a:t> a </a:t>
            </a:r>
            <a:r>
              <a:rPr lang="cs-CZ" dirty="0" err="1" smtClean="0"/>
              <a:t>Todorov</a:t>
            </a:r>
            <a:r>
              <a:rPr lang="cs-CZ" dirty="0" smtClean="0"/>
              <a:t> 2007</a:t>
            </a:r>
            <a:endParaRPr lang="cs-CZ" dirty="0"/>
          </a:p>
        </p:txBody>
      </p:sp>
      <p:pic>
        <p:nvPicPr>
          <p:cNvPr id="4" name="Zástupný symbol pro obsah 3" descr="Snímek%20obrazovky%202017-10-28%20v 21.11.42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48644"/>
            <a:ext cx="10363200" cy="430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4182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Vzhled jako zkratka k hodnocení ovlivňuje 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Hodnocení fotografií 18 prezidentských kandidátů z Bulharska studenty v USA (2011), </a:t>
            </a:r>
            <a:r>
              <a:rPr lang="cs-CZ" dirty="0" err="1" smtClean="0"/>
              <a:t>survey</a:t>
            </a:r>
            <a:r>
              <a:rPr lang="cs-CZ" dirty="0" smtClean="0"/>
              <a:t> v Bulharsku</a:t>
            </a:r>
          </a:p>
          <a:p>
            <a:r>
              <a:rPr lang="cs-CZ" dirty="0" smtClean="0"/>
              <a:t>Hodnocení kompetentnosti, dominantnosti, </a:t>
            </a:r>
            <a:r>
              <a:rPr lang="cs-CZ" dirty="0" err="1" smtClean="0"/>
              <a:t>likeability</a:t>
            </a:r>
            <a:r>
              <a:rPr lang="cs-CZ" dirty="0" smtClean="0"/>
              <a:t>, čestnosti, atraktivity</a:t>
            </a:r>
          </a:p>
          <a:p>
            <a:r>
              <a:rPr lang="cs-CZ" dirty="0" smtClean="0"/>
              <a:t>Pravděpodobnost volby</a:t>
            </a:r>
          </a:p>
          <a:p>
            <a:r>
              <a:rPr lang="cs-CZ" dirty="0" smtClean="0"/>
              <a:t>Bulharská i US data: hodnocení kompetentnosti koreluje s výsledky skutečných voleb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4189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Snímek%20obrazovky%202017-10-28%20v 21.28.44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1" y="1085850"/>
            <a:ext cx="8486490" cy="50911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532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Jaká je role osobností v politice?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1910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Volby jako soutěž krásy? </a:t>
            </a:r>
            <a:r>
              <a:rPr lang="cs-CZ" dirty="0" err="1" smtClean="0"/>
              <a:t>Jäckle</a:t>
            </a:r>
            <a:r>
              <a:rPr lang="cs-CZ" dirty="0" smtClean="0"/>
              <a:t> a </a:t>
            </a:r>
            <a:r>
              <a:rPr lang="cs-CZ" dirty="0" err="1" smtClean="0"/>
              <a:t>Metz</a:t>
            </a:r>
            <a:r>
              <a:rPr lang="cs-CZ" dirty="0" smtClean="0"/>
              <a:t> 2017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 vzhledu kandidáta k volbě za přítomnosti </a:t>
            </a:r>
            <a:r>
              <a:rPr lang="cs-CZ" b="1" dirty="0" smtClean="0"/>
              <a:t>stranické příslušnosti</a:t>
            </a:r>
          </a:p>
          <a:p>
            <a:r>
              <a:rPr lang="cs-CZ" dirty="0" smtClean="0"/>
              <a:t>Vliv Atraktivity, kompetence, </a:t>
            </a:r>
            <a:r>
              <a:rPr lang="cs-CZ" dirty="0" err="1" smtClean="0"/>
              <a:t>likeability</a:t>
            </a:r>
            <a:r>
              <a:rPr lang="cs-CZ" dirty="0" smtClean="0"/>
              <a:t>, na volbu v Německu</a:t>
            </a:r>
          </a:p>
          <a:p>
            <a:r>
              <a:rPr lang="cs-CZ" dirty="0" smtClean="0"/>
              <a:t>Nízká personalizace, vyšší stranická ID</a:t>
            </a:r>
          </a:p>
          <a:p>
            <a:r>
              <a:rPr lang="cs-CZ" dirty="0" smtClean="0"/>
              <a:t>Párové hodnocení kandidátů do </a:t>
            </a:r>
            <a:r>
              <a:rPr lang="cs-CZ" dirty="0" err="1" smtClean="0"/>
              <a:t>Bundestagu</a:t>
            </a:r>
            <a:r>
              <a:rPr lang="cs-CZ" dirty="0" smtClean="0"/>
              <a:t> </a:t>
            </a:r>
          </a:p>
          <a:p>
            <a:r>
              <a:rPr lang="cs-CZ" dirty="0" smtClean="0"/>
              <a:t>Hodnocení důležité především tam, kde je soutěž vyrovnaná, pro mladé a neznámé kandidáty</a:t>
            </a:r>
          </a:p>
          <a:p>
            <a:r>
              <a:rPr lang="cs-CZ" dirty="0" smtClean="0"/>
              <a:t>Vliv atraktivity a kompetentnosti</a:t>
            </a:r>
          </a:p>
          <a:p>
            <a:r>
              <a:rPr lang="cs-CZ" dirty="0" err="1" smtClean="0"/>
              <a:t>Likability</a:t>
            </a:r>
            <a:r>
              <a:rPr lang="cs-CZ" dirty="0" smtClean="0"/>
              <a:t> pouze, pokud proti sobě stály ženské kandidátky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5961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Jakou roli hraje gender v hodnocení kandidátů?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Gender stereotypy determinují očekávání toho, jaké charakteristiky mají mít ženy a muži</a:t>
            </a:r>
          </a:p>
          <a:p>
            <a:r>
              <a:rPr lang="cs-CZ" dirty="0" smtClean="0"/>
              <a:t>Ženy: vřelé, nápomocné, hodné, soucitné, citlivé, jemné a milé</a:t>
            </a:r>
          </a:p>
          <a:p>
            <a:r>
              <a:rPr lang="cs-CZ" dirty="0" smtClean="0"/>
              <a:t>Muži: lídři, agresivní, dominantní</a:t>
            </a:r>
          </a:p>
          <a:p>
            <a:r>
              <a:rPr lang="cs-CZ" dirty="0" smtClean="0"/>
              <a:t>Výzkum především v USA: jak tyto stereotypy ovlivňují hodnocení kandidátek a kandidátů? Jak to ovlivňuje volby?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69842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 gender stereotypů v Norsku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Robustní test vlivu stereotypů</a:t>
            </a:r>
          </a:p>
          <a:p>
            <a:r>
              <a:rPr lang="cs-CZ" dirty="0" smtClean="0"/>
              <a:t>Významná role žen v politice</a:t>
            </a:r>
          </a:p>
          <a:p>
            <a:r>
              <a:rPr lang="cs-CZ" dirty="0" smtClean="0"/>
              <a:t>Stereotypy přesto funkční, ženy jako méně kompetentní než muži</a:t>
            </a:r>
          </a:p>
          <a:p>
            <a:r>
              <a:rPr lang="cs-CZ" dirty="0" smtClean="0"/>
              <a:t>Experiment s hodnocením komunikace političky a politika mezi </a:t>
            </a:r>
            <a:r>
              <a:rPr lang="cs-CZ" dirty="0" err="1" smtClean="0"/>
              <a:t>provoliči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1335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Snímek%20obrazovky%202017-10-30%20v 20.49.35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1073944"/>
            <a:ext cx="9245600" cy="4254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15635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Snímek%20obrazovky%202017-10-30%20v 20.53.41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417" y="987425"/>
            <a:ext cx="7849265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9777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Evaluace lídrů/kandidátů a volební rozhodování? Prezidentské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Poměrně nekonzistentní výsledky</a:t>
            </a:r>
          </a:p>
          <a:p>
            <a:r>
              <a:rPr lang="cs-CZ" dirty="0" smtClean="0"/>
              <a:t>Záleží na kontextu</a:t>
            </a:r>
          </a:p>
          <a:p>
            <a:r>
              <a:rPr lang="cs-CZ" dirty="0" smtClean="0"/>
              <a:t>Prezidentské systémy, slabé stranické systémy</a:t>
            </a:r>
          </a:p>
          <a:p>
            <a:r>
              <a:rPr lang="cs-CZ" dirty="0" smtClean="0"/>
              <a:t>USA bias ve výzkumu</a:t>
            </a:r>
          </a:p>
          <a:p>
            <a:r>
              <a:rPr lang="cs-CZ" dirty="0" smtClean="0"/>
              <a:t>Atributy kandidáta jako významný krátkodobý faktor</a:t>
            </a:r>
          </a:p>
          <a:p>
            <a:r>
              <a:rPr lang="cs-CZ" dirty="0" smtClean="0"/>
              <a:t>Tento rys US politiky se posiluje v čase</a:t>
            </a:r>
          </a:p>
          <a:p>
            <a:r>
              <a:rPr lang="cs-CZ" dirty="0" smtClean="0"/>
              <a:t>Mimo USA: Francie a Latinská Amerika replikují závěry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93895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Parlamentní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Role politických stran</a:t>
            </a:r>
          </a:p>
          <a:p>
            <a:r>
              <a:rPr lang="cs-CZ" dirty="0" smtClean="0"/>
              <a:t>Lídři mají větší vliv v systémech s méně </a:t>
            </a:r>
            <a:r>
              <a:rPr lang="cs-CZ" dirty="0" err="1" smtClean="0"/>
              <a:t>významanými</a:t>
            </a:r>
            <a:r>
              <a:rPr lang="cs-CZ" dirty="0" smtClean="0"/>
              <a:t> stranami</a:t>
            </a:r>
          </a:p>
          <a:p>
            <a:r>
              <a:rPr lang="cs-CZ" dirty="0" smtClean="0"/>
              <a:t>Nové demokracie, slabší institucionalizace stan, slabé </a:t>
            </a:r>
            <a:r>
              <a:rPr lang="cs-CZ" dirty="0" err="1" smtClean="0"/>
              <a:t>cleavages</a:t>
            </a:r>
            <a:endParaRPr lang="cs-CZ" dirty="0" smtClean="0"/>
          </a:p>
          <a:p>
            <a:r>
              <a:rPr lang="cs-CZ" dirty="0" smtClean="0"/>
              <a:t>Východní a jižní Evropa (</a:t>
            </a:r>
            <a:r>
              <a:rPr lang="cs-CZ" dirty="0" err="1" smtClean="0"/>
              <a:t>Holmberg</a:t>
            </a:r>
            <a:r>
              <a:rPr lang="cs-CZ" dirty="0" smtClean="0"/>
              <a:t> a </a:t>
            </a:r>
            <a:r>
              <a:rPr lang="cs-CZ" dirty="0" err="1" smtClean="0"/>
              <a:t>Oscarsson</a:t>
            </a:r>
            <a:r>
              <a:rPr lang="cs-CZ" dirty="0" smtClean="0"/>
              <a:t> 2011; </a:t>
            </a:r>
            <a:r>
              <a:rPr lang="cs-CZ" dirty="0" err="1" smtClean="0"/>
              <a:t>Guntger</a:t>
            </a:r>
            <a:r>
              <a:rPr lang="cs-CZ" dirty="0" smtClean="0"/>
              <a:t> et al. 2016)</a:t>
            </a:r>
          </a:p>
          <a:p>
            <a:r>
              <a:rPr lang="cs-CZ" dirty="0" smtClean="0"/>
              <a:t>UK: slabší role lídrů, v roce 1983 přispěla jen velmi málo k vítězství. Role politických stran</a:t>
            </a:r>
          </a:p>
          <a:p>
            <a:r>
              <a:rPr lang="cs-CZ" dirty="0" smtClean="0"/>
              <a:t>Německo: významnější strana než lídr (</a:t>
            </a:r>
            <a:r>
              <a:rPr lang="cs-CZ" dirty="0" err="1" smtClean="0"/>
              <a:t>Brettschneider</a:t>
            </a:r>
            <a:r>
              <a:rPr lang="cs-CZ" dirty="0" smtClean="0"/>
              <a:t> 2006)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25632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 času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Personalizace jako trend</a:t>
            </a:r>
          </a:p>
          <a:p>
            <a:r>
              <a:rPr lang="cs-CZ" dirty="0" smtClean="0"/>
              <a:t>POSILOVÁNÍ role lídrů v ČASE</a:t>
            </a:r>
          </a:p>
          <a:p>
            <a:r>
              <a:rPr lang="cs-CZ" dirty="0" smtClean="0"/>
              <a:t>Volební studie po roce 2000 to potvrzují</a:t>
            </a:r>
          </a:p>
          <a:p>
            <a:r>
              <a:rPr lang="cs-CZ" dirty="0" err="1" smtClean="0"/>
              <a:t>Garzia</a:t>
            </a:r>
            <a:r>
              <a:rPr lang="cs-CZ" dirty="0" smtClean="0"/>
              <a:t> 2014: </a:t>
            </a:r>
          </a:p>
          <a:p>
            <a:r>
              <a:rPr lang="cs-CZ" dirty="0" smtClean="0"/>
              <a:t>Proporční systém a menší počet stran přispívají k personalizaci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59612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0467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Reciproční kauzalita? </a:t>
            </a:r>
          </a:p>
          <a:p>
            <a:r>
              <a:rPr lang="cs-CZ" dirty="0" smtClean="0"/>
              <a:t>Role sociálních médií?</a:t>
            </a:r>
          </a:p>
          <a:p>
            <a:endParaRPr lang="cs-CZ" dirty="0"/>
          </a:p>
          <a:p>
            <a:r>
              <a:rPr lang="cs-CZ" dirty="0" smtClean="0"/>
              <a:t>Závěry:</a:t>
            </a:r>
          </a:p>
          <a:p>
            <a:r>
              <a:rPr lang="cs-CZ" dirty="0" smtClean="0"/>
              <a:t>Hodnocení lídrů a kandidátů důležité je</a:t>
            </a:r>
          </a:p>
          <a:p>
            <a:r>
              <a:rPr lang="cs-CZ" dirty="0" smtClean="0"/>
              <a:t>Jednotlivé charakteristiky ovlivňují hodnocení kandidáta</a:t>
            </a:r>
          </a:p>
          <a:p>
            <a:r>
              <a:rPr lang="cs-CZ" dirty="0" smtClean="0"/>
              <a:t>Hodnocení spojeno s rozhodováním (v ČR poslední volby: </a:t>
            </a:r>
            <a:r>
              <a:rPr lang="cs-CZ" dirty="0" err="1" smtClean="0"/>
              <a:t>Stopnický</a:t>
            </a:r>
            <a:r>
              <a:rPr lang="cs-CZ" dirty="0" smtClean="0"/>
              <a:t>?)</a:t>
            </a:r>
          </a:p>
          <a:p>
            <a:r>
              <a:rPr lang="cs-CZ" dirty="0" smtClean="0"/>
              <a:t>Kontextuální faktory (u méně etablovaných stran lídr hraje větší roli: </a:t>
            </a:r>
            <a:r>
              <a:rPr lang="cs-CZ" dirty="0" err="1" smtClean="0"/>
              <a:t>Babiš</a:t>
            </a:r>
            <a:r>
              <a:rPr lang="cs-CZ" dirty="0" smtClean="0"/>
              <a:t>, </a:t>
            </a:r>
            <a:r>
              <a:rPr lang="cs-CZ" dirty="0" err="1" smtClean="0"/>
              <a:t>Okamura</a:t>
            </a:r>
            <a:r>
              <a:rPr lang="cs-CZ" dirty="0" smtClean="0"/>
              <a:t>  - srozumitelné informace)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95344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Já je role osobností v politice?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Personalizace</a:t>
            </a:r>
          </a:p>
          <a:p>
            <a:r>
              <a:rPr lang="cs-CZ" dirty="0" smtClean="0"/>
              <a:t>Individualizace</a:t>
            </a:r>
          </a:p>
          <a:p>
            <a:r>
              <a:rPr lang="cs-CZ" dirty="0" err="1" smtClean="0"/>
              <a:t>Intimizace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9571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jsou osobnosti důležité?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Eroze systémů založených na </a:t>
            </a:r>
            <a:r>
              <a:rPr lang="cs-CZ" dirty="0" err="1" smtClean="0"/>
              <a:t>cleavages</a:t>
            </a:r>
            <a:endParaRPr lang="cs-CZ" dirty="0" smtClean="0"/>
          </a:p>
          <a:p>
            <a:r>
              <a:rPr lang="cs-CZ" dirty="0" smtClean="0"/>
              <a:t>Změna komunikace</a:t>
            </a:r>
          </a:p>
          <a:p>
            <a:r>
              <a:rPr lang="cs-CZ" dirty="0" smtClean="0"/>
              <a:t>Voliči hledají strategie k nejlepší možné volbě (nebo nejméně špatné?)</a:t>
            </a:r>
          </a:p>
          <a:p>
            <a:r>
              <a:rPr lang="cs-CZ" dirty="0" smtClean="0"/>
              <a:t>Voliči používají heuristiky</a:t>
            </a:r>
          </a:p>
          <a:p>
            <a:r>
              <a:rPr lang="cs-CZ" dirty="0" smtClean="0"/>
              <a:t>Organizace informací</a:t>
            </a:r>
          </a:p>
          <a:p>
            <a:r>
              <a:rPr lang="cs-CZ" dirty="0" smtClean="0"/>
              <a:t>Osobnost kandidáta jako kognitivní zkratka (</a:t>
            </a:r>
            <a:r>
              <a:rPr lang="cs-CZ" dirty="0" err="1" smtClean="0"/>
              <a:t>Popkin</a:t>
            </a:r>
            <a:r>
              <a:rPr lang="cs-CZ" dirty="0" smtClean="0"/>
              <a:t> 1991; </a:t>
            </a:r>
            <a:r>
              <a:rPr lang="cs-CZ" dirty="0" err="1" smtClean="0"/>
              <a:t>Lau</a:t>
            </a:r>
            <a:r>
              <a:rPr lang="cs-CZ" dirty="0" smtClean="0"/>
              <a:t> a </a:t>
            </a:r>
            <a:r>
              <a:rPr lang="cs-CZ" dirty="0" err="1" smtClean="0"/>
              <a:t>Redlawsk</a:t>
            </a:r>
            <a:r>
              <a:rPr lang="cs-CZ" dirty="0" smtClean="0"/>
              <a:t> 2006)</a:t>
            </a:r>
          </a:p>
          <a:p>
            <a:r>
              <a:rPr lang="cs-CZ" dirty="0" smtClean="0"/>
              <a:t>Evoluční výhoda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968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kandidátů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Nekonečné množství vlastností?</a:t>
            </a:r>
          </a:p>
          <a:p>
            <a:r>
              <a:rPr lang="cs-CZ" dirty="0" smtClean="0"/>
              <a:t>Které jsou důležité?</a:t>
            </a:r>
          </a:p>
          <a:p>
            <a:r>
              <a:rPr lang="cs-CZ" dirty="0" smtClean="0"/>
              <a:t>Původně 40, 20.. </a:t>
            </a:r>
          </a:p>
          <a:p>
            <a:endParaRPr lang="cs-CZ" dirty="0"/>
          </a:p>
          <a:p>
            <a:r>
              <a:rPr lang="cs-CZ" dirty="0" smtClean="0"/>
              <a:t>Užší set charakteristik, které je možné shrnout do několika málo dimenzí</a:t>
            </a:r>
          </a:p>
          <a:p>
            <a:r>
              <a:rPr lang="cs-CZ" dirty="0" smtClean="0"/>
              <a:t>Miller a Miller: faktorová analýza vlastností v ANES:</a:t>
            </a:r>
          </a:p>
          <a:p>
            <a:r>
              <a:rPr lang="cs-CZ" dirty="0" smtClean="0"/>
              <a:t>Kompetentnost</a:t>
            </a:r>
          </a:p>
          <a:p>
            <a:r>
              <a:rPr lang="cs-CZ" dirty="0" smtClean="0"/>
              <a:t>Důvěryhodnost</a:t>
            </a:r>
          </a:p>
          <a:p>
            <a:r>
              <a:rPr lang="cs-CZ" dirty="0" smtClean="0"/>
              <a:t>Spolehlivost</a:t>
            </a:r>
          </a:p>
          <a:p>
            <a:r>
              <a:rPr lang="cs-CZ" dirty="0" err="1" smtClean="0"/>
              <a:t>Leadership</a:t>
            </a:r>
            <a:endParaRPr lang="cs-CZ" dirty="0" smtClean="0"/>
          </a:p>
          <a:p>
            <a:r>
              <a:rPr lang="cs-CZ" dirty="0" smtClean="0"/>
              <a:t>Vzhled</a:t>
            </a:r>
          </a:p>
        </p:txBody>
      </p:sp>
    </p:spTree>
    <p:extLst>
      <p:ext uri="{BB962C8B-B14F-4D97-AF65-F5344CB8AC3E}">
        <p14:creationId xmlns:p14="http://schemas.microsoft.com/office/powerpoint/2010/main" val="858989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hodnocení kandidáta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Valenční</a:t>
            </a:r>
          </a:p>
          <a:p>
            <a:pPr lvl="1"/>
            <a:r>
              <a:rPr lang="cs-CZ" dirty="0" smtClean="0"/>
              <a:t>Pozitivní vs. Negativní hodnocení</a:t>
            </a:r>
          </a:p>
          <a:p>
            <a:pPr lvl="1"/>
            <a:r>
              <a:rPr lang="cs-CZ" dirty="0" smtClean="0"/>
              <a:t>Pocitový teploměr (0-100)</a:t>
            </a:r>
          </a:p>
          <a:p>
            <a:pPr lvl="1"/>
            <a:r>
              <a:rPr lang="cs-CZ" dirty="0" smtClean="0"/>
              <a:t>Je to dostatečné (</a:t>
            </a:r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positions</a:t>
            </a:r>
            <a:r>
              <a:rPr lang="cs-CZ" dirty="0" smtClean="0"/>
              <a:t>, </a:t>
            </a:r>
            <a:r>
              <a:rPr lang="cs-CZ" dirty="0" err="1" smtClean="0"/>
              <a:t>retrospective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, party ID)</a:t>
            </a:r>
          </a:p>
          <a:p>
            <a:r>
              <a:rPr lang="cs-CZ" dirty="0" err="1" smtClean="0"/>
              <a:t>Čtyřfaktorový</a:t>
            </a:r>
            <a:endParaRPr lang="cs-CZ" dirty="0" smtClean="0"/>
          </a:p>
          <a:p>
            <a:pPr lvl="1"/>
            <a:r>
              <a:rPr lang="cs-CZ" dirty="0" smtClean="0"/>
              <a:t>Kompetence</a:t>
            </a:r>
          </a:p>
          <a:p>
            <a:pPr lvl="1"/>
            <a:r>
              <a:rPr lang="cs-CZ" dirty="0" err="1" smtClean="0"/>
              <a:t>Leadership</a:t>
            </a:r>
            <a:endParaRPr lang="cs-CZ" dirty="0" smtClean="0"/>
          </a:p>
          <a:p>
            <a:pPr lvl="1"/>
            <a:r>
              <a:rPr lang="cs-CZ" dirty="0" smtClean="0"/>
              <a:t>Integrita</a:t>
            </a:r>
          </a:p>
          <a:p>
            <a:pPr lvl="1"/>
            <a:r>
              <a:rPr lang="cs-CZ" dirty="0" smtClean="0"/>
              <a:t>Empatie</a:t>
            </a:r>
          </a:p>
          <a:p>
            <a:r>
              <a:rPr lang="cs-CZ" dirty="0" err="1" smtClean="0"/>
              <a:t>Dvoufaktorový</a:t>
            </a:r>
            <a:r>
              <a:rPr lang="cs-CZ" dirty="0" smtClean="0"/>
              <a:t>: sloučení kompetence a </a:t>
            </a:r>
            <a:r>
              <a:rPr lang="cs-CZ" dirty="0" err="1" smtClean="0"/>
              <a:t>leadershipu</a:t>
            </a:r>
            <a:r>
              <a:rPr lang="cs-CZ" dirty="0" smtClean="0"/>
              <a:t> (Kompetence) a sloučení integrity a empatie (Empatie)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248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Dvoufaktorový</a:t>
            </a:r>
            <a:r>
              <a:rPr lang="cs-CZ" dirty="0" smtClean="0"/>
              <a:t>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Odpovídá modelům sociálního vnímání</a:t>
            </a:r>
          </a:p>
          <a:p>
            <a:r>
              <a:rPr lang="cs-CZ" dirty="0" smtClean="0"/>
              <a:t>Základní psychologické dispozice</a:t>
            </a:r>
          </a:p>
          <a:p>
            <a:r>
              <a:rPr lang="cs-CZ" dirty="0" smtClean="0"/>
              <a:t>Vřelost a kompetentnost jsou univerzální dimenze</a:t>
            </a:r>
          </a:p>
          <a:p>
            <a:r>
              <a:rPr lang="cs-CZ" dirty="0" smtClean="0"/>
              <a:t>(vřelost a moc, vřelost a dominance)</a:t>
            </a:r>
          </a:p>
          <a:p>
            <a:r>
              <a:rPr lang="cs-CZ" dirty="0" smtClean="0"/>
              <a:t>Vřelost: důvěryhodnost, morálnost, přátelskost, </a:t>
            </a:r>
            <a:r>
              <a:rPr lang="cs-CZ" dirty="0" err="1" smtClean="0"/>
              <a:t>npomocnost</a:t>
            </a:r>
            <a:r>
              <a:rPr lang="cs-CZ" dirty="0" smtClean="0"/>
              <a:t>, upřímnost</a:t>
            </a:r>
          </a:p>
          <a:p>
            <a:r>
              <a:rPr lang="cs-CZ" dirty="0" smtClean="0"/>
              <a:t>Kompetence: znalost, inteligence, sebedůvěra, schopnosti, vzhled, efektivnost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353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Které dimenze jsou důležité?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Politologický vs. Psychologický přístup</a:t>
            </a:r>
          </a:p>
          <a:p>
            <a:r>
              <a:rPr lang="cs-CZ" dirty="0" smtClean="0"/>
              <a:t>Kompetentnost</a:t>
            </a:r>
          </a:p>
          <a:p>
            <a:pPr lvl="1"/>
            <a:r>
              <a:rPr lang="cs-CZ" dirty="0" smtClean="0"/>
              <a:t>přirozeně politologický přístup</a:t>
            </a:r>
          </a:p>
          <a:p>
            <a:pPr lvl="1"/>
            <a:r>
              <a:rPr lang="cs-CZ" dirty="0" smtClean="0"/>
              <a:t>V intencích racionality </a:t>
            </a:r>
          </a:p>
          <a:p>
            <a:pPr lvl="1"/>
            <a:r>
              <a:rPr lang="cs-CZ" dirty="0" smtClean="0"/>
              <a:t>Volební studie i experiment</a:t>
            </a:r>
          </a:p>
          <a:p>
            <a:pPr lvl="1"/>
            <a:r>
              <a:rPr lang="cs-CZ" dirty="0" smtClean="0"/>
              <a:t>Limity????</a:t>
            </a:r>
          </a:p>
          <a:p>
            <a:r>
              <a:rPr lang="cs-CZ" dirty="0" smtClean="0"/>
              <a:t>Vřelost</a:t>
            </a:r>
          </a:p>
          <a:p>
            <a:pPr lvl="1"/>
            <a:r>
              <a:rPr lang="cs-CZ" dirty="0" smtClean="0"/>
              <a:t>Sociální psychologie</a:t>
            </a:r>
          </a:p>
          <a:p>
            <a:pPr lvl="1"/>
            <a:r>
              <a:rPr lang="cs-CZ" dirty="0" smtClean="0"/>
              <a:t>Je obecně nejdůležitější, proč by politický kontext byl jiný?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9342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Lausten</a:t>
            </a:r>
            <a:r>
              <a:rPr lang="cs-CZ" dirty="0" smtClean="0"/>
              <a:t> and Bor 2017: </a:t>
            </a:r>
            <a:r>
              <a:rPr lang="cs-CZ" dirty="0" err="1" smtClean="0"/>
              <a:t>Relative</a:t>
            </a:r>
            <a:r>
              <a:rPr lang="cs-CZ" dirty="0" smtClean="0"/>
              <a:t> </a:t>
            </a:r>
            <a:r>
              <a:rPr lang="cs-CZ" dirty="0" err="1" smtClean="0"/>
              <a:t>weight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character</a:t>
            </a:r>
            <a:r>
              <a:rPr lang="cs-CZ" dirty="0" smtClean="0"/>
              <a:t> in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candidate</a:t>
            </a:r>
            <a:r>
              <a:rPr lang="cs-CZ" dirty="0" smtClean="0"/>
              <a:t> </a:t>
            </a:r>
            <a:r>
              <a:rPr lang="cs-CZ" dirty="0" err="1" smtClean="0"/>
              <a:t>evaluations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042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Testují vliv charakteristik na celkové hodnocení kandidáta</a:t>
            </a:r>
          </a:p>
          <a:p>
            <a:r>
              <a:rPr lang="cs-CZ" dirty="0" smtClean="0"/>
              <a:t>ANES 1984-2008</a:t>
            </a:r>
          </a:p>
          <a:p>
            <a:r>
              <a:rPr lang="cs-CZ" dirty="0" smtClean="0"/>
              <a:t>4 faktorový model: všechny dimenze mají vliv na hodnocení</a:t>
            </a:r>
          </a:p>
          <a:p>
            <a:r>
              <a:rPr lang="cs-CZ" dirty="0" smtClean="0"/>
              <a:t>Vřelost má vyšší prediktivní hodnotu než kompetence</a:t>
            </a:r>
          </a:p>
          <a:p>
            <a:r>
              <a:rPr lang="cs-CZ" dirty="0" smtClean="0"/>
              <a:t>Kompetence dokonce o dost slabší než </a:t>
            </a:r>
            <a:r>
              <a:rPr lang="cs-CZ" dirty="0" err="1" smtClean="0"/>
              <a:t>leadership</a:t>
            </a:r>
            <a:endParaRPr lang="cs-CZ" dirty="0" smtClean="0"/>
          </a:p>
          <a:p>
            <a:r>
              <a:rPr lang="cs-CZ" dirty="0" smtClean="0"/>
              <a:t>Vnímání vřelosti nejlépe predikuje hodnocení kandidáta i volbu</a:t>
            </a:r>
          </a:p>
          <a:p>
            <a:r>
              <a:rPr lang="cs-CZ" dirty="0" err="1" smtClean="0"/>
              <a:t>Expeirment</a:t>
            </a:r>
            <a:r>
              <a:rPr lang="cs-CZ" dirty="0" smtClean="0"/>
              <a:t> v UK: </a:t>
            </a:r>
          </a:p>
          <a:p>
            <a:pPr lvl="1"/>
            <a:r>
              <a:rPr lang="cs-CZ" dirty="0" smtClean="0"/>
              <a:t>800 straníků, fiktivní </a:t>
            </a:r>
            <a:r>
              <a:rPr lang="cs-CZ" dirty="0" err="1" smtClean="0"/>
              <a:t>kanditáti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John </a:t>
            </a:r>
            <a:r>
              <a:rPr lang="cs-CZ" dirty="0" err="1" smtClean="0"/>
              <a:t>Bennet</a:t>
            </a:r>
            <a:r>
              <a:rPr lang="cs-CZ" dirty="0" smtClean="0"/>
              <a:t> (</a:t>
            </a:r>
            <a:r>
              <a:rPr lang="cs-CZ" dirty="0" err="1" smtClean="0"/>
              <a:t>high</a:t>
            </a:r>
            <a:r>
              <a:rPr lang="cs-CZ" dirty="0" smtClean="0"/>
              <a:t>/</a:t>
            </a: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competence</a:t>
            </a:r>
            <a:r>
              <a:rPr lang="cs-CZ" dirty="0" smtClean="0"/>
              <a:t>)</a:t>
            </a:r>
            <a:r>
              <a:rPr lang="cs-CZ" dirty="0" err="1" smtClean="0"/>
              <a:t>x</a:t>
            </a:r>
            <a:r>
              <a:rPr lang="cs-CZ" dirty="0" smtClean="0"/>
              <a:t>(</a:t>
            </a:r>
            <a:r>
              <a:rPr lang="cs-CZ" dirty="0" err="1" smtClean="0"/>
              <a:t>hish</a:t>
            </a:r>
            <a:r>
              <a:rPr lang="cs-CZ" dirty="0" smtClean="0"/>
              <a:t>/</a:t>
            </a: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warmth</a:t>
            </a:r>
            <a:r>
              <a:rPr lang="cs-CZ" dirty="0" smtClean="0"/>
              <a:t>), </a:t>
            </a:r>
            <a:r>
              <a:rPr lang="cs-CZ" dirty="0" err="1" smtClean="0"/>
              <a:t>Stanley</a:t>
            </a:r>
            <a:r>
              <a:rPr lang="cs-CZ" dirty="0" smtClean="0"/>
              <a:t> Smith (průměrné hodnoty, </a:t>
            </a:r>
            <a:r>
              <a:rPr lang="cs-CZ" dirty="0" err="1" smtClean="0"/>
              <a:t>konstatntí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Vřelost má mnohem větší vliv na hodnocení a volební </a:t>
            </a:r>
            <a:r>
              <a:rPr lang="cs-CZ" dirty="0" err="1" smtClean="0"/>
              <a:t>prferenci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8618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1017</Words>
  <Application>Microsoft Macintosh PowerPoint</Application>
  <PresentationFormat>Širokoúhlá obrazovka</PresentationFormat>
  <Paragraphs>154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Calibri</vt:lpstr>
      <vt:lpstr>Calibri Light</vt:lpstr>
      <vt:lpstr>Mangal</vt:lpstr>
      <vt:lpstr>Arial</vt:lpstr>
      <vt:lpstr>Motiv Office</vt:lpstr>
      <vt:lpstr>Hodnocení a vzhled kandidátů</vt:lpstr>
      <vt:lpstr>Jaká je role osobností v politice?</vt:lpstr>
      <vt:lpstr>Já je role osobností v politice?</vt:lpstr>
      <vt:lpstr>Proč jsou osobnosti důležité?</vt:lpstr>
      <vt:lpstr>Vlastnosti kandidátů</vt:lpstr>
      <vt:lpstr>Modely hodnocení kandidáta</vt:lpstr>
      <vt:lpstr>Dvoufaktorový model</vt:lpstr>
      <vt:lpstr>Které dimenze jsou důležité?</vt:lpstr>
      <vt:lpstr>Lausten and Bor 2017: Relative weight of character in political candidate evaluations</vt:lpstr>
      <vt:lpstr>Jaký je vliv stran?</vt:lpstr>
      <vt:lpstr>Mohou strany vlastnit charakterové vlastnoti? </vt:lpstr>
      <vt:lpstr>Prezentace aplikace PowerPoint</vt:lpstr>
      <vt:lpstr>Ohr and Oscarsson 2011: Komparativní analýza</vt:lpstr>
      <vt:lpstr>Ohr and Oscarsson 2011</vt:lpstr>
      <vt:lpstr>Jaká je role vzhledu kandidáta??</vt:lpstr>
      <vt:lpstr>Vzhled jako zkratka k hodnocení</vt:lpstr>
      <vt:lpstr>Ballew a Todorov 2007</vt:lpstr>
      <vt:lpstr>Vzhled jako zkratka k hodnocení ovlivňuje rozhodování</vt:lpstr>
      <vt:lpstr>Prezentace aplikace PowerPoint</vt:lpstr>
      <vt:lpstr>Volby jako soutěž krásy? Jäckle a Metz 2017</vt:lpstr>
      <vt:lpstr>Jakou roli hraje gender v hodnocení kandidátů?</vt:lpstr>
      <vt:lpstr>Test gender stereotypů v Norsku</vt:lpstr>
      <vt:lpstr>Prezentace aplikace PowerPoint</vt:lpstr>
      <vt:lpstr>Prezentace aplikace PowerPoint</vt:lpstr>
      <vt:lpstr>Evaluace lídrů/kandidátů a volební rozhodování? Prezidentské systémy</vt:lpstr>
      <vt:lpstr>Parlamentní systémy</vt:lpstr>
      <vt:lpstr>Faktor času</vt:lpstr>
      <vt:lpstr>Prezentace aplikace PowerPoint</vt:lpstr>
      <vt:lpstr>Problémy?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a vzhled kandidátů</dc:title>
  <dc:creator>Lenka Hrbková</dc:creator>
  <cp:lastModifiedBy>Lenka Hrbková</cp:lastModifiedBy>
  <cp:revision>16</cp:revision>
  <dcterms:created xsi:type="dcterms:W3CDTF">2017-10-31T05:31:10Z</dcterms:created>
  <dcterms:modified xsi:type="dcterms:W3CDTF">2017-10-31T08:56:51Z</dcterms:modified>
</cp:coreProperties>
</file>