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7" r:id="rId4"/>
    <p:sldId id="264" r:id="rId5"/>
    <p:sldId id="279" r:id="rId6"/>
    <p:sldId id="269" r:id="rId7"/>
    <p:sldId id="270" r:id="rId8"/>
    <p:sldId id="276" r:id="rId9"/>
    <p:sldId id="282" r:id="rId10"/>
    <p:sldId id="277" r:id="rId11"/>
    <p:sldId id="283" r:id="rId12"/>
    <p:sldId id="284" r:id="rId13"/>
    <p:sldId id="271" r:id="rId14"/>
    <p:sldId id="267" r:id="rId15"/>
    <p:sldId id="272" r:id="rId16"/>
    <p:sldId id="273" r:id="rId17"/>
    <p:sldId id="285" r:id="rId18"/>
    <p:sldId id="262" r:id="rId19"/>
    <p:sldId id="261" r:id="rId20"/>
    <p:sldId id="260" r:id="rId21"/>
    <p:sldId id="281" r:id="rId22"/>
    <p:sldId id="259" r:id="rId23"/>
    <p:sldId id="280" r:id="rId24"/>
    <p:sldId id="286" r:id="rId25"/>
    <p:sldId id="268" r:id="rId26"/>
    <p:sldId id="258" r:id="rId27"/>
    <p:sldId id="266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3BAD-24EA-4FE8-9789-D3B976CBD53D}" type="datetimeFigureOut">
              <a:rPr lang="cs-CZ" smtClean="0"/>
              <a:pPr/>
              <a:t>20.9.2017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5CC-AA8D-4B7D-AEB5-7E699A3B8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0671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3BAD-24EA-4FE8-9789-D3B976CBD53D}" type="datetimeFigureOut">
              <a:rPr lang="cs-CZ" smtClean="0"/>
              <a:pPr/>
              <a:t>20.9.2017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5CC-AA8D-4B7D-AEB5-7E699A3B8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331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3BAD-24EA-4FE8-9789-D3B976CBD53D}" type="datetimeFigureOut">
              <a:rPr lang="cs-CZ" smtClean="0"/>
              <a:pPr/>
              <a:t>20.9.2017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5CC-AA8D-4B7D-AEB5-7E699A3B8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013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3BAD-24EA-4FE8-9789-D3B976CBD53D}" type="datetimeFigureOut">
              <a:rPr lang="cs-CZ" smtClean="0"/>
              <a:pPr/>
              <a:t>20.9.2017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5CC-AA8D-4B7D-AEB5-7E699A3B8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35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3BAD-24EA-4FE8-9789-D3B976CBD53D}" type="datetimeFigureOut">
              <a:rPr lang="cs-CZ" smtClean="0"/>
              <a:pPr/>
              <a:t>20.9.2017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5CC-AA8D-4B7D-AEB5-7E699A3B8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6271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3BAD-24EA-4FE8-9789-D3B976CBD53D}" type="datetimeFigureOut">
              <a:rPr lang="cs-CZ" smtClean="0"/>
              <a:pPr/>
              <a:t>20.9.2017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5CC-AA8D-4B7D-AEB5-7E699A3B8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328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3BAD-24EA-4FE8-9789-D3B976CBD53D}" type="datetimeFigureOut">
              <a:rPr lang="cs-CZ" smtClean="0"/>
              <a:pPr/>
              <a:t>20.9.2017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5CC-AA8D-4B7D-AEB5-7E699A3B8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0037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3BAD-24EA-4FE8-9789-D3B976CBD53D}" type="datetimeFigureOut">
              <a:rPr lang="cs-CZ" smtClean="0"/>
              <a:pPr/>
              <a:t>20.9.2017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5CC-AA8D-4B7D-AEB5-7E699A3B8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843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3BAD-24EA-4FE8-9789-D3B976CBD53D}" type="datetimeFigureOut">
              <a:rPr lang="cs-CZ" smtClean="0"/>
              <a:pPr/>
              <a:t>20.9.2017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5CC-AA8D-4B7D-AEB5-7E699A3B8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745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3BAD-24EA-4FE8-9789-D3B976CBD53D}" type="datetimeFigureOut">
              <a:rPr lang="cs-CZ" smtClean="0"/>
              <a:pPr/>
              <a:t>20.9.2017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5CC-AA8D-4B7D-AEB5-7E699A3B8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704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63BAD-24EA-4FE8-9789-D3B976CBD53D}" type="datetimeFigureOut">
              <a:rPr lang="cs-CZ" smtClean="0"/>
              <a:pPr/>
              <a:t>20.9.2017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355CC-AA8D-4B7D-AEB5-7E699A3B8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150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63BAD-24EA-4FE8-9789-D3B976CBD53D}" type="datetimeFigureOut">
              <a:rPr lang="cs-CZ" smtClean="0"/>
              <a:pPr/>
              <a:t>20.9.2017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355CC-AA8D-4B7D-AEB5-7E699A3B86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148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Kvantitativní přístupy v politologii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POL 593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4732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Náhodný – pravděpodobnostní výběr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r>
              <a:rPr lang="cs-CZ" dirty="0"/>
              <a:t>je takový výběr, ve kterém každý element populace má stejnou pravděpodobnost</a:t>
            </a:r>
            <a:r>
              <a:rPr lang="cs-CZ" dirty="0" smtClean="0"/>
              <a:t>, že bude vybrán </a:t>
            </a:r>
          </a:p>
          <a:p>
            <a:r>
              <a:rPr lang="cs-CZ" dirty="0" smtClean="0"/>
              <a:t>Reprezentuje všechny známé i neznámé vlastnosti populace </a:t>
            </a:r>
          </a:p>
          <a:p>
            <a:r>
              <a:rPr lang="cs-CZ" dirty="0" smtClean="0"/>
              <a:t>Proměnné, které jsou pro nás relevantní, budou mít ve vzorku podobnou distribuci jako  v celé populaci a naše závěry jsou tedy na populaci aplikovatelné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2451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Stratifikovaný náhodný výběr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soubor rozdělíme do podsouborů, nazýváme je „</a:t>
            </a:r>
            <a:r>
              <a:rPr lang="cs-CZ" dirty="0" err="1" smtClean="0"/>
              <a:t>strata</a:t>
            </a:r>
            <a:r>
              <a:rPr lang="cs-CZ" dirty="0" smtClean="0"/>
              <a:t>“ </a:t>
            </a:r>
          </a:p>
          <a:p>
            <a:r>
              <a:rPr lang="cs-CZ" dirty="0" smtClean="0"/>
              <a:t>Zde se provede prostý náhodný výběr </a:t>
            </a:r>
          </a:p>
          <a:p>
            <a:r>
              <a:rPr lang="cs-CZ" dirty="0" smtClean="0"/>
              <a:t>Věkové rozdělení a jejich postoje k „ANO“ </a:t>
            </a:r>
          </a:p>
          <a:p>
            <a:r>
              <a:rPr lang="cs-CZ" dirty="0" smtClean="0"/>
              <a:t>Proporcionální – výběr je úměrný populaci </a:t>
            </a:r>
          </a:p>
          <a:p>
            <a:r>
              <a:rPr lang="cs-CZ" dirty="0" smtClean="0"/>
              <a:t>Neproporcionální – pracuje se sním v případě odlišného rozptylu u jedné skupiny – straty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119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Vícestupňový náhodný výběr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soubor rozložíme do skupinek </a:t>
            </a:r>
          </a:p>
          <a:p>
            <a:r>
              <a:rPr lang="cs-CZ" dirty="0" smtClean="0"/>
              <a:t>Jednotky jsou zastupitelné (rozdíl od strat) </a:t>
            </a:r>
          </a:p>
          <a:p>
            <a:r>
              <a:rPr lang="cs-CZ" dirty="0" smtClean="0"/>
              <a:t>Vybereme jen některé skupinky </a:t>
            </a:r>
          </a:p>
          <a:p>
            <a:r>
              <a:rPr lang="cs-CZ" dirty="0" smtClean="0"/>
              <a:t>Následně provádíme celostní šetření na skupince – reprezentant populace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3934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náhodné procházky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Metoda náhodné procházky </a:t>
            </a:r>
            <a:endParaRPr lang="cs-CZ" dirty="0" smtClean="0"/>
          </a:p>
          <a:p>
            <a:r>
              <a:rPr lang="cs-CZ" dirty="0" smtClean="0"/>
              <a:t>Tazatel vyrazí na cestu, první odbočka vlevo, druhá vpravo, třetí vchod na levé straně, první podlaží, první osoba (narozeniny apod.) </a:t>
            </a:r>
          </a:p>
          <a:p>
            <a:r>
              <a:rPr lang="cs-CZ" dirty="0" smtClean="0"/>
              <a:t>Metoda sněhové koule </a:t>
            </a:r>
          </a:p>
          <a:p>
            <a:r>
              <a:rPr lang="cs-CZ" dirty="0" smtClean="0"/>
              <a:t>První respondent, doporučí druhého, třetího atd. pořád dokola než se začnou opakovat, pozor na zkreslení (doporučím osobu blízkou)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3713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Statistická indukce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/>
          <a:lstStyle/>
          <a:p>
            <a:r>
              <a:rPr lang="cs-CZ" dirty="0" smtClean="0"/>
              <a:t>Základní práce s náhodným výběrem z velkého základního celku </a:t>
            </a:r>
          </a:p>
          <a:p>
            <a:r>
              <a:rPr lang="cs-CZ" dirty="0" smtClean="0"/>
              <a:t>Výběr má dostatečný počet jednotek </a:t>
            </a:r>
          </a:p>
          <a:p>
            <a:r>
              <a:rPr lang="cs-CZ" dirty="0" smtClean="0"/>
              <a:t>Výběr sestaven náhodně </a:t>
            </a:r>
          </a:p>
          <a:p>
            <a:r>
              <a:rPr lang="cs-CZ" dirty="0" smtClean="0"/>
              <a:t>Musí jít o výběr a rozhoduje náhoda! </a:t>
            </a:r>
          </a:p>
          <a:p>
            <a:r>
              <a:rPr lang="cs-CZ" dirty="0" smtClean="0"/>
              <a:t>Desítky jednotek 30 – 50 (300 – 500 – 1000) </a:t>
            </a:r>
          </a:p>
          <a:p>
            <a:r>
              <a:rPr lang="cs-CZ" dirty="0" smtClean="0"/>
              <a:t>Základní soubor minimálně 100krát větší než zamýšlený výběr  - ČR (opravdu 70 000?)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5341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Malé výběry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Výběr je složen minimálně z cca 30 – 50 případů </a:t>
            </a:r>
          </a:p>
          <a:p>
            <a:r>
              <a:rPr lang="cs-CZ" dirty="0" smtClean="0"/>
              <a:t>Za málo peněz „hodně muziky“ </a:t>
            </a:r>
          </a:p>
          <a:p>
            <a:r>
              <a:rPr lang="cs-CZ" dirty="0" smtClean="0"/>
              <a:t>Speciální testové statistiky pro malé výběry  a </a:t>
            </a:r>
            <a:r>
              <a:rPr lang="cs-CZ" dirty="0" err="1" smtClean="0"/>
              <a:t>neparametrické</a:t>
            </a:r>
            <a:r>
              <a:rPr lang="cs-CZ" dirty="0" smtClean="0"/>
              <a:t> metody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1280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z malých populací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Populace cca stovky případů </a:t>
            </a:r>
          </a:p>
          <a:p>
            <a:r>
              <a:rPr lang="cs-CZ" dirty="0" smtClean="0"/>
              <a:t>Ideální úplné zjišťování </a:t>
            </a:r>
          </a:p>
          <a:p>
            <a:r>
              <a:rPr lang="cs-CZ" dirty="0" smtClean="0"/>
              <a:t>Důležitý je výběr náhodný (ne anketa) </a:t>
            </a:r>
          </a:p>
          <a:p>
            <a:r>
              <a:rPr lang="cs-CZ" dirty="0" smtClean="0"/>
              <a:t>Problém reprezentativnosti (150N z 300) </a:t>
            </a:r>
          </a:p>
          <a:p>
            <a:r>
              <a:rPr lang="cs-CZ" dirty="0" smtClean="0"/>
              <a:t>Problém s vracením? Nedoporučuji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56780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Nereprezentativní výběry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Anketa </a:t>
            </a:r>
          </a:p>
          <a:p>
            <a:r>
              <a:rPr lang="cs-CZ" dirty="0" smtClean="0"/>
              <a:t>Metoda základního masivu – největší jednotka</a:t>
            </a:r>
          </a:p>
          <a:p>
            <a:r>
              <a:rPr lang="cs-CZ" dirty="0" smtClean="0"/>
              <a:t>Samovolný výběr – provádí odborník (vězeň) </a:t>
            </a:r>
          </a:p>
          <a:p>
            <a:r>
              <a:rPr lang="cs-CZ" dirty="0" smtClean="0"/>
              <a:t>Namátkový výběr </a:t>
            </a:r>
          </a:p>
          <a:p>
            <a:r>
              <a:rPr lang="cs-CZ" dirty="0" smtClean="0"/>
              <a:t>Jiné, další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3548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Nominální proměnné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r>
              <a:rPr lang="cs-CZ" dirty="0" smtClean="0"/>
              <a:t>Známé také jako kvalitativní proměnné </a:t>
            </a:r>
          </a:p>
          <a:p>
            <a:r>
              <a:rPr lang="cs-CZ" dirty="0" smtClean="0"/>
              <a:t>Kategorie – jména bez určení více, méně </a:t>
            </a:r>
          </a:p>
          <a:p>
            <a:r>
              <a:rPr lang="cs-CZ" dirty="0" smtClean="0"/>
              <a:t>příklady – pohlaví, barva vlasů, místo narození </a:t>
            </a:r>
          </a:p>
          <a:p>
            <a:r>
              <a:rPr lang="cs-CZ" dirty="0" smtClean="0"/>
              <a:t>Omezené možnosti, pouze Nominální operace </a:t>
            </a:r>
          </a:p>
          <a:p>
            <a:r>
              <a:rPr lang="cs-CZ" dirty="0" smtClean="0"/>
              <a:t>Modus – kategorie s nejvyšší četností, nejčastější barva očí v učebně </a:t>
            </a:r>
          </a:p>
          <a:p>
            <a:r>
              <a:rPr lang="cs-CZ" dirty="0" smtClean="0"/>
              <a:t>Modální kategorie – charakteristika populace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5441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Pořadové proměnné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/>
          </a:bodyPr>
          <a:lstStyle/>
          <a:p>
            <a:r>
              <a:rPr lang="cs-CZ" dirty="0" smtClean="0"/>
              <a:t>Ordinální – můžeme hodnoty seřazovat do určité hierarchie </a:t>
            </a:r>
          </a:p>
          <a:p>
            <a:r>
              <a:rPr lang="cs-CZ" dirty="0" smtClean="0"/>
              <a:t>Lze sledovat u jednotek vlastnosti, které jsou vyšší nižší, silnější apod. </a:t>
            </a:r>
          </a:p>
          <a:p>
            <a:r>
              <a:rPr lang="cs-CZ" dirty="0" smtClean="0"/>
              <a:t>Bohužel ještě nevíme o kolik (vzdělání)</a:t>
            </a:r>
          </a:p>
          <a:p>
            <a:r>
              <a:rPr lang="cs-CZ" dirty="0" smtClean="0"/>
              <a:t>Příklad – medaile (Zlatá – stříbrná – bronzová)</a:t>
            </a:r>
          </a:p>
          <a:p>
            <a:r>
              <a:rPr lang="cs-CZ" dirty="0" smtClean="0"/>
              <a:t>Medián – hodnota ležící uprostřed všeho pozorování seřazených podle velikosti</a:t>
            </a:r>
          </a:p>
          <a:p>
            <a:r>
              <a:rPr lang="cs-CZ" dirty="0" smtClean="0"/>
              <a:t>TV na ZŠ a  nástup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9737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Statistika?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Andrew Lang o politikovi: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4000" dirty="0" smtClean="0"/>
              <a:t>“</a:t>
            </a:r>
            <a:r>
              <a:rPr lang="cs-CZ" sz="4000" dirty="0"/>
              <a:t>Používá statistiku jako opilý člověk pouliční lampu – </a:t>
            </a:r>
            <a:r>
              <a:rPr lang="pl-PL" sz="4000" dirty="0" smtClean="0"/>
              <a:t>spíš </a:t>
            </a:r>
            <a:r>
              <a:rPr lang="pl-PL" sz="4000" dirty="0"/>
              <a:t>na podporu než na osvětlení.” 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4730540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Intervalové proměnné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Víme, zda je znak vyšší, nižší a také o kolik! </a:t>
            </a:r>
          </a:p>
          <a:p>
            <a:r>
              <a:rPr lang="cs-CZ" dirty="0" smtClean="0"/>
              <a:t>Věk, příjem, počet dětí, apod. </a:t>
            </a:r>
          </a:p>
          <a:p>
            <a:r>
              <a:rPr lang="cs-CZ" dirty="0" smtClean="0"/>
              <a:t>Široká škála možných operací a technik </a:t>
            </a:r>
          </a:p>
          <a:p>
            <a:r>
              <a:rPr lang="cs-CZ" dirty="0" smtClean="0"/>
              <a:t>(korelace, regrese, apod.) </a:t>
            </a:r>
          </a:p>
          <a:p>
            <a:r>
              <a:rPr lang="cs-CZ" dirty="0" smtClean="0"/>
              <a:t>Omezená skupina tohoto typu proměnných </a:t>
            </a:r>
          </a:p>
          <a:p>
            <a:r>
              <a:rPr lang="cs-CZ" dirty="0" smtClean="0"/>
              <a:t>Zjišťování aritmetického průměru – intervalový popis střední hodnoty </a:t>
            </a:r>
          </a:p>
          <a:p>
            <a:r>
              <a:rPr lang="cs-CZ" dirty="0" smtClean="0"/>
              <a:t>Součet dělený počtem sledovaných jednotek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68634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Kardinální (poměrové) proměnné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Mimo výše uvedené lze u této proměnné zjistit kolikrát je jedna hodnota vyšší než druhá </a:t>
            </a:r>
          </a:p>
          <a:p>
            <a:r>
              <a:rPr lang="cs-CZ" dirty="0" smtClean="0"/>
              <a:t>Nabývá pouze kladných hodnot </a:t>
            </a:r>
          </a:p>
          <a:p>
            <a:r>
              <a:rPr lang="cs-CZ" dirty="0" smtClean="0"/>
              <a:t>Např. počet členů domácnosti apod.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83780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Rozeznání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88" y="1340768"/>
            <a:ext cx="8965018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71424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proměnných </a:t>
            </a:r>
            <a:endParaRPr lang="cs-CZ" dirty="0"/>
          </a:p>
        </p:txBody>
      </p:sp>
      <p:pic>
        <p:nvPicPr>
          <p:cNvPr id="4" name="Zástupný symbol pro obsah 3" descr="http://iastat.vse.cz/Typy%20p8.gif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8136904" cy="42484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611392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Charakteristiky variability</a:t>
            </a:r>
            <a:br>
              <a:rPr lang="cs-CZ" dirty="0" smtClean="0"/>
            </a:br>
            <a:r>
              <a:rPr lang="cs-CZ" dirty="0" smtClean="0"/>
              <a:t>Variační rozpětí, rozptyl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352928" cy="5112568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Variační rozpětí zobrazuje rozsah souboru </a:t>
            </a:r>
          </a:p>
          <a:p>
            <a:r>
              <a:rPr lang="cs-CZ" dirty="0" smtClean="0"/>
              <a:t>Je to rozdíl mezi nejvyšší a nejnižší hodnotou </a:t>
            </a:r>
          </a:p>
          <a:p>
            <a:r>
              <a:rPr lang="cs-CZ" dirty="0" smtClean="0"/>
              <a:t>Střed rozpětí – součet/2 </a:t>
            </a:r>
          </a:p>
          <a:p>
            <a:r>
              <a:rPr lang="cs-CZ" dirty="0" smtClean="0"/>
              <a:t>A) 12,15,40,15,18   B) 5,15,25,50,10</a:t>
            </a:r>
          </a:p>
          <a:p>
            <a:r>
              <a:rPr lang="cs-CZ" dirty="0" smtClean="0"/>
              <a:t>Rozptyl: Jak </a:t>
            </a:r>
            <a:r>
              <a:rPr lang="cs-CZ" dirty="0"/>
              <a:t>se pozorování </a:t>
            </a:r>
            <a:r>
              <a:rPr lang="cs-CZ" dirty="0" smtClean="0"/>
              <a:t>liší </a:t>
            </a:r>
            <a:r>
              <a:rPr lang="cs-CZ" dirty="0"/>
              <a:t>od </a:t>
            </a:r>
            <a:r>
              <a:rPr lang="cs-CZ" dirty="0" smtClean="0"/>
              <a:t>průměru</a:t>
            </a:r>
          </a:p>
          <a:p>
            <a:endParaRPr lang="cs-CZ" dirty="0" smtClean="0"/>
          </a:p>
          <a:p>
            <a:pPr lvl="4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\sigma^2=\frac{1}{n}\sum_{i=1}^n (x_i-\operatorname{E}(x))^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941168"/>
            <a:ext cx="4680520" cy="15841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6293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Směrodatná odchylka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Normální rozložení – počet a velikost lístků na stromě </a:t>
            </a:r>
          </a:p>
          <a:p>
            <a:r>
              <a:rPr lang="cs-CZ" dirty="0" smtClean="0"/>
              <a:t>68% pozorování </a:t>
            </a:r>
          </a:p>
          <a:p>
            <a:r>
              <a:rPr lang="cs-CZ" dirty="0" smtClean="0"/>
              <a:t>95% pozorování </a:t>
            </a:r>
          </a:p>
          <a:p>
            <a:r>
              <a:rPr lang="cs-CZ" dirty="0" smtClean="0"/>
              <a:t>Měří homogenitu souboru </a:t>
            </a:r>
          </a:p>
          <a:p>
            <a:r>
              <a:rPr lang="cs-CZ" dirty="0" smtClean="0"/>
              <a:t>Výběrová chyba </a:t>
            </a:r>
          </a:p>
          <a:p>
            <a:r>
              <a:rPr lang="cs-CZ" dirty="0" smtClean="0"/>
              <a:t>Statistická významnost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6128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Nástrahy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Extrémní hodnoty, zkreslení (průměrná mzda) </a:t>
            </a:r>
          </a:p>
          <a:p>
            <a:r>
              <a:rPr lang="cs-CZ" dirty="0" smtClean="0"/>
              <a:t>Nebránit se užívání nižších technik pro vyšší „kastu“ znaků </a:t>
            </a:r>
          </a:p>
          <a:p>
            <a:r>
              <a:rPr lang="cs-CZ" dirty="0" smtClean="0"/>
              <a:t>Nezapomenout přitom na ostatní postupy </a:t>
            </a:r>
          </a:p>
          <a:p>
            <a:r>
              <a:rPr lang="cs-CZ" dirty="0" smtClean="0"/>
              <a:t>Ideál shodný modus, medián i arit. průměr</a:t>
            </a:r>
          </a:p>
          <a:p>
            <a:r>
              <a:rPr lang="cs-CZ" dirty="0" smtClean="0"/>
              <a:t>Příklad – počet piv ve skupině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93400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Statistická významnost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Blahuš</a:t>
            </a:r>
            <a:r>
              <a:rPr lang="cs-CZ" dirty="0" smtClean="0"/>
              <a:t> 2000 (dle Soukup, Rabušic 2007)</a:t>
            </a:r>
          </a:p>
          <a:p>
            <a:r>
              <a:rPr lang="cs-CZ" dirty="0" smtClean="0"/>
              <a:t>Výsledky jsou statisticky významné  na hladině 0,05 znamená, že z náhodného reprezentativního výběru je riziko zobecnění na celý základní soubor nejvýše 5%.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24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Statistika a její pojetí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Číselné údaje o hromadných jevech </a:t>
            </a:r>
          </a:p>
          <a:p>
            <a:r>
              <a:rPr lang="cs-CZ" dirty="0" smtClean="0"/>
              <a:t>Praktická činnost spočívající ve sběru, zpracování, vyhodnocování jednotlivých údajů </a:t>
            </a:r>
          </a:p>
          <a:p>
            <a:r>
              <a:rPr lang="cs-CZ" dirty="0" smtClean="0"/>
              <a:t>Teoretická disciplína zabývající se metodami sloužícími k popisu a odhadování zákonitostí, při působení podstatných a relativně stálých činitelů na hromadné jevy – masové měřítko </a:t>
            </a:r>
          </a:p>
          <a:p>
            <a:r>
              <a:rPr lang="cs-CZ" dirty="0" smtClean="0"/>
              <a:t>Nutná podmínka – hromadný jev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8039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Statistické jednotky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Elementární jednotky statistického pozorování </a:t>
            </a:r>
          </a:p>
          <a:p>
            <a:r>
              <a:rPr lang="cs-CZ" dirty="0" smtClean="0"/>
              <a:t>Osoby - voliči, organizace, události, apod. </a:t>
            </a:r>
          </a:p>
          <a:p>
            <a:r>
              <a:rPr lang="cs-CZ" dirty="0" smtClean="0"/>
              <a:t>Statistické znaky – vlastnosti jednotek </a:t>
            </a:r>
          </a:p>
          <a:p>
            <a:r>
              <a:rPr lang="cs-CZ" dirty="0" smtClean="0"/>
              <a:t>Volič – věk, příjem, vzdělání, vyznání, etnicita</a:t>
            </a:r>
          </a:p>
          <a:p>
            <a:r>
              <a:rPr lang="cs-CZ" dirty="0" smtClean="0"/>
              <a:t>Kvantitativní znaky (lze je vyjádřit číselně)</a:t>
            </a:r>
          </a:p>
          <a:p>
            <a:r>
              <a:rPr lang="cs-CZ" dirty="0" smtClean="0"/>
              <a:t>Kvalitativní znaky (druh vlastnictví bytu, pocit spokojenosti apod.) </a:t>
            </a:r>
          </a:p>
          <a:p>
            <a:r>
              <a:rPr lang="cs-CZ" dirty="0" smtClean="0"/>
              <a:t>Alternativní znak – nabývá jen dvou hodnot</a:t>
            </a:r>
          </a:p>
          <a:p>
            <a:r>
              <a:rPr lang="cs-CZ" dirty="0" smtClean="0"/>
              <a:t>Množný znak – více hodnot, kvalitativní znaky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8687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 a jejich získání </a:t>
            </a:r>
            <a:endParaRPr lang="cs-CZ" dirty="0"/>
          </a:p>
        </p:txBody>
      </p:sp>
      <p:pic>
        <p:nvPicPr>
          <p:cNvPr id="4" name="Zástupný symbol pro obsah 3" descr="http://iastat.vse.cz/images/vybero4.gif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16832"/>
            <a:ext cx="8856984" cy="43924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6568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Úplná vyčerpávající šetření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Zde nepotřebujeme statistickou indukci</a:t>
            </a:r>
          </a:p>
          <a:p>
            <a:r>
              <a:rPr lang="cs-CZ" dirty="0" smtClean="0"/>
              <a:t>Neprovádíme výběr</a:t>
            </a:r>
          </a:p>
          <a:p>
            <a:r>
              <a:rPr lang="cs-CZ" dirty="0" smtClean="0"/>
              <a:t>Sčítání lidu, domů a bytů </a:t>
            </a:r>
          </a:p>
          <a:p>
            <a:r>
              <a:rPr lang="cs-CZ" dirty="0" smtClean="0"/>
              <a:t>Problémy – jsou opravdu všichni v souboru? </a:t>
            </a:r>
          </a:p>
          <a:p>
            <a:r>
              <a:rPr lang="cs-CZ" dirty="0" smtClean="0"/>
              <a:t>Volební výsledky – náš častý případ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0248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Výběry – neúplná šetření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Nenáhodné (kvótní, záměrné), jen pro známé populace  </a:t>
            </a:r>
          </a:p>
          <a:p>
            <a:r>
              <a:rPr lang="cs-CZ" dirty="0" smtClean="0"/>
              <a:t>Náhodné (prostý, vícestupňový, oblastní) </a:t>
            </a:r>
          </a:p>
          <a:p>
            <a:r>
              <a:rPr lang="cs-CZ" dirty="0" smtClean="0"/>
              <a:t>Náhodné - zde </a:t>
            </a:r>
            <a:r>
              <a:rPr lang="cs-CZ" dirty="0"/>
              <a:t>se aplikuje statistická indukce </a:t>
            </a:r>
            <a:endParaRPr lang="cs-CZ" dirty="0" smtClean="0"/>
          </a:p>
          <a:p>
            <a:r>
              <a:rPr lang="cs-CZ" dirty="0" smtClean="0"/>
              <a:t>Pozor na záměnu, u první skupiny indukce není </a:t>
            </a:r>
          </a:p>
          <a:p>
            <a:r>
              <a:rPr lang="cs-CZ" dirty="0" smtClean="0"/>
              <a:t>Pozor </a:t>
            </a:r>
            <a:r>
              <a:rPr lang="cs-CZ" dirty="0" err="1" smtClean="0"/>
              <a:t>samovýběr</a:t>
            </a:r>
            <a:r>
              <a:rPr lang="cs-CZ" dirty="0" smtClean="0"/>
              <a:t> není náhodný – anketa, žádné zobecňování </a:t>
            </a:r>
          </a:p>
          <a:p>
            <a:r>
              <a:rPr lang="cs-CZ" dirty="0" smtClean="0"/>
              <a:t>Problém návratnosti (85% je nereálných)  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6649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Vzorek – populace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Kolik vran musíme pozorovat? </a:t>
            </a:r>
          </a:p>
          <a:p>
            <a:r>
              <a:rPr lang="cs-CZ" dirty="0" smtClean="0"/>
              <a:t>Populace – základní soubor, soubor jednotek o kterém předpokládáme, že jsou pro něj naše závěry platné</a:t>
            </a:r>
          </a:p>
          <a:p>
            <a:r>
              <a:rPr lang="cs-CZ" dirty="0" smtClean="0"/>
              <a:t>Vzorek – </a:t>
            </a:r>
            <a:r>
              <a:rPr lang="cs-CZ" dirty="0" smtClean="0">
                <a:solidFill>
                  <a:srgbClr val="FF0000"/>
                </a:solidFill>
              </a:rPr>
              <a:t>výběrový soubor</a:t>
            </a:r>
            <a:r>
              <a:rPr lang="cs-CZ" dirty="0" smtClean="0"/>
              <a:t>, skupina jednotek, které reálně pozorujeme </a:t>
            </a:r>
          </a:p>
          <a:p>
            <a:r>
              <a:rPr lang="cs-CZ" dirty="0" smtClean="0"/>
              <a:t>Nutná imitace složení populace tak přesně, jak je to jen maximálně možné </a:t>
            </a:r>
          </a:p>
          <a:p>
            <a:r>
              <a:rPr lang="cs-CZ" dirty="0" smtClean="0"/>
              <a:t>S rostoucí velikostí vzorku se rozdíly snižují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1509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848872" cy="949554"/>
          </a:xfrm>
        </p:spPr>
        <p:txBody>
          <a:bodyPr/>
          <a:lstStyle/>
          <a:p>
            <a:r>
              <a:rPr lang="cs-CZ" dirty="0" smtClean="0"/>
              <a:t>Úsudkový kvótní výběr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052736"/>
            <a:ext cx="8075240" cy="5544616"/>
          </a:xfrm>
        </p:spPr>
        <p:txBody>
          <a:bodyPr>
            <a:noAutofit/>
          </a:bodyPr>
          <a:lstStyle/>
          <a:p>
            <a:r>
              <a:rPr lang="cs-CZ" sz="2400" dirty="0" smtClean="0"/>
              <a:t>Název - kvóty, údaje pro tazatele </a:t>
            </a:r>
            <a:endParaRPr lang="cs-CZ" sz="2400" dirty="0"/>
          </a:p>
          <a:p>
            <a:r>
              <a:rPr lang="cs-CZ" sz="2400" dirty="0" smtClean="0"/>
              <a:t>Charakteristiky: pohlaví</a:t>
            </a:r>
            <a:r>
              <a:rPr lang="cs-CZ" sz="2400" dirty="0"/>
              <a:t>, </a:t>
            </a:r>
            <a:r>
              <a:rPr lang="cs-CZ" sz="2400" dirty="0" smtClean="0"/>
              <a:t>věk, vzdělání</a:t>
            </a:r>
            <a:r>
              <a:rPr lang="cs-CZ" sz="2400" dirty="0"/>
              <a:t>, rodinný stav, </a:t>
            </a:r>
            <a:r>
              <a:rPr lang="cs-CZ" sz="2400" dirty="0" smtClean="0"/>
              <a:t>bydliště</a:t>
            </a:r>
            <a:r>
              <a:rPr lang="cs-CZ" sz="2400" dirty="0"/>
              <a:t>, skupina povolání, sociální skupina; </a:t>
            </a:r>
            <a:r>
              <a:rPr lang="cs-CZ" sz="2400" dirty="0" smtClean="0"/>
              <a:t>počet </a:t>
            </a:r>
            <a:r>
              <a:rPr lang="cs-CZ" sz="2400" dirty="0"/>
              <a:t>sourozenců, počet dětí, vlastnictví </a:t>
            </a:r>
            <a:r>
              <a:rPr lang="cs-CZ" sz="2400" dirty="0" smtClean="0"/>
              <a:t>např</a:t>
            </a:r>
            <a:r>
              <a:rPr lang="cs-CZ" sz="2400" dirty="0"/>
              <a:t>. osobního auta, národnost a jiné</a:t>
            </a:r>
            <a:r>
              <a:rPr lang="cs-CZ" sz="2400" dirty="0" smtClean="0"/>
              <a:t>.</a:t>
            </a:r>
            <a:endParaRPr lang="cs-CZ" sz="2400" dirty="0"/>
          </a:p>
          <a:p>
            <a:r>
              <a:rPr lang="cs-CZ" sz="2400" b="1" dirty="0" smtClean="0"/>
              <a:t>Pro kvóty </a:t>
            </a:r>
            <a:r>
              <a:rPr lang="cs-CZ" sz="2400" b="1" dirty="0"/>
              <a:t>vyhledáme v </a:t>
            </a:r>
            <a:r>
              <a:rPr lang="cs-CZ" sz="2400" b="1" dirty="0" smtClean="0"/>
              <a:t>pramenech </a:t>
            </a:r>
            <a:r>
              <a:rPr lang="cs-CZ" sz="2400" b="1" dirty="0"/>
              <a:t>kvantitativní oporu pro rozhodnutí, jak velké mají být podíly jednotlivých kategorií dotázaných podle </a:t>
            </a:r>
            <a:r>
              <a:rPr lang="cs-CZ" sz="2400" b="1" dirty="0" smtClean="0"/>
              <a:t>znaků – statistická ročenka apod. </a:t>
            </a:r>
            <a:r>
              <a:rPr lang="cs-CZ" sz="2400" dirty="0"/>
              <a:t> </a:t>
            </a:r>
          </a:p>
          <a:p>
            <a:r>
              <a:rPr lang="cs-CZ" sz="2400" dirty="0" smtClean="0"/>
              <a:t>kvóty pro výběr nezávisle na sobě nebo ve vzájemných vazbách - výhody a nevýhody.</a:t>
            </a:r>
          </a:p>
          <a:p>
            <a:r>
              <a:rPr lang="cs-CZ" sz="2400" dirty="0" smtClean="0"/>
              <a:t>Stanovíme </a:t>
            </a:r>
            <a:r>
              <a:rPr lang="cs-CZ" sz="2400" dirty="0"/>
              <a:t>výběrové kvóty pro každého tazatele tak, aby pokrývaly potřebný počet a strukturu dotázaných. </a:t>
            </a:r>
            <a:endParaRPr lang="cs-CZ" sz="2400" dirty="0" smtClean="0"/>
          </a:p>
          <a:p>
            <a:r>
              <a:rPr lang="cs-CZ" sz="2400" dirty="0" smtClean="0"/>
              <a:t>Hůře dostupné nadhodnotíme</a:t>
            </a:r>
            <a:r>
              <a:rPr lang="cs-CZ" sz="2400" dirty="0"/>
              <a:t>. Nepodaří-li se všem tazatelům získat potřebný počet např. žen v domácnosti nebo vysokoškoláků apod., vyšší kvóta tuto nepřesnost sníží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151821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1226</TotalTime>
  <Words>1013</Words>
  <Application>Microsoft Office PowerPoint</Application>
  <PresentationFormat>Předvádění na obrazovce (4:3)</PresentationFormat>
  <Paragraphs>144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0" baseType="lpstr">
      <vt:lpstr>Arial</vt:lpstr>
      <vt:lpstr>Calibri</vt:lpstr>
      <vt:lpstr>Motiv systému Office</vt:lpstr>
      <vt:lpstr>Kvantitativní přístupy v politologii </vt:lpstr>
      <vt:lpstr>Statistika? </vt:lpstr>
      <vt:lpstr>Statistika a její pojetí </vt:lpstr>
      <vt:lpstr>Statistické jednotky </vt:lpstr>
      <vt:lpstr>Data a jejich získání </vt:lpstr>
      <vt:lpstr>Úplná vyčerpávající šetření </vt:lpstr>
      <vt:lpstr>Výběry – neúplná šetření </vt:lpstr>
      <vt:lpstr>Vzorek – populace </vt:lpstr>
      <vt:lpstr>Úsudkový kvótní výběr </vt:lpstr>
      <vt:lpstr>Náhodný – pravděpodobnostní výběr</vt:lpstr>
      <vt:lpstr>Stratifikovaný náhodný výběr </vt:lpstr>
      <vt:lpstr>Vícestupňový náhodný výběr </vt:lpstr>
      <vt:lpstr>Metoda náhodné procházky </vt:lpstr>
      <vt:lpstr>Statistická indukce </vt:lpstr>
      <vt:lpstr>Malé výběry  </vt:lpstr>
      <vt:lpstr>Výběr z malých populací </vt:lpstr>
      <vt:lpstr>Nereprezentativní výběry </vt:lpstr>
      <vt:lpstr>Nominální proměnné </vt:lpstr>
      <vt:lpstr>Pořadové proměnné </vt:lpstr>
      <vt:lpstr>Intervalové proměnné </vt:lpstr>
      <vt:lpstr>Kardinální (poměrové) proměnné </vt:lpstr>
      <vt:lpstr>Rozeznání </vt:lpstr>
      <vt:lpstr>Druhy proměnných </vt:lpstr>
      <vt:lpstr>Charakteristiky variability Variační rozpětí, rozptyl</vt:lpstr>
      <vt:lpstr>Směrodatná odchylka </vt:lpstr>
      <vt:lpstr>Nástrahy </vt:lpstr>
      <vt:lpstr>Statistická významnost 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Kvantitativní přístupy v politologii</dc:title>
  <dc:creator>Michal Pink</dc:creator>
  <cp:lastModifiedBy>Michal Pink</cp:lastModifiedBy>
  <cp:revision>44</cp:revision>
  <cp:lastPrinted>2017-09-20T12:35:40Z</cp:lastPrinted>
  <dcterms:created xsi:type="dcterms:W3CDTF">2014-09-16T08:05:16Z</dcterms:created>
  <dcterms:modified xsi:type="dcterms:W3CDTF">2017-09-20T13:02:24Z</dcterms:modified>
</cp:coreProperties>
</file>