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9" r:id="rId4"/>
    <p:sldId id="314" r:id="rId5"/>
    <p:sldId id="276" r:id="rId6"/>
    <p:sldId id="280" r:id="rId7"/>
    <p:sldId id="286" r:id="rId8"/>
    <p:sldId id="283" r:id="rId9"/>
    <p:sldId id="259" r:id="rId10"/>
    <p:sldId id="315" r:id="rId11"/>
    <p:sldId id="281" r:id="rId12"/>
    <p:sldId id="287" r:id="rId13"/>
    <p:sldId id="288" r:id="rId14"/>
    <p:sldId id="289" r:id="rId15"/>
    <p:sldId id="292" r:id="rId16"/>
    <p:sldId id="291" r:id="rId17"/>
    <p:sldId id="290" r:id="rId18"/>
    <p:sldId id="294" r:id="rId19"/>
    <p:sldId id="293" r:id="rId20"/>
    <p:sldId id="296" r:id="rId21"/>
    <p:sldId id="300" r:id="rId22"/>
    <p:sldId id="302" r:id="rId23"/>
    <p:sldId id="303" r:id="rId24"/>
    <p:sldId id="295" r:id="rId25"/>
    <p:sldId id="297" r:id="rId26"/>
    <p:sldId id="316" r:id="rId27"/>
    <p:sldId id="298" r:id="rId28"/>
    <p:sldId id="299" r:id="rId29"/>
    <p:sldId id="263" r:id="rId30"/>
    <p:sldId id="307" r:id="rId31"/>
    <p:sldId id="265" r:id="rId32"/>
    <p:sldId id="266" r:id="rId33"/>
    <p:sldId id="305" r:id="rId34"/>
    <p:sldId id="304" r:id="rId35"/>
    <p:sldId id="306" r:id="rId36"/>
    <p:sldId id="267" r:id="rId37"/>
    <p:sldId id="268" r:id="rId38"/>
    <p:sldId id="308" r:id="rId39"/>
    <p:sldId id="309" r:id="rId40"/>
    <p:sldId id="310" r:id="rId41"/>
    <p:sldId id="270" r:id="rId42"/>
    <p:sldId id="272" r:id="rId43"/>
    <p:sldId id="312" r:id="rId44"/>
    <p:sldId id="313" r:id="rId45"/>
    <p:sldId id="311" r:id="rId4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E46D8-2A0F-4682-B433-35FD391845A3}" type="datetimeFigureOut">
              <a:rPr lang="cs-CZ" smtClean="0"/>
              <a:t>7.11.2017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96331-2F97-4A4E-B47C-20CF75382F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5094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E46D8-2A0F-4682-B433-35FD391845A3}" type="datetimeFigureOut">
              <a:rPr lang="cs-CZ" smtClean="0"/>
              <a:t>7.11.2017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96331-2F97-4A4E-B47C-20CF75382F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1702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E46D8-2A0F-4682-B433-35FD391845A3}" type="datetimeFigureOut">
              <a:rPr lang="cs-CZ" smtClean="0"/>
              <a:t>7.11.2017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96331-2F97-4A4E-B47C-20CF75382F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3803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E46D8-2A0F-4682-B433-35FD391845A3}" type="datetimeFigureOut">
              <a:rPr lang="cs-CZ" smtClean="0"/>
              <a:t>7.11.2017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96331-2F97-4A4E-B47C-20CF75382F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4085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E46D8-2A0F-4682-B433-35FD391845A3}" type="datetimeFigureOut">
              <a:rPr lang="cs-CZ" smtClean="0"/>
              <a:t>7.11.2017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96331-2F97-4A4E-B47C-20CF75382F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0170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E46D8-2A0F-4682-B433-35FD391845A3}" type="datetimeFigureOut">
              <a:rPr lang="cs-CZ" smtClean="0"/>
              <a:t>7.11.2017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96331-2F97-4A4E-B47C-20CF75382F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9955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E46D8-2A0F-4682-B433-35FD391845A3}" type="datetimeFigureOut">
              <a:rPr lang="cs-CZ" smtClean="0"/>
              <a:t>7.11.2017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96331-2F97-4A4E-B47C-20CF75382F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9144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E46D8-2A0F-4682-B433-35FD391845A3}" type="datetimeFigureOut">
              <a:rPr lang="cs-CZ" smtClean="0"/>
              <a:t>7.11.2017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96331-2F97-4A4E-B47C-20CF75382F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6345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E46D8-2A0F-4682-B433-35FD391845A3}" type="datetimeFigureOut">
              <a:rPr lang="cs-CZ" smtClean="0"/>
              <a:t>7.11.2017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96331-2F97-4A4E-B47C-20CF75382F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6175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E46D8-2A0F-4682-B433-35FD391845A3}" type="datetimeFigureOut">
              <a:rPr lang="cs-CZ" smtClean="0"/>
              <a:t>7.11.2017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96331-2F97-4A4E-B47C-20CF75382F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3598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E46D8-2A0F-4682-B433-35FD391845A3}" type="datetimeFigureOut">
              <a:rPr lang="cs-CZ" smtClean="0"/>
              <a:t>7.11.2017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96331-2F97-4A4E-B47C-20CF75382F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4714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E46D8-2A0F-4682-B433-35FD391845A3}" type="datetimeFigureOut">
              <a:rPr lang="cs-CZ" smtClean="0"/>
              <a:t>7.11.2017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96331-2F97-4A4E-B47C-20CF75382F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9192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cs-CZ" dirty="0" smtClean="0"/>
              <a:t>Sociální poznávání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Jan Šerek</a:t>
            </a:r>
          </a:p>
          <a:p>
            <a:endParaRPr lang="cs-CZ" dirty="0" smtClean="0"/>
          </a:p>
          <a:p>
            <a:r>
              <a:rPr lang="cs-CZ" dirty="0" smtClean="0"/>
              <a:t>Sociální psychologie I</a:t>
            </a:r>
          </a:p>
          <a:p>
            <a:r>
              <a:rPr lang="cs-CZ" dirty="0"/>
              <a:t>7</a:t>
            </a:r>
            <a:r>
              <a:rPr lang="cs-CZ" dirty="0" smtClean="0"/>
              <a:t>. 11. 2017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30877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Shooter</a:t>
            </a:r>
            <a:r>
              <a:rPr lang="cs-CZ" dirty="0" smtClean="0"/>
              <a:t> </a:t>
            </a:r>
            <a:r>
              <a:rPr lang="cs-CZ" dirty="0" err="1" smtClean="0"/>
              <a:t>task</a:t>
            </a:r>
            <a:endParaRPr lang="cs-CZ" dirty="0"/>
          </a:p>
        </p:txBody>
      </p:sp>
      <p:pic>
        <p:nvPicPr>
          <p:cNvPr id="1026" name="Picture 2" descr="http://psych.colorado.edu/~jclab/TPOD1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0043" y="711893"/>
            <a:ext cx="3009476" cy="2263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psych.colorado.edu/~jclab/TPOD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0044" y="3082275"/>
            <a:ext cx="3009476" cy="2263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psych.colorado.edu/~jclab/TPOD3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6664" y="699146"/>
            <a:ext cx="3026425" cy="2275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psych.colorado.edu/~jclab/TPOD4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6663" y="3082275"/>
            <a:ext cx="3026425" cy="2275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4470043" y="5499817"/>
            <a:ext cx="42846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http://psych.colorado.edu/~jclab/FPST.html</a:t>
            </a:r>
          </a:p>
        </p:txBody>
      </p:sp>
      <p:pic>
        <p:nvPicPr>
          <p:cNvPr id="1040" name="Picture 16" descr="Výsledek obrázku pro gun first person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95419" y="3082275"/>
            <a:ext cx="3427482" cy="2570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03519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Schémata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Schémata konkrétních lidí</a:t>
            </a:r>
          </a:p>
          <a:p>
            <a:r>
              <a:rPr lang="cs-CZ" dirty="0" smtClean="0"/>
              <a:t>Schémata osobnosti (implicitní teorie osobnosti)</a:t>
            </a:r>
          </a:p>
          <a:p>
            <a:r>
              <a:rPr lang="cs-CZ" dirty="0" smtClean="0"/>
              <a:t>Schémata sociálních skupin (stereotypy a prototypy)</a:t>
            </a:r>
          </a:p>
          <a:p>
            <a:r>
              <a:rPr lang="cs-CZ" dirty="0" smtClean="0"/>
              <a:t>Schémata sociálních rolí</a:t>
            </a:r>
          </a:p>
          <a:p>
            <a:r>
              <a:rPr lang="cs-CZ" dirty="0" smtClean="0"/>
              <a:t>Schémata různých událostí a situací (scénáře)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78016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ovlivňuje aktivaci schémat?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Vhodnost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94503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ovlivňuje aktivaci schémat?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Vhodnost</a:t>
            </a:r>
          </a:p>
          <a:p>
            <a:r>
              <a:rPr lang="cs-CZ" dirty="0" smtClean="0"/>
              <a:t>Ne/jednoznačnost situací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25013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ovlivňuje aktivaci schémat?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Vhodnost</a:t>
            </a:r>
          </a:p>
          <a:p>
            <a:r>
              <a:rPr lang="cs-CZ" dirty="0" smtClean="0"/>
              <a:t>Ne/jednoznačnost situací</a:t>
            </a:r>
          </a:p>
          <a:p>
            <a:r>
              <a:rPr lang="cs-CZ" dirty="0" smtClean="0"/>
              <a:t>Dostupnost (</a:t>
            </a:r>
            <a:r>
              <a:rPr lang="cs-CZ" dirty="0" err="1" smtClean="0"/>
              <a:t>availability</a:t>
            </a:r>
            <a:r>
              <a:rPr lang="cs-CZ" dirty="0" smtClean="0"/>
              <a:t>)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65268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ovlivňuje aktivaci schémat?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Vhodnost</a:t>
            </a:r>
          </a:p>
          <a:p>
            <a:r>
              <a:rPr lang="cs-CZ" dirty="0" smtClean="0"/>
              <a:t>Ne/jednoznačnost situací</a:t>
            </a:r>
          </a:p>
          <a:p>
            <a:r>
              <a:rPr lang="cs-CZ" dirty="0" smtClean="0"/>
              <a:t>Dostupnost (</a:t>
            </a:r>
            <a:r>
              <a:rPr lang="cs-CZ" dirty="0" err="1" smtClean="0"/>
              <a:t>availability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„Chronická“ dostupnost pramenící z minulé zkušenosti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67560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ovlivňuje aktivaci schémat?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Vhodnost</a:t>
            </a:r>
          </a:p>
          <a:p>
            <a:r>
              <a:rPr lang="cs-CZ" dirty="0" smtClean="0"/>
              <a:t>Ne/jednoznačnost situací</a:t>
            </a:r>
          </a:p>
          <a:p>
            <a:r>
              <a:rPr lang="cs-CZ" dirty="0" smtClean="0"/>
              <a:t>Dostupnost (</a:t>
            </a:r>
            <a:r>
              <a:rPr lang="cs-CZ" dirty="0" err="1" smtClean="0"/>
              <a:t>availability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„Chronická“ dostupnost pramenící z minulé zkušenosti</a:t>
            </a:r>
          </a:p>
          <a:p>
            <a:pPr lvl="1"/>
            <a:r>
              <a:rPr lang="cs-CZ" dirty="0" smtClean="0"/>
              <a:t>Souvislost s aktuálními </a:t>
            </a:r>
            <a:r>
              <a:rPr lang="cs-CZ" dirty="0" smtClean="0"/>
              <a:t>cíli či náladou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29132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ovlivňuje aktivaci schémat?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Vhodnost</a:t>
            </a:r>
          </a:p>
          <a:p>
            <a:r>
              <a:rPr lang="cs-CZ" dirty="0" smtClean="0"/>
              <a:t>Ne/jednoznačnost situací</a:t>
            </a:r>
          </a:p>
          <a:p>
            <a:r>
              <a:rPr lang="cs-CZ" dirty="0" smtClean="0"/>
              <a:t>Dostupnost (</a:t>
            </a:r>
            <a:r>
              <a:rPr lang="cs-CZ" dirty="0" err="1" smtClean="0"/>
              <a:t>availability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„Chronická“ dostupnost pramenící z minulé zkušenosti</a:t>
            </a:r>
          </a:p>
          <a:p>
            <a:pPr lvl="1"/>
            <a:r>
              <a:rPr lang="cs-CZ" dirty="0" smtClean="0"/>
              <a:t>Souvislost s aktuálními </a:t>
            </a:r>
            <a:r>
              <a:rPr lang="cs-CZ" dirty="0" smtClean="0"/>
              <a:t>cíli či náladou</a:t>
            </a:r>
            <a:endParaRPr lang="cs-CZ" dirty="0" smtClean="0"/>
          </a:p>
          <a:p>
            <a:pPr lvl="1"/>
            <a:r>
              <a:rPr lang="cs-CZ" dirty="0" smtClean="0"/>
              <a:t>Nedávná zkušenost (</a:t>
            </a:r>
            <a:r>
              <a:rPr lang="cs-CZ" b="1" dirty="0" err="1" smtClean="0"/>
              <a:t>priming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Aktivace určitého stimulu zvyšuje dostupnost určitého schématu</a:t>
            </a:r>
          </a:p>
          <a:p>
            <a:pPr lvl="2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353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ovlivňuje aktivaci schémat?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Vhodnost</a:t>
            </a:r>
          </a:p>
          <a:p>
            <a:r>
              <a:rPr lang="cs-CZ" dirty="0" smtClean="0"/>
              <a:t>Ne/jednoznačnost situací</a:t>
            </a:r>
          </a:p>
          <a:p>
            <a:r>
              <a:rPr lang="cs-CZ" dirty="0" smtClean="0"/>
              <a:t>Dostupnost (</a:t>
            </a:r>
            <a:r>
              <a:rPr lang="cs-CZ" dirty="0" err="1" smtClean="0"/>
              <a:t>availability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„Chronická“ dostupnost pramenící z minulé zkušenosti</a:t>
            </a:r>
          </a:p>
          <a:p>
            <a:pPr lvl="1"/>
            <a:r>
              <a:rPr lang="cs-CZ" dirty="0" smtClean="0"/>
              <a:t>Souvislost s aktuálními </a:t>
            </a:r>
            <a:r>
              <a:rPr lang="cs-CZ" dirty="0" smtClean="0"/>
              <a:t>cíli či náladou</a:t>
            </a:r>
            <a:endParaRPr lang="cs-CZ" dirty="0" smtClean="0"/>
          </a:p>
          <a:p>
            <a:pPr lvl="1"/>
            <a:r>
              <a:rPr lang="cs-CZ" dirty="0" smtClean="0"/>
              <a:t>Nedávná zkušenost (</a:t>
            </a:r>
            <a:r>
              <a:rPr lang="cs-CZ" b="1" dirty="0" err="1" smtClean="0"/>
              <a:t>priming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Aktivace určitého stimulu zvyšuje dostupnost určitého schématu</a:t>
            </a:r>
          </a:p>
          <a:p>
            <a:r>
              <a:rPr lang="cs-CZ" dirty="0" smtClean="0"/>
              <a:t>Kultura</a:t>
            </a:r>
          </a:p>
          <a:p>
            <a:pPr lvl="1"/>
            <a:r>
              <a:rPr lang="cs-CZ" dirty="0" smtClean="0"/>
              <a:t>Holistické </a:t>
            </a:r>
            <a:r>
              <a:rPr lang="cs-CZ" dirty="0" err="1" smtClean="0"/>
              <a:t>vs</a:t>
            </a:r>
            <a:r>
              <a:rPr lang="cs-CZ" dirty="0" smtClean="0"/>
              <a:t> analytické myšlení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79723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Automatické procesy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Kategorizace – hledání řádu v sociálním světě prostřednictvím slučování jednotlivých prvků do kategorií</a:t>
            </a:r>
          </a:p>
          <a:p>
            <a:pPr lvl="1"/>
            <a:r>
              <a:rPr lang="cs-CZ" dirty="0" smtClean="0"/>
              <a:t>Zjednodušující, ale užitečná</a:t>
            </a:r>
          </a:p>
          <a:p>
            <a:r>
              <a:rPr lang="cs-CZ" dirty="0" smtClean="0"/>
              <a:t>Schémata – kognitivní struktury vytvořené na základě předpřipravených znalostí o okolním světě</a:t>
            </a:r>
          </a:p>
          <a:p>
            <a:pPr lvl="1"/>
            <a:r>
              <a:rPr lang="cs-CZ" dirty="0" smtClean="0"/>
              <a:t>Organizované</a:t>
            </a:r>
          </a:p>
          <a:p>
            <a:pPr lvl="1"/>
            <a:r>
              <a:rPr lang="cs-CZ" dirty="0" smtClean="0"/>
              <a:t>Ovlivňují, čeho si povšimneme, jak to interpretujeme, co si zapamatujeme a co vyvozujeme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9657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poznávání (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cognition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postupujeme při poznávání sebe sama a okolního sociálního světa</a:t>
            </a:r>
          </a:p>
          <a:p>
            <a:r>
              <a:rPr lang="cs-CZ" dirty="0"/>
              <a:t>V</a:t>
            </a:r>
            <a:r>
              <a:rPr lang="cs-CZ" dirty="0" smtClean="0"/>
              <a:t>ýběr, interpretace, zapamatování a použití informací k tomu, abychom něco vyvozovali o sociálním světě, rozhodovali se či se určitým způsobem chovali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0928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Automatické procesy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3"/>
            <a:ext cx="10515600" cy="4910027"/>
          </a:xfrm>
        </p:spPr>
        <p:txBody>
          <a:bodyPr>
            <a:normAutofit/>
          </a:bodyPr>
          <a:lstStyle/>
          <a:p>
            <a:r>
              <a:rPr lang="cs-CZ" dirty="0" smtClean="0"/>
              <a:t>Kategorizace – hledání řádu v sociálním světě prostřednictvím slučování jednotlivých prvků do kategorií</a:t>
            </a:r>
          </a:p>
          <a:p>
            <a:pPr lvl="1"/>
            <a:r>
              <a:rPr lang="cs-CZ" dirty="0" smtClean="0"/>
              <a:t>Zjednodušující, ale užitečná</a:t>
            </a:r>
          </a:p>
          <a:p>
            <a:r>
              <a:rPr lang="cs-CZ" dirty="0" smtClean="0"/>
              <a:t>Schémata – kognitivní struktury vytvořené na základě předpřipravených znalostí o okolním světě</a:t>
            </a:r>
          </a:p>
          <a:p>
            <a:pPr lvl="1"/>
            <a:r>
              <a:rPr lang="cs-CZ" dirty="0" smtClean="0"/>
              <a:t>Organizované</a:t>
            </a:r>
          </a:p>
          <a:p>
            <a:pPr lvl="1"/>
            <a:r>
              <a:rPr lang="cs-CZ" dirty="0" smtClean="0"/>
              <a:t>Ovlivňují, čeho si povšimneme, jak to interpretujeme, co si zapamatujeme a co vyvozujeme</a:t>
            </a:r>
          </a:p>
          <a:p>
            <a:r>
              <a:rPr lang="cs-CZ" dirty="0" smtClean="0"/>
              <a:t>Mentální zkratky: kognitivní heuristiky </a:t>
            </a:r>
            <a:r>
              <a:rPr lang="cs-CZ" sz="2000" dirty="0" smtClean="0"/>
              <a:t>(Daniel </a:t>
            </a:r>
            <a:r>
              <a:rPr lang="cs-CZ" sz="2000" dirty="0" err="1" smtClean="0"/>
              <a:t>Kahneman</a:t>
            </a:r>
            <a:r>
              <a:rPr lang="cs-CZ" sz="2000" dirty="0" smtClean="0"/>
              <a:t> &amp; Amos </a:t>
            </a:r>
            <a:r>
              <a:rPr lang="cs-CZ" sz="2000" dirty="0" err="1" smtClean="0"/>
              <a:t>Tversky</a:t>
            </a:r>
            <a:r>
              <a:rPr lang="cs-CZ" sz="2000" dirty="0" smtClean="0"/>
              <a:t>)</a:t>
            </a:r>
          </a:p>
          <a:p>
            <a:pPr lvl="1"/>
            <a:r>
              <a:rPr lang="cs-CZ" dirty="0" smtClean="0"/>
              <a:t>Nástroje, které nám pomáhají dospět k nějakému úsudku rychle a efektivně</a:t>
            </a:r>
          </a:p>
          <a:p>
            <a:pPr lvl="1"/>
            <a:r>
              <a:rPr lang="cs-CZ" dirty="0" smtClean="0"/>
              <a:t>Často ovšem za cenu určité chyby v usuzování</a:t>
            </a:r>
          </a:p>
          <a:p>
            <a:pPr lvl="1"/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74088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kognitivních heuristik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Dostupnosti</a:t>
            </a:r>
          </a:p>
          <a:p>
            <a:r>
              <a:rPr lang="cs-CZ" dirty="0" smtClean="0"/>
              <a:t>Reprezentativnosti</a:t>
            </a:r>
          </a:p>
          <a:p>
            <a:r>
              <a:rPr lang="cs-CZ" dirty="0" err="1" smtClean="0"/>
              <a:t>Kontrafaktuální</a:t>
            </a:r>
            <a:r>
              <a:rPr lang="cs-CZ" dirty="0" smtClean="0"/>
              <a:t> myšlení</a:t>
            </a:r>
          </a:p>
          <a:p>
            <a:r>
              <a:rPr lang="cs-CZ" dirty="0" smtClean="0"/>
              <a:t>Zakotvení a přizpůsobení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solidFill>
                  <a:srgbClr val="C00000"/>
                </a:solidFill>
              </a:rPr>
              <a:t>Seminář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55369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kognitivních heuristik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Overconfidence</a:t>
            </a:r>
            <a:r>
              <a:rPr lang="cs-CZ" dirty="0" smtClean="0"/>
              <a:t> </a:t>
            </a:r>
            <a:r>
              <a:rPr lang="cs-CZ" dirty="0" err="1" smtClean="0"/>
              <a:t>barrier</a:t>
            </a:r>
            <a:r>
              <a:rPr lang="cs-CZ" dirty="0" smtClean="0"/>
              <a:t> – tendence mít přehnaně vysokou důvěru ve své úsudky a výkony</a:t>
            </a:r>
          </a:p>
          <a:p>
            <a:pPr lvl="1"/>
            <a:r>
              <a:rPr lang="cs-CZ" dirty="0" err="1" smtClean="0"/>
              <a:t>Overprecision</a:t>
            </a:r>
            <a:r>
              <a:rPr lang="cs-CZ" dirty="0" smtClean="0"/>
              <a:t> – přeceňování vlastní přesnosti</a:t>
            </a:r>
          </a:p>
          <a:p>
            <a:pPr lvl="1"/>
            <a:r>
              <a:rPr lang="cs-CZ" dirty="0" err="1" smtClean="0"/>
              <a:t>Overplacement</a:t>
            </a:r>
            <a:r>
              <a:rPr lang="cs-CZ" dirty="0" smtClean="0"/>
              <a:t> – přeceňování vlastního výkonu oproti ostatním</a:t>
            </a:r>
          </a:p>
          <a:p>
            <a:pPr lvl="1"/>
            <a:r>
              <a:rPr lang="cs-CZ" dirty="0" err="1" smtClean="0"/>
              <a:t>Overestimation</a:t>
            </a:r>
            <a:r>
              <a:rPr lang="cs-CZ" dirty="0" smtClean="0"/>
              <a:t> – přeceňování vlastních schopností</a:t>
            </a:r>
          </a:p>
          <a:p>
            <a:pPr lvl="2"/>
            <a:r>
              <a:rPr lang="cs-CZ" dirty="0" err="1" smtClean="0"/>
              <a:t>Planning</a:t>
            </a:r>
            <a:r>
              <a:rPr lang="cs-CZ" dirty="0" smtClean="0"/>
              <a:t> </a:t>
            </a:r>
            <a:r>
              <a:rPr lang="cs-CZ" dirty="0" err="1" smtClean="0"/>
              <a:t>fallacy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70845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kognitivních heuristik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Overconfidence</a:t>
            </a:r>
            <a:r>
              <a:rPr lang="cs-CZ" dirty="0" smtClean="0"/>
              <a:t> </a:t>
            </a:r>
            <a:r>
              <a:rPr lang="cs-CZ" dirty="0" err="1" smtClean="0"/>
              <a:t>barrier</a:t>
            </a:r>
            <a:r>
              <a:rPr lang="cs-CZ" dirty="0" smtClean="0"/>
              <a:t> – tendence mít přehnaně vysokou důvěru ve své úsudky a výkony</a:t>
            </a:r>
          </a:p>
          <a:p>
            <a:pPr lvl="1"/>
            <a:r>
              <a:rPr lang="cs-CZ" dirty="0" err="1" smtClean="0"/>
              <a:t>Overprecision</a:t>
            </a:r>
            <a:r>
              <a:rPr lang="cs-CZ" dirty="0" smtClean="0"/>
              <a:t> – přeceňování vlastní přesnosti</a:t>
            </a:r>
          </a:p>
          <a:p>
            <a:pPr lvl="1"/>
            <a:r>
              <a:rPr lang="cs-CZ" dirty="0" err="1" smtClean="0"/>
              <a:t>Overplacement</a:t>
            </a:r>
            <a:r>
              <a:rPr lang="cs-CZ" dirty="0" smtClean="0"/>
              <a:t> – přeceňování vlastního výkonu oproti ostatním</a:t>
            </a:r>
          </a:p>
          <a:p>
            <a:pPr lvl="1"/>
            <a:r>
              <a:rPr lang="cs-CZ" dirty="0" err="1" smtClean="0"/>
              <a:t>Overestimation</a:t>
            </a:r>
            <a:r>
              <a:rPr lang="cs-CZ" dirty="0" smtClean="0"/>
              <a:t> – přeceňování vlastních schopností</a:t>
            </a:r>
          </a:p>
          <a:p>
            <a:pPr lvl="2"/>
            <a:r>
              <a:rPr lang="cs-CZ" dirty="0" err="1" smtClean="0"/>
              <a:t>Planning</a:t>
            </a:r>
            <a:r>
              <a:rPr lang="cs-CZ" dirty="0" smtClean="0"/>
              <a:t> </a:t>
            </a:r>
            <a:r>
              <a:rPr lang="cs-CZ" dirty="0" err="1" smtClean="0"/>
              <a:t>fallacy</a:t>
            </a:r>
            <a:endParaRPr lang="cs-CZ" dirty="0" smtClean="0"/>
          </a:p>
          <a:p>
            <a:r>
              <a:rPr lang="cs-CZ" dirty="0" err="1" smtClean="0"/>
              <a:t>False</a:t>
            </a:r>
            <a:r>
              <a:rPr lang="cs-CZ" dirty="0" smtClean="0"/>
              <a:t> </a:t>
            </a:r>
            <a:r>
              <a:rPr lang="cs-CZ" dirty="0" err="1" smtClean="0"/>
              <a:t>consensus</a:t>
            </a:r>
            <a:r>
              <a:rPr lang="cs-CZ" dirty="0" smtClean="0"/>
              <a:t> – </a:t>
            </a:r>
            <a:r>
              <a:rPr lang="en-US" dirty="0" smtClean="0"/>
              <a:t> </a:t>
            </a:r>
            <a:r>
              <a:rPr lang="cs-CZ" dirty="0" smtClean="0"/>
              <a:t>přeceňování toho, jak moc jsou naše názory, přesvědčení, preference, hodnoty či zvyky normální a typické i mezi ostatními lidmi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054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Důsledky automatických procesů pro jednání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Sebenaplňující se proroctví</a:t>
            </a:r>
          </a:p>
          <a:p>
            <a:pPr lvl="1"/>
            <a:r>
              <a:rPr lang="cs-CZ" dirty="0" smtClean="0"/>
              <a:t>Máme o nějaké osobě či skupině určitá očekávání (schémata)</a:t>
            </a:r>
          </a:p>
          <a:p>
            <a:pPr lvl="1"/>
            <a:r>
              <a:rPr lang="cs-CZ" dirty="0" smtClean="0"/>
              <a:t>Jednáme podle nich</a:t>
            </a:r>
          </a:p>
          <a:p>
            <a:pPr lvl="1"/>
            <a:r>
              <a:rPr lang="cs-CZ" dirty="0" smtClean="0"/>
              <a:t>Osoba či skupina časem začnou naše očekávání naplňovat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Studie Roberta </a:t>
            </a:r>
            <a:r>
              <a:rPr lang="cs-CZ" dirty="0" err="1" smtClean="0"/>
              <a:t>Rosenthala</a:t>
            </a:r>
            <a:r>
              <a:rPr lang="cs-CZ" dirty="0" smtClean="0"/>
              <a:t> &amp; </a:t>
            </a:r>
            <a:r>
              <a:rPr lang="cs-CZ" dirty="0" err="1" smtClean="0"/>
              <a:t>Leonore</a:t>
            </a:r>
            <a:r>
              <a:rPr lang="cs-CZ" dirty="0" smtClean="0"/>
              <a:t> Jacobson</a:t>
            </a:r>
          </a:p>
        </p:txBody>
      </p:sp>
    </p:spTree>
    <p:extLst>
      <p:ext uri="{BB962C8B-B14F-4D97-AF65-F5344CB8AC3E}">
        <p14:creationId xmlns:p14="http://schemas.microsoft.com/office/powerpoint/2010/main" val="15501848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Důsledky automatických procesů pro jednání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162274"/>
          </a:xfrm>
        </p:spPr>
        <p:txBody>
          <a:bodyPr/>
          <a:lstStyle/>
          <a:p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priming</a:t>
            </a:r>
            <a:r>
              <a:rPr lang="cs-CZ" dirty="0" smtClean="0"/>
              <a:t> (John </a:t>
            </a:r>
            <a:r>
              <a:rPr lang="cs-CZ" dirty="0" err="1" smtClean="0"/>
              <a:t>Bargh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Studie stáří a chůze (</a:t>
            </a:r>
            <a:r>
              <a:rPr lang="cs-CZ" dirty="0" err="1" smtClean="0"/>
              <a:t>Bargh</a:t>
            </a:r>
            <a:r>
              <a:rPr lang="cs-CZ" dirty="0" smtClean="0"/>
              <a:t> et al., 1996)</a:t>
            </a:r>
          </a:p>
        </p:txBody>
      </p:sp>
    </p:spTree>
    <p:extLst>
      <p:ext uri="{BB962C8B-B14F-4D97-AF65-F5344CB8AC3E}">
        <p14:creationId xmlns:p14="http://schemas.microsoft.com/office/powerpoint/2010/main" val="29767933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Důsledky automatických procesů pro jednání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728944"/>
          </a:xfrm>
        </p:spPr>
        <p:txBody>
          <a:bodyPr>
            <a:normAutofit/>
          </a:bodyPr>
          <a:lstStyle/>
          <a:p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priming</a:t>
            </a:r>
            <a:r>
              <a:rPr lang="cs-CZ" dirty="0" smtClean="0"/>
              <a:t> (John </a:t>
            </a:r>
            <a:r>
              <a:rPr lang="cs-CZ" dirty="0" err="1" smtClean="0"/>
              <a:t>Bargh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Studie stáří a chůze (</a:t>
            </a:r>
            <a:r>
              <a:rPr lang="cs-CZ" dirty="0" err="1" smtClean="0"/>
              <a:t>Bargh</a:t>
            </a:r>
            <a:r>
              <a:rPr lang="cs-CZ" dirty="0" smtClean="0"/>
              <a:t> et al., 1996</a:t>
            </a:r>
            <a:r>
              <a:rPr lang="cs-CZ" dirty="0" smtClean="0"/>
              <a:t>)</a:t>
            </a:r>
          </a:p>
          <a:p>
            <a:pPr lvl="1"/>
            <a:r>
              <a:rPr lang="cs-CZ" dirty="0" err="1"/>
              <a:t>Macbeth</a:t>
            </a:r>
            <a:r>
              <a:rPr lang="cs-CZ" dirty="0"/>
              <a:t> </a:t>
            </a:r>
            <a:r>
              <a:rPr lang="cs-CZ" dirty="0" err="1"/>
              <a:t>effect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4276673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Důsledky automatických procesů pro jednání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728944"/>
          </a:xfrm>
        </p:spPr>
        <p:txBody>
          <a:bodyPr>
            <a:normAutofit/>
          </a:bodyPr>
          <a:lstStyle/>
          <a:p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priming</a:t>
            </a:r>
            <a:r>
              <a:rPr lang="cs-CZ" dirty="0" smtClean="0"/>
              <a:t> (John </a:t>
            </a:r>
            <a:r>
              <a:rPr lang="cs-CZ" dirty="0" err="1" smtClean="0"/>
              <a:t>Bargh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Studie stáří a chůze (</a:t>
            </a:r>
            <a:r>
              <a:rPr lang="cs-CZ" dirty="0" err="1" smtClean="0"/>
              <a:t>Bargh</a:t>
            </a:r>
            <a:r>
              <a:rPr lang="cs-CZ" dirty="0" smtClean="0"/>
              <a:t> et al., 1996</a:t>
            </a:r>
            <a:r>
              <a:rPr lang="cs-CZ" dirty="0" smtClean="0"/>
              <a:t>)</a:t>
            </a:r>
          </a:p>
          <a:p>
            <a:pPr lvl="1"/>
            <a:r>
              <a:rPr lang="cs-CZ" dirty="0" err="1"/>
              <a:t>Macbeth</a:t>
            </a:r>
            <a:r>
              <a:rPr lang="cs-CZ" dirty="0"/>
              <a:t> </a:t>
            </a:r>
            <a:r>
              <a:rPr lang="cs-CZ" dirty="0" err="1"/>
              <a:t>effect</a:t>
            </a:r>
            <a:endParaRPr lang="cs-CZ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631065" y="4353060"/>
            <a:ext cx="1648495" cy="61555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 smtClean="0"/>
              <a:t>Percepce či myšlenka</a:t>
            </a:r>
            <a:endParaRPr lang="cs-CZ" sz="20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187520" y="4262905"/>
            <a:ext cx="1648495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 smtClean="0"/>
              <a:t>Rysy</a:t>
            </a:r>
            <a:endParaRPr lang="cs-CZ" sz="2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5486401" y="4353058"/>
            <a:ext cx="1648495" cy="61555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 smtClean="0"/>
              <a:t>Reprezentace chování</a:t>
            </a:r>
            <a:endParaRPr lang="cs-CZ" sz="20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10084163" y="4353054"/>
            <a:ext cx="1648495" cy="61555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cs-CZ" sz="2000" dirty="0" smtClean="0"/>
              <a:t>Chování</a:t>
            </a:r>
            <a:endParaRPr lang="cs-CZ" sz="2000" dirty="0"/>
          </a:p>
        </p:txBody>
      </p:sp>
      <p:cxnSp>
        <p:nvCxnSpPr>
          <p:cNvPr id="8" name="Přímá spojnice se šipkou 7"/>
          <p:cNvCxnSpPr>
            <a:stCxn id="4" idx="3"/>
            <a:endCxn id="5" idx="1"/>
          </p:cNvCxnSpPr>
          <p:nvPr/>
        </p:nvCxnSpPr>
        <p:spPr>
          <a:xfrm flipV="1">
            <a:off x="2279560" y="4416794"/>
            <a:ext cx="907960" cy="244043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>
            <a:stCxn id="5" idx="3"/>
            <a:endCxn id="6" idx="1"/>
          </p:cNvCxnSpPr>
          <p:nvPr/>
        </p:nvCxnSpPr>
        <p:spPr>
          <a:xfrm>
            <a:off x="4836015" y="4416794"/>
            <a:ext cx="650386" cy="24404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>
            <a:stCxn id="6" idx="3"/>
            <a:endCxn id="19" idx="1"/>
          </p:cNvCxnSpPr>
          <p:nvPr/>
        </p:nvCxnSpPr>
        <p:spPr>
          <a:xfrm flipV="1">
            <a:off x="7134896" y="4660833"/>
            <a:ext cx="650386" cy="2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3187519" y="4875165"/>
            <a:ext cx="1648495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 smtClean="0"/>
              <a:t>Cíle</a:t>
            </a:r>
            <a:endParaRPr lang="cs-CZ" sz="2000" dirty="0"/>
          </a:p>
        </p:txBody>
      </p:sp>
      <p:cxnSp>
        <p:nvCxnSpPr>
          <p:cNvPr id="14" name="Přímá spojnice se šipkou 13"/>
          <p:cNvCxnSpPr>
            <a:stCxn id="4" idx="3"/>
            <a:endCxn id="13" idx="1"/>
          </p:cNvCxnSpPr>
          <p:nvPr/>
        </p:nvCxnSpPr>
        <p:spPr>
          <a:xfrm>
            <a:off x="2279560" y="4660837"/>
            <a:ext cx="907959" cy="368217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>
            <a:stCxn id="13" idx="3"/>
            <a:endCxn id="6" idx="1"/>
          </p:cNvCxnSpPr>
          <p:nvPr/>
        </p:nvCxnSpPr>
        <p:spPr>
          <a:xfrm flipV="1">
            <a:off x="4836014" y="4660835"/>
            <a:ext cx="650387" cy="368219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7785282" y="4353056"/>
            <a:ext cx="1648495" cy="61555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 smtClean="0"/>
              <a:t>Motorické procesy</a:t>
            </a:r>
            <a:endParaRPr lang="cs-CZ" sz="2000" dirty="0"/>
          </a:p>
        </p:txBody>
      </p:sp>
      <p:cxnSp>
        <p:nvCxnSpPr>
          <p:cNvPr id="23" name="Přímá spojnice se šipkou 22"/>
          <p:cNvCxnSpPr>
            <a:stCxn id="19" idx="3"/>
            <a:endCxn id="7" idx="1"/>
          </p:cNvCxnSpPr>
          <p:nvPr/>
        </p:nvCxnSpPr>
        <p:spPr>
          <a:xfrm flipV="1">
            <a:off x="9433777" y="4660832"/>
            <a:ext cx="650386" cy="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94524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Důsledky automatických procesů pro jednání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205462"/>
          </a:xfrm>
        </p:spPr>
        <p:txBody>
          <a:bodyPr>
            <a:normAutofit/>
          </a:bodyPr>
          <a:lstStyle/>
          <a:p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priming</a:t>
            </a:r>
            <a:r>
              <a:rPr lang="cs-CZ" dirty="0" smtClean="0"/>
              <a:t> (John </a:t>
            </a:r>
            <a:r>
              <a:rPr lang="cs-CZ" dirty="0" err="1" smtClean="0"/>
              <a:t>Bargh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Studie stáří a chůze (</a:t>
            </a:r>
            <a:r>
              <a:rPr lang="cs-CZ" dirty="0" err="1" smtClean="0"/>
              <a:t>Bargh</a:t>
            </a:r>
            <a:r>
              <a:rPr lang="cs-CZ" dirty="0" smtClean="0"/>
              <a:t> et al., 1996</a:t>
            </a:r>
            <a:r>
              <a:rPr lang="cs-CZ" dirty="0" smtClean="0"/>
              <a:t>)</a:t>
            </a:r>
          </a:p>
          <a:p>
            <a:pPr lvl="1"/>
            <a:r>
              <a:rPr lang="cs-CZ" dirty="0" err="1" smtClean="0"/>
              <a:t>Macbeth</a:t>
            </a:r>
            <a:r>
              <a:rPr lang="cs-CZ" dirty="0" smtClean="0"/>
              <a:t> </a:t>
            </a:r>
            <a:r>
              <a:rPr lang="cs-CZ" dirty="0" err="1" smtClean="0"/>
              <a:t>effect</a:t>
            </a:r>
            <a:endParaRPr lang="cs-CZ" dirty="0" smtClean="0"/>
          </a:p>
          <a:p>
            <a:pPr lvl="1"/>
            <a:r>
              <a:rPr lang="cs-CZ" dirty="0" smtClean="0">
                <a:solidFill>
                  <a:srgbClr val="C00000"/>
                </a:solidFill>
              </a:rPr>
              <a:t>V posledních čtyřech letech jedna z nejdiskutovanějších obětí tzv. replikační krize</a:t>
            </a:r>
          </a:p>
        </p:txBody>
      </p:sp>
    </p:spTree>
    <p:extLst>
      <p:ext uri="{BB962C8B-B14F-4D97-AF65-F5344CB8AC3E}">
        <p14:creationId xmlns:p14="http://schemas.microsoft.com/office/powerpoint/2010/main" val="10892027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Jaká je role záměrných procesů?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9370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Dvojice procesů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Automatické – neuvědomované, nezáměrné, mimovolné, bez námahy</a:t>
            </a:r>
          </a:p>
          <a:p>
            <a:r>
              <a:rPr lang="cs-CZ" dirty="0" smtClean="0"/>
              <a:t>Záměrné (kontrolované) – uvědomované, řízené, vyžadují kognitivní </a:t>
            </a:r>
            <a:r>
              <a:rPr lang="cs-CZ" dirty="0" smtClean="0"/>
              <a:t>úsilí</a:t>
            </a:r>
          </a:p>
        </p:txBody>
      </p:sp>
    </p:spTree>
    <p:extLst>
      <p:ext uri="{BB962C8B-B14F-4D97-AF65-F5344CB8AC3E}">
        <p14:creationId xmlns:p14="http://schemas.microsoft.com/office/powerpoint/2010/main" val="33494408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Jaká je role záměrných procesů?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Continuum</a:t>
            </a:r>
            <a:r>
              <a:rPr lang="cs-CZ" dirty="0" smtClean="0"/>
              <a:t> model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impression</a:t>
            </a:r>
            <a:r>
              <a:rPr lang="cs-CZ" dirty="0" smtClean="0"/>
              <a:t> </a:t>
            </a:r>
            <a:r>
              <a:rPr lang="cs-CZ" dirty="0" err="1" smtClean="0"/>
              <a:t>formation</a:t>
            </a:r>
            <a:endParaRPr lang="cs-CZ" dirty="0" smtClean="0"/>
          </a:p>
          <a:p>
            <a:r>
              <a:rPr lang="cs-CZ" dirty="0" err="1" smtClean="0"/>
              <a:t>Dissociation</a:t>
            </a:r>
            <a:r>
              <a:rPr lang="cs-CZ" dirty="0" smtClean="0"/>
              <a:t> model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stereotyping</a:t>
            </a:r>
            <a:endParaRPr lang="cs-CZ" dirty="0" smtClean="0"/>
          </a:p>
          <a:p>
            <a:r>
              <a:rPr lang="cs-CZ" dirty="0" err="1" smtClean="0"/>
              <a:t>Ironic</a:t>
            </a:r>
            <a:r>
              <a:rPr lang="cs-CZ" dirty="0" smtClean="0"/>
              <a:t> </a:t>
            </a:r>
            <a:r>
              <a:rPr lang="cs-CZ" dirty="0" err="1" smtClean="0"/>
              <a:t>processes</a:t>
            </a:r>
            <a:r>
              <a:rPr lang="cs-CZ" dirty="0" smtClean="0"/>
              <a:t> model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mental</a:t>
            </a:r>
            <a:r>
              <a:rPr lang="cs-CZ" dirty="0" smtClean="0"/>
              <a:t> </a:t>
            </a:r>
            <a:r>
              <a:rPr lang="cs-CZ" dirty="0" err="1" smtClean="0"/>
              <a:t>control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57709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Continuum</a:t>
            </a:r>
            <a:r>
              <a:rPr lang="cs-CZ" dirty="0" smtClean="0"/>
              <a:t> model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impression</a:t>
            </a:r>
            <a:r>
              <a:rPr lang="cs-CZ" dirty="0" smtClean="0"/>
              <a:t> </a:t>
            </a:r>
            <a:r>
              <a:rPr lang="cs-CZ" dirty="0" err="1" smtClean="0"/>
              <a:t>formation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Susan Fiske &amp; Steven Neuberg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Máme …</a:t>
            </a:r>
          </a:p>
          <a:p>
            <a:pPr marL="0" indent="0">
              <a:buNone/>
            </a:pPr>
            <a:r>
              <a:rPr lang="cs-CZ" dirty="0" smtClean="0"/>
              <a:t>1) znalost o příslušnosti k určité kategorii</a:t>
            </a:r>
          </a:p>
          <a:p>
            <a:pPr marL="0" indent="0">
              <a:buNone/>
            </a:pPr>
            <a:r>
              <a:rPr lang="cs-CZ" dirty="0" smtClean="0"/>
              <a:t>2) znalost o individuálních charakteristikách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8400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Continuum</a:t>
            </a:r>
            <a:r>
              <a:rPr lang="cs-CZ" dirty="0" smtClean="0"/>
              <a:t> model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impression</a:t>
            </a:r>
            <a:r>
              <a:rPr lang="cs-CZ" dirty="0" smtClean="0"/>
              <a:t> </a:t>
            </a:r>
            <a:r>
              <a:rPr lang="cs-CZ" dirty="0" err="1" smtClean="0"/>
              <a:t>formation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31065" y="2472745"/>
            <a:ext cx="1648495" cy="61555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b="1" dirty="0" smtClean="0"/>
              <a:t>Automatická</a:t>
            </a:r>
            <a:r>
              <a:rPr lang="cs-CZ" sz="2000" dirty="0" smtClean="0"/>
              <a:t> kategorizace</a:t>
            </a:r>
            <a:endParaRPr lang="cs-CZ" sz="20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3664040" y="2472743"/>
            <a:ext cx="1648495" cy="61555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 smtClean="0"/>
              <a:t>Potvrzení kategorizace</a:t>
            </a:r>
            <a:endParaRPr lang="cs-CZ" sz="2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6697015" y="2472743"/>
            <a:ext cx="1648495" cy="61555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 smtClean="0"/>
              <a:t>Nová </a:t>
            </a:r>
            <a:r>
              <a:rPr lang="cs-CZ" sz="2000" dirty="0" err="1" smtClean="0"/>
              <a:t>rekategorizace</a:t>
            </a:r>
            <a:endParaRPr lang="cs-CZ" sz="2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9729990" y="2472742"/>
            <a:ext cx="1648495" cy="61555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 err="1" smtClean="0"/>
              <a:t>Individuali-zovaný</a:t>
            </a:r>
            <a:r>
              <a:rPr lang="cs-CZ" sz="2000" dirty="0" smtClean="0"/>
              <a:t> dojem</a:t>
            </a:r>
            <a:endParaRPr lang="cs-CZ" sz="2000" dirty="0"/>
          </a:p>
        </p:txBody>
      </p:sp>
      <p:cxnSp>
        <p:nvCxnSpPr>
          <p:cNvPr id="11" name="Přímá spojnice se šipkou 10"/>
          <p:cNvCxnSpPr>
            <a:stCxn id="6" idx="3"/>
            <a:endCxn id="7" idx="1"/>
          </p:cNvCxnSpPr>
          <p:nvPr/>
        </p:nvCxnSpPr>
        <p:spPr>
          <a:xfrm flipV="1">
            <a:off x="2279560" y="2780520"/>
            <a:ext cx="1384480" cy="2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>
            <a:stCxn id="7" idx="3"/>
            <a:endCxn id="8" idx="1"/>
          </p:cNvCxnSpPr>
          <p:nvPr/>
        </p:nvCxnSpPr>
        <p:spPr>
          <a:xfrm>
            <a:off x="5312535" y="2780520"/>
            <a:ext cx="138448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stCxn id="8" idx="3"/>
            <a:endCxn id="9" idx="1"/>
          </p:cNvCxnSpPr>
          <p:nvPr/>
        </p:nvCxnSpPr>
        <p:spPr>
          <a:xfrm flipV="1">
            <a:off x="8345510" y="2780519"/>
            <a:ext cx="1384480" cy="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36343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Continuum</a:t>
            </a:r>
            <a:r>
              <a:rPr lang="cs-CZ" dirty="0" smtClean="0"/>
              <a:t> model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impression</a:t>
            </a:r>
            <a:r>
              <a:rPr lang="cs-CZ" dirty="0" smtClean="0"/>
              <a:t> </a:t>
            </a:r>
            <a:r>
              <a:rPr lang="cs-CZ" dirty="0" err="1" smtClean="0"/>
              <a:t>formation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31065" y="2472745"/>
            <a:ext cx="1648495" cy="61555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b="1" dirty="0" smtClean="0"/>
              <a:t>Automatická</a:t>
            </a:r>
            <a:r>
              <a:rPr lang="cs-CZ" sz="2000" dirty="0" smtClean="0"/>
              <a:t> kategorizace</a:t>
            </a:r>
            <a:endParaRPr lang="cs-CZ" sz="20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3664040" y="2472743"/>
            <a:ext cx="1648495" cy="61555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 smtClean="0"/>
              <a:t>Potvrzení kategorizace</a:t>
            </a:r>
            <a:endParaRPr lang="cs-CZ" sz="2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6697015" y="2472743"/>
            <a:ext cx="1648495" cy="61555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 smtClean="0"/>
              <a:t>Nová </a:t>
            </a:r>
            <a:r>
              <a:rPr lang="cs-CZ" sz="2000" dirty="0" err="1" smtClean="0"/>
              <a:t>rekategorizace</a:t>
            </a:r>
            <a:endParaRPr lang="cs-CZ" sz="2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9729990" y="2472742"/>
            <a:ext cx="1648495" cy="61555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 err="1" smtClean="0"/>
              <a:t>Individuali-zovaný</a:t>
            </a:r>
            <a:r>
              <a:rPr lang="cs-CZ" sz="2000" dirty="0" smtClean="0"/>
              <a:t> dojem</a:t>
            </a:r>
            <a:endParaRPr lang="cs-CZ" sz="2000" dirty="0"/>
          </a:p>
        </p:txBody>
      </p:sp>
      <p:cxnSp>
        <p:nvCxnSpPr>
          <p:cNvPr id="11" name="Přímá spojnice se šipkou 10"/>
          <p:cNvCxnSpPr>
            <a:stCxn id="6" idx="3"/>
            <a:endCxn id="7" idx="1"/>
          </p:cNvCxnSpPr>
          <p:nvPr/>
        </p:nvCxnSpPr>
        <p:spPr>
          <a:xfrm flipV="1">
            <a:off x="2279560" y="2780520"/>
            <a:ext cx="1384480" cy="2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>
            <a:stCxn id="7" idx="3"/>
            <a:endCxn id="8" idx="1"/>
          </p:cNvCxnSpPr>
          <p:nvPr/>
        </p:nvCxnSpPr>
        <p:spPr>
          <a:xfrm>
            <a:off x="5312535" y="2780520"/>
            <a:ext cx="138448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stCxn id="8" idx="3"/>
            <a:endCxn id="9" idx="1"/>
          </p:cNvCxnSpPr>
          <p:nvPr/>
        </p:nvCxnSpPr>
        <p:spPr>
          <a:xfrm flipV="1">
            <a:off x="8345510" y="2780519"/>
            <a:ext cx="1384480" cy="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4945488" y="3947295"/>
            <a:ext cx="2118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0070C0"/>
                </a:solidFill>
              </a:rPr>
              <a:t>pozornost</a:t>
            </a:r>
            <a:endParaRPr lang="cs-CZ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8092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Continuum</a:t>
            </a:r>
            <a:r>
              <a:rPr lang="cs-CZ" dirty="0" smtClean="0"/>
              <a:t> model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impression</a:t>
            </a:r>
            <a:r>
              <a:rPr lang="cs-CZ" dirty="0" smtClean="0"/>
              <a:t> </a:t>
            </a:r>
            <a:r>
              <a:rPr lang="cs-CZ" dirty="0" err="1" smtClean="0"/>
              <a:t>formation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31065" y="2472745"/>
            <a:ext cx="1648495" cy="61555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b="1" dirty="0" smtClean="0"/>
              <a:t>Automatická</a:t>
            </a:r>
            <a:r>
              <a:rPr lang="cs-CZ" sz="2000" dirty="0" smtClean="0"/>
              <a:t> kategorizace</a:t>
            </a:r>
            <a:endParaRPr lang="cs-CZ" sz="20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3664040" y="2472743"/>
            <a:ext cx="1648495" cy="61555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 smtClean="0"/>
              <a:t>Potvrzení kategorizace</a:t>
            </a:r>
            <a:endParaRPr lang="cs-CZ" sz="2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6697015" y="2472743"/>
            <a:ext cx="1648495" cy="61555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 smtClean="0"/>
              <a:t>Nová </a:t>
            </a:r>
            <a:r>
              <a:rPr lang="cs-CZ" sz="2000" dirty="0" err="1" smtClean="0"/>
              <a:t>rekategorizace</a:t>
            </a:r>
            <a:endParaRPr lang="cs-CZ" sz="2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9729990" y="2472742"/>
            <a:ext cx="1648495" cy="61555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 err="1" smtClean="0"/>
              <a:t>Individuali-zovaný</a:t>
            </a:r>
            <a:r>
              <a:rPr lang="cs-CZ" sz="2000" dirty="0" smtClean="0"/>
              <a:t> dojem</a:t>
            </a:r>
            <a:endParaRPr lang="cs-CZ" sz="2000" dirty="0"/>
          </a:p>
        </p:txBody>
      </p:sp>
      <p:cxnSp>
        <p:nvCxnSpPr>
          <p:cNvPr id="11" name="Přímá spojnice se šipkou 10"/>
          <p:cNvCxnSpPr>
            <a:stCxn id="6" idx="3"/>
            <a:endCxn id="7" idx="1"/>
          </p:cNvCxnSpPr>
          <p:nvPr/>
        </p:nvCxnSpPr>
        <p:spPr>
          <a:xfrm flipV="1">
            <a:off x="2279560" y="2780520"/>
            <a:ext cx="1384480" cy="2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>
            <a:stCxn id="7" idx="3"/>
            <a:endCxn id="8" idx="1"/>
          </p:cNvCxnSpPr>
          <p:nvPr/>
        </p:nvCxnSpPr>
        <p:spPr>
          <a:xfrm>
            <a:off x="5312535" y="2780520"/>
            <a:ext cx="138448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stCxn id="8" idx="3"/>
            <a:endCxn id="9" idx="1"/>
          </p:cNvCxnSpPr>
          <p:nvPr/>
        </p:nvCxnSpPr>
        <p:spPr>
          <a:xfrm flipV="1">
            <a:off x="8345510" y="2780519"/>
            <a:ext cx="1384480" cy="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4945488" y="3947295"/>
            <a:ext cx="2118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0070C0"/>
                </a:solidFill>
              </a:rPr>
              <a:t>pozornost</a:t>
            </a:r>
            <a:endParaRPr lang="cs-CZ" sz="2400" b="1" dirty="0">
              <a:solidFill>
                <a:srgbClr val="0070C0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3664039" y="4960182"/>
            <a:ext cx="1648495" cy="61555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 smtClean="0"/>
              <a:t>Dostupné zdroje</a:t>
            </a:r>
            <a:endParaRPr lang="cs-CZ" sz="2000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6697015" y="4960182"/>
            <a:ext cx="1648495" cy="61555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cs-CZ" sz="2000" dirty="0"/>
              <a:t>M</a:t>
            </a:r>
            <a:r>
              <a:rPr lang="cs-CZ" sz="2000" dirty="0" smtClean="0"/>
              <a:t>otivace</a:t>
            </a:r>
            <a:endParaRPr lang="cs-CZ" sz="2000" dirty="0"/>
          </a:p>
        </p:txBody>
      </p:sp>
      <p:cxnSp>
        <p:nvCxnSpPr>
          <p:cNvPr id="28" name="Přímá spojnice se šipkou 27"/>
          <p:cNvCxnSpPr>
            <a:stCxn id="22" idx="0"/>
            <a:endCxn id="19" idx="2"/>
          </p:cNvCxnSpPr>
          <p:nvPr/>
        </p:nvCxnSpPr>
        <p:spPr>
          <a:xfrm flipV="1">
            <a:off x="4488287" y="4408960"/>
            <a:ext cx="1516488" cy="55122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>
            <a:stCxn id="23" idx="0"/>
            <a:endCxn id="19" idx="2"/>
          </p:cNvCxnSpPr>
          <p:nvPr/>
        </p:nvCxnSpPr>
        <p:spPr>
          <a:xfrm flipH="1" flipV="1">
            <a:off x="6004775" y="4408960"/>
            <a:ext cx="1516488" cy="55122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371043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Continuum</a:t>
            </a:r>
            <a:r>
              <a:rPr lang="cs-CZ" dirty="0" smtClean="0"/>
              <a:t> model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impression</a:t>
            </a:r>
            <a:r>
              <a:rPr lang="cs-CZ" dirty="0" smtClean="0"/>
              <a:t> </a:t>
            </a:r>
            <a:r>
              <a:rPr lang="cs-CZ" dirty="0" err="1" smtClean="0"/>
              <a:t>formation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31065" y="2472745"/>
            <a:ext cx="1648495" cy="61555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b="1" dirty="0" smtClean="0"/>
              <a:t>Automatická</a:t>
            </a:r>
            <a:r>
              <a:rPr lang="cs-CZ" sz="2000" dirty="0" smtClean="0"/>
              <a:t> kategorizace</a:t>
            </a:r>
            <a:endParaRPr lang="cs-CZ" sz="20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3664040" y="2472743"/>
            <a:ext cx="1648495" cy="61555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 smtClean="0"/>
              <a:t>Potvrzení kategorizace</a:t>
            </a:r>
            <a:endParaRPr lang="cs-CZ" sz="2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6697015" y="2472743"/>
            <a:ext cx="1648495" cy="61555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 smtClean="0"/>
              <a:t>Nová </a:t>
            </a:r>
            <a:r>
              <a:rPr lang="cs-CZ" sz="2000" dirty="0" err="1" smtClean="0"/>
              <a:t>rekategorizace</a:t>
            </a:r>
            <a:endParaRPr lang="cs-CZ" sz="2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9729990" y="2472742"/>
            <a:ext cx="1648495" cy="61555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 err="1" smtClean="0"/>
              <a:t>Individuali-zovaný</a:t>
            </a:r>
            <a:r>
              <a:rPr lang="cs-CZ" sz="2000" dirty="0" smtClean="0"/>
              <a:t> dojem</a:t>
            </a:r>
            <a:endParaRPr lang="cs-CZ" sz="2000" dirty="0"/>
          </a:p>
        </p:txBody>
      </p:sp>
      <p:cxnSp>
        <p:nvCxnSpPr>
          <p:cNvPr id="11" name="Přímá spojnice se šipkou 10"/>
          <p:cNvCxnSpPr>
            <a:stCxn id="6" idx="3"/>
            <a:endCxn id="7" idx="1"/>
          </p:cNvCxnSpPr>
          <p:nvPr/>
        </p:nvCxnSpPr>
        <p:spPr>
          <a:xfrm flipV="1">
            <a:off x="2279560" y="2780520"/>
            <a:ext cx="1384480" cy="2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>
            <a:stCxn id="7" idx="3"/>
            <a:endCxn id="8" idx="1"/>
          </p:cNvCxnSpPr>
          <p:nvPr/>
        </p:nvCxnSpPr>
        <p:spPr>
          <a:xfrm>
            <a:off x="5312535" y="2780520"/>
            <a:ext cx="138448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stCxn id="8" idx="3"/>
            <a:endCxn id="9" idx="1"/>
          </p:cNvCxnSpPr>
          <p:nvPr/>
        </p:nvCxnSpPr>
        <p:spPr>
          <a:xfrm flipV="1">
            <a:off x="8345510" y="2780519"/>
            <a:ext cx="1384480" cy="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4945488" y="3947295"/>
            <a:ext cx="21185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0070C0"/>
                </a:solidFill>
              </a:rPr>
              <a:t>pozornost</a:t>
            </a:r>
            <a:endParaRPr lang="cs-CZ" sz="2400" b="1" dirty="0">
              <a:solidFill>
                <a:srgbClr val="0070C0"/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3664039" y="4960182"/>
            <a:ext cx="1648495" cy="61555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 smtClean="0"/>
              <a:t>Dostupné zdroje</a:t>
            </a:r>
            <a:endParaRPr lang="cs-CZ" sz="2000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6697015" y="4960182"/>
            <a:ext cx="1648495" cy="61555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cs-CZ" sz="2000" dirty="0"/>
              <a:t>M</a:t>
            </a:r>
            <a:r>
              <a:rPr lang="cs-CZ" sz="2000" dirty="0" smtClean="0"/>
              <a:t>otivace</a:t>
            </a:r>
            <a:endParaRPr lang="cs-CZ" sz="2000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9208396" y="4101183"/>
            <a:ext cx="1648495" cy="61555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 smtClean="0"/>
              <a:t>Závislost na výsledku</a:t>
            </a:r>
            <a:endParaRPr lang="cs-CZ" sz="2000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9208396" y="4960182"/>
            <a:ext cx="1648495" cy="61555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 smtClean="0"/>
              <a:t>Odpovědnost za výsledek</a:t>
            </a:r>
            <a:endParaRPr lang="cs-CZ" sz="2000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9208396" y="5819181"/>
            <a:ext cx="1648495" cy="61555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 smtClean="0"/>
              <a:t>Pokyn být přesný</a:t>
            </a:r>
            <a:endParaRPr lang="cs-CZ" sz="2000" dirty="0"/>
          </a:p>
        </p:txBody>
      </p:sp>
      <p:cxnSp>
        <p:nvCxnSpPr>
          <p:cNvPr id="28" name="Přímá spojnice se šipkou 27"/>
          <p:cNvCxnSpPr>
            <a:stCxn id="22" idx="0"/>
            <a:endCxn id="19" idx="2"/>
          </p:cNvCxnSpPr>
          <p:nvPr/>
        </p:nvCxnSpPr>
        <p:spPr>
          <a:xfrm flipV="1">
            <a:off x="4488287" y="4408960"/>
            <a:ext cx="1516488" cy="55122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>
            <a:stCxn id="23" idx="0"/>
            <a:endCxn id="19" idx="2"/>
          </p:cNvCxnSpPr>
          <p:nvPr/>
        </p:nvCxnSpPr>
        <p:spPr>
          <a:xfrm flipH="1" flipV="1">
            <a:off x="6004775" y="4408960"/>
            <a:ext cx="1516488" cy="55122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/>
          <p:cNvCxnSpPr>
            <a:stCxn id="24" idx="1"/>
          </p:cNvCxnSpPr>
          <p:nvPr/>
        </p:nvCxnSpPr>
        <p:spPr>
          <a:xfrm flipH="1">
            <a:off x="8345510" y="4408960"/>
            <a:ext cx="862886" cy="8589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>
            <a:stCxn id="25" idx="1"/>
            <a:endCxn id="23" idx="3"/>
          </p:cNvCxnSpPr>
          <p:nvPr/>
        </p:nvCxnSpPr>
        <p:spPr>
          <a:xfrm flipH="1" flipV="1">
            <a:off x="8345510" y="5267958"/>
            <a:ext cx="862886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se šipkou 40"/>
          <p:cNvCxnSpPr>
            <a:stCxn id="26" idx="1"/>
            <a:endCxn id="23" idx="3"/>
          </p:cNvCxnSpPr>
          <p:nvPr/>
        </p:nvCxnSpPr>
        <p:spPr>
          <a:xfrm flipH="1" flipV="1">
            <a:off x="8345510" y="5267958"/>
            <a:ext cx="862886" cy="8590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75890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Dissociation</a:t>
            </a:r>
            <a:r>
              <a:rPr lang="cs-CZ" dirty="0" smtClean="0"/>
              <a:t> model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stereotyping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Patricia </a:t>
            </a:r>
            <a:r>
              <a:rPr lang="cs-CZ" dirty="0" err="1" smtClean="0"/>
              <a:t>Devine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39870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Dissociation</a:t>
            </a:r>
            <a:r>
              <a:rPr lang="cs-CZ" dirty="0" smtClean="0"/>
              <a:t> model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stereotyping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838200" y="3078049"/>
            <a:ext cx="1648495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 smtClean="0"/>
              <a:t>Znalost kulturního stereotypu</a:t>
            </a:r>
            <a:endParaRPr lang="cs-CZ" sz="20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838200" y="4984122"/>
            <a:ext cx="1648495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 smtClean="0"/>
              <a:t>Kultura</a:t>
            </a:r>
            <a:endParaRPr lang="cs-CZ" sz="2000" dirty="0"/>
          </a:p>
        </p:txBody>
      </p:sp>
      <p:cxnSp>
        <p:nvCxnSpPr>
          <p:cNvPr id="11" name="Přímá spojnice se šipkou 10"/>
          <p:cNvCxnSpPr>
            <a:stCxn id="7" idx="0"/>
            <a:endCxn id="5" idx="2"/>
          </p:cNvCxnSpPr>
          <p:nvPr/>
        </p:nvCxnSpPr>
        <p:spPr>
          <a:xfrm flipV="1">
            <a:off x="1662448" y="4001379"/>
            <a:ext cx="0" cy="9827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43964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Dissociation</a:t>
            </a:r>
            <a:r>
              <a:rPr lang="cs-CZ" dirty="0" smtClean="0"/>
              <a:t> model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stereotyping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838200" y="3078049"/>
            <a:ext cx="1648495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 smtClean="0"/>
              <a:t>Znalost kulturního stereotypu</a:t>
            </a:r>
            <a:endParaRPr lang="cs-CZ" sz="2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169276" y="3078049"/>
            <a:ext cx="1648495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b="1" dirty="0" smtClean="0"/>
              <a:t>Automatická</a:t>
            </a:r>
            <a:r>
              <a:rPr lang="cs-CZ" sz="2000" dirty="0" smtClean="0"/>
              <a:t> aktivace stereotypu</a:t>
            </a:r>
            <a:endParaRPr lang="cs-CZ" sz="20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838200" y="4984122"/>
            <a:ext cx="1648495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 smtClean="0"/>
              <a:t>Kultura</a:t>
            </a:r>
            <a:endParaRPr lang="cs-CZ" sz="2000" dirty="0"/>
          </a:p>
        </p:txBody>
      </p:sp>
      <p:cxnSp>
        <p:nvCxnSpPr>
          <p:cNvPr id="11" name="Přímá spojnice se šipkou 10"/>
          <p:cNvCxnSpPr>
            <a:stCxn id="7" idx="0"/>
            <a:endCxn id="5" idx="2"/>
          </p:cNvCxnSpPr>
          <p:nvPr/>
        </p:nvCxnSpPr>
        <p:spPr>
          <a:xfrm flipV="1">
            <a:off x="1662448" y="4001379"/>
            <a:ext cx="0" cy="9827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>
            <a:stCxn id="5" idx="3"/>
            <a:endCxn id="6" idx="1"/>
          </p:cNvCxnSpPr>
          <p:nvPr/>
        </p:nvCxnSpPr>
        <p:spPr>
          <a:xfrm>
            <a:off x="2486695" y="3539714"/>
            <a:ext cx="68258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269952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Dissociation</a:t>
            </a:r>
            <a:r>
              <a:rPr lang="cs-CZ" dirty="0" smtClean="0"/>
              <a:t> model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stereotyping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838200" y="3078049"/>
            <a:ext cx="1648495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 smtClean="0"/>
              <a:t>Znalost kulturního stereotypu</a:t>
            </a:r>
            <a:endParaRPr lang="cs-CZ" sz="2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169276" y="3078049"/>
            <a:ext cx="1648495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b="1" dirty="0" smtClean="0"/>
              <a:t>Automatická</a:t>
            </a:r>
            <a:r>
              <a:rPr lang="cs-CZ" sz="2000" dirty="0" smtClean="0"/>
              <a:t> aktivace stereotypu</a:t>
            </a:r>
            <a:endParaRPr lang="cs-CZ" sz="20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838200" y="4984122"/>
            <a:ext cx="1648495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 smtClean="0"/>
              <a:t>Kultura</a:t>
            </a:r>
            <a:endParaRPr lang="cs-CZ" sz="2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5500352" y="3078049"/>
            <a:ext cx="1648495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 smtClean="0"/>
              <a:t>Vlastní </a:t>
            </a:r>
            <a:r>
              <a:rPr lang="cs-CZ" sz="2000" dirty="0" err="1" smtClean="0"/>
              <a:t>internalizovaná</a:t>
            </a:r>
            <a:r>
              <a:rPr lang="cs-CZ" sz="2000" dirty="0" smtClean="0"/>
              <a:t> přesvědčení</a:t>
            </a:r>
            <a:endParaRPr lang="cs-CZ" sz="2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7831428" y="2154719"/>
            <a:ext cx="1648495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 smtClean="0"/>
              <a:t>Automatická stereotypní odpověď</a:t>
            </a:r>
            <a:endParaRPr lang="cs-CZ" sz="20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831427" y="4001379"/>
            <a:ext cx="1648495" cy="123110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b="1" dirty="0" smtClean="0"/>
              <a:t>Záměrné</a:t>
            </a:r>
            <a:r>
              <a:rPr lang="cs-CZ" sz="2000" dirty="0" smtClean="0"/>
              <a:t> potlačení stereotypní odpovědi</a:t>
            </a:r>
            <a:endParaRPr lang="cs-CZ" sz="2000" dirty="0"/>
          </a:p>
        </p:txBody>
      </p:sp>
      <p:cxnSp>
        <p:nvCxnSpPr>
          <p:cNvPr id="11" name="Přímá spojnice se šipkou 10"/>
          <p:cNvCxnSpPr>
            <a:stCxn id="7" idx="0"/>
            <a:endCxn id="5" idx="2"/>
          </p:cNvCxnSpPr>
          <p:nvPr/>
        </p:nvCxnSpPr>
        <p:spPr>
          <a:xfrm flipV="1">
            <a:off x="1662448" y="4001379"/>
            <a:ext cx="0" cy="9827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>
            <a:stCxn id="5" idx="3"/>
            <a:endCxn id="6" idx="1"/>
          </p:cNvCxnSpPr>
          <p:nvPr/>
        </p:nvCxnSpPr>
        <p:spPr>
          <a:xfrm>
            <a:off x="2486695" y="3539714"/>
            <a:ext cx="68258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>
            <a:stCxn id="6" idx="3"/>
            <a:endCxn id="8" idx="1"/>
          </p:cNvCxnSpPr>
          <p:nvPr/>
        </p:nvCxnSpPr>
        <p:spPr>
          <a:xfrm>
            <a:off x="4817771" y="3539714"/>
            <a:ext cx="68258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>
            <a:stCxn id="8" idx="3"/>
            <a:endCxn id="9" idx="1"/>
          </p:cNvCxnSpPr>
          <p:nvPr/>
        </p:nvCxnSpPr>
        <p:spPr>
          <a:xfrm flipV="1">
            <a:off x="7148847" y="2616384"/>
            <a:ext cx="682581" cy="92333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>
            <a:stCxn id="8" idx="3"/>
            <a:endCxn id="10" idx="1"/>
          </p:cNvCxnSpPr>
          <p:nvPr/>
        </p:nvCxnSpPr>
        <p:spPr>
          <a:xfrm>
            <a:off x="7148847" y="3539714"/>
            <a:ext cx="682580" cy="107721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1143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Dvojice procesů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669102"/>
          </a:xfrm>
        </p:spPr>
        <p:txBody>
          <a:bodyPr/>
          <a:lstStyle/>
          <a:p>
            <a:r>
              <a:rPr lang="cs-CZ" dirty="0" smtClean="0"/>
              <a:t>Automatické – neuvědomované, nezáměrné, mimovolné, bez námahy</a:t>
            </a:r>
          </a:p>
          <a:p>
            <a:r>
              <a:rPr lang="cs-CZ" dirty="0" smtClean="0"/>
              <a:t>Záměrné (kontrolované) – uvědomované, řízené, vyžadují kognitivní </a:t>
            </a:r>
            <a:r>
              <a:rPr lang="cs-CZ" dirty="0" smtClean="0"/>
              <a:t>úsilí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err="1" smtClean="0"/>
              <a:t>Kahneman</a:t>
            </a:r>
            <a:r>
              <a:rPr lang="cs-CZ" dirty="0" smtClean="0"/>
              <a:t> používá metaforu o Systému 1 a Systému 2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978793" y="4353059"/>
            <a:ext cx="88349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1: Rychlý, automatický, často nepřesný</a:t>
            </a:r>
          </a:p>
          <a:p>
            <a:r>
              <a:rPr lang="cs-CZ" dirty="0" smtClean="0"/>
              <a:t>2: Pomalý, kontrolovaný, „líný“ – aktivovaný pouze ve zvláštních případech, unavitelný</a:t>
            </a:r>
          </a:p>
        </p:txBody>
      </p:sp>
    </p:spTree>
    <p:extLst>
      <p:ext uri="{BB962C8B-B14F-4D97-AF65-F5344CB8AC3E}">
        <p14:creationId xmlns:p14="http://schemas.microsoft.com/office/powerpoint/2010/main" val="299308385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Dissociation</a:t>
            </a:r>
            <a:r>
              <a:rPr lang="cs-CZ" dirty="0" smtClean="0"/>
              <a:t> model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stereotyping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838200" y="3078049"/>
            <a:ext cx="1648495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 smtClean="0"/>
              <a:t>Znalost kulturního stereotypu</a:t>
            </a:r>
            <a:endParaRPr lang="cs-CZ" sz="2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169276" y="3078049"/>
            <a:ext cx="1648495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b="1" dirty="0" smtClean="0"/>
              <a:t>Automatická</a:t>
            </a:r>
            <a:r>
              <a:rPr lang="cs-CZ" sz="2000" dirty="0" smtClean="0"/>
              <a:t> aktivace stereotypu</a:t>
            </a:r>
            <a:endParaRPr lang="cs-CZ" sz="20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838200" y="4984122"/>
            <a:ext cx="1648495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 smtClean="0"/>
              <a:t>Kultura</a:t>
            </a:r>
            <a:endParaRPr lang="cs-CZ" sz="2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5500352" y="3078049"/>
            <a:ext cx="1648495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 smtClean="0"/>
              <a:t>Vlastní </a:t>
            </a:r>
            <a:r>
              <a:rPr lang="cs-CZ" sz="2000" dirty="0" err="1" smtClean="0"/>
              <a:t>internalizovaná</a:t>
            </a:r>
            <a:r>
              <a:rPr lang="cs-CZ" sz="2000" dirty="0" smtClean="0"/>
              <a:t> přesvědčení</a:t>
            </a:r>
            <a:endParaRPr lang="cs-CZ" sz="2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7831428" y="2154719"/>
            <a:ext cx="1648495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 smtClean="0"/>
              <a:t>Automatická stereotypní odpověď</a:t>
            </a:r>
            <a:endParaRPr lang="cs-CZ" sz="20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831427" y="4001379"/>
            <a:ext cx="1648495" cy="123110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b="1" dirty="0" smtClean="0"/>
              <a:t>Záměrné</a:t>
            </a:r>
            <a:r>
              <a:rPr lang="cs-CZ" sz="2000" dirty="0" smtClean="0"/>
              <a:t> potlačení stereotypní odpovědi</a:t>
            </a:r>
            <a:endParaRPr lang="cs-CZ" sz="2000" dirty="0"/>
          </a:p>
        </p:txBody>
      </p:sp>
      <p:cxnSp>
        <p:nvCxnSpPr>
          <p:cNvPr id="11" name="Přímá spojnice se šipkou 10"/>
          <p:cNvCxnSpPr>
            <a:stCxn id="7" idx="0"/>
            <a:endCxn id="5" idx="2"/>
          </p:cNvCxnSpPr>
          <p:nvPr/>
        </p:nvCxnSpPr>
        <p:spPr>
          <a:xfrm flipV="1">
            <a:off x="1662448" y="4001379"/>
            <a:ext cx="0" cy="9827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>
            <a:stCxn id="5" idx="3"/>
            <a:endCxn id="6" idx="1"/>
          </p:cNvCxnSpPr>
          <p:nvPr/>
        </p:nvCxnSpPr>
        <p:spPr>
          <a:xfrm>
            <a:off x="2486695" y="3539714"/>
            <a:ext cx="68258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>
            <a:stCxn id="6" idx="3"/>
            <a:endCxn id="8" idx="1"/>
          </p:cNvCxnSpPr>
          <p:nvPr/>
        </p:nvCxnSpPr>
        <p:spPr>
          <a:xfrm>
            <a:off x="4817771" y="3539714"/>
            <a:ext cx="68258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>
            <a:stCxn id="8" idx="3"/>
            <a:endCxn id="9" idx="1"/>
          </p:cNvCxnSpPr>
          <p:nvPr/>
        </p:nvCxnSpPr>
        <p:spPr>
          <a:xfrm flipV="1">
            <a:off x="7148847" y="2616384"/>
            <a:ext cx="682581" cy="92333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>
            <a:stCxn id="8" idx="3"/>
            <a:endCxn id="10" idx="1"/>
          </p:cNvCxnSpPr>
          <p:nvPr/>
        </p:nvCxnSpPr>
        <p:spPr>
          <a:xfrm>
            <a:off x="7148847" y="3539714"/>
            <a:ext cx="682580" cy="107721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ovéPole 28"/>
          <p:cNvSpPr txBox="1"/>
          <p:nvPr/>
        </p:nvSpPr>
        <p:spPr>
          <a:xfrm>
            <a:off x="5500351" y="4758081"/>
            <a:ext cx="1648495" cy="123110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 smtClean="0"/>
              <a:t>Vědomí možnosti automatické aktivace</a:t>
            </a:r>
            <a:endParaRPr lang="cs-CZ" sz="2000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5500350" y="4309155"/>
            <a:ext cx="1648495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 smtClean="0"/>
              <a:t>Motivace</a:t>
            </a:r>
            <a:endParaRPr lang="cs-CZ" sz="2000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5500351" y="6130336"/>
            <a:ext cx="1648495" cy="30777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 smtClean="0"/>
              <a:t>Zdroje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3767936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Ironic</a:t>
            </a:r>
            <a:r>
              <a:rPr lang="cs-CZ" dirty="0" smtClean="0"/>
              <a:t> </a:t>
            </a:r>
            <a:r>
              <a:rPr lang="cs-CZ" dirty="0" err="1" smtClean="0"/>
              <a:t>processes</a:t>
            </a:r>
            <a:r>
              <a:rPr lang="cs-CZ" dirty="0" smtClean="0"/>
              <a:t> model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mental</a:t>
            </a:r>
            <a:r>
              <a:rPr lang="cs-CZ" dirty="0" smtClean="0"/>
              <a:t> </a:t>
            </a:r>
            <a:r>
              <a:rPr lang="cs-CZ" dirty="0" err="1" smtClean="0"/>
              <a:t>control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Daniel </a:t>
            </a:r>
            <a:r>
              <a:rPr lang="cs-CZ" dirty="0" err="1" smtClean="0"/>
              <a:t>Wegner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58544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Ironic</a:t>
            </a:r>
            <a:r>
              <a:rPr lang="cs-CZ" dirty="0" smtClean="0"/>
              <a:t> </a:t>
            </a:r>
            <a:r>
              <a:rPr lang="cs-CZ" dirty="0" err="1" smtClean="0"/>
              <a:t>processes</a:t>
            </a:r>
            <a:r>
              <a:rPr lang="cs-CZ" dirty="0" smtClean="0"/>
              <a:t> model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mental</a:t>
            </a:r>
            <a:r>
              <a:rPr lang="cs-CZ" dirty="0" smtClean="0"/>
              <a:t> </a:t>
            </a:r>
            <a:r>
              <a:rPr lang="cs-CZ" dirty="0" err="1" smtClean="0"/>
              <a:t>control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276084" y="3451534"/>
            <a:ext cx="1648495" cy="61555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 smtClean="0"/>
              <a:t>Snaha potlačit myšlenku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08191016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Ironic</a:t>
            </a:r>
            <a:r>
              <a:rPr lang="cs-CZ" dirty="0" smtClean="0"/>
              <a:t> </a:t>
            </a:r>
            <a:r>
              <a:rPr lang="cs-CZ" dirty="0" err="1" smtClean="0"/>
              <a:t>processes</a:t>
            </a:r>
            <a:r>
              <a:rPr lang="cs-CZ" dirty="0" smtClean="0"/>
              <a:t> model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mental</a:t>
            </a:r>
            <a:r>
              <a:rPr lang="cs-CZ" dirty="0" smtClean="0"/>
              <a:t> </a:t>
            </a:r>
            <a:r>
              <a:rPr lang="cs-CZ" dirty="0" err="1" smtClean="0"/>
              <a:t>control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276084" y="3451534"/>
            <a:ext cx="1648495" cy="61555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 smtClean="0"/>
              <a:t>Snaha potlačit myšlenku</a:t>
            </a:r>
            <a:endParaRPr lang="cs-CZ" sz="2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607160" y="2528204"/>
            <a:ext cx="1648495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b="1" dirty="0" smtClean="0"/>
              <a:t>Záměrný</a:t>
            </a:r>
            <a:r>
              <a:rPr lang="cs-CZ" sz="2000" dirty="0" smtClean="0"/>
              <a:t> proces hledání </a:t>
            </a:r>
            <a:r>
              <a:rPr lang="cs-CZ" sz="2000" dirty="0" err="1" smtClean="0"/>
              <a:t>distraktorů</a:t>
            </a:r>
            <a:endParaRPr lang="cs-CZ" sz="20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3607160" y="4067087"/>
            <a:ext cx="1648495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b="1" dirty="0" smtClean="0"/>
              <a:t>Automatický</a:t>
            </a:r>
            <a:r>
              <a:rPr lang="cs-CZ" sz="2000" dirty="0" smtClean="0"/>
              <a:t> kontrolní proces</a:t>
            </a:r>
            <a:endParaRPr lang="cs-CZ" sz="2000" dirty="0"/>
          </a:p>
        </p:txBody>
      </p:sp>
      <p:cxnSp>
        <p:nvCxnSpPr>
          <p:cNvPr id="8" name="Přímá spojnice se šipkou 7"/>
          <p:cNvCxnSpPr>
            <a:stCxn id="5" idx="3"/>
            <a:endCxn id="6" idx="1"/>
          </p:cNvCxnSpPr>
          <p:nvPr/>
        </p:nvCxnSpPr>
        <p:spPr>
          <a:xfrm flipV="1">
            <a:off x="2924579" y="2989869"/>
            <a:ext cx="682581" cy="7694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>
            <a:stCxn id="5" idx="3"/>
            <a:endCxn id="7" idx="1"/>
          </p:cNvCxnSpPr>
          <p:nvPr/>
        </p:nvCxnSpPr>
        <p:spPr>
          <a:xfrm>
            <a:off x="2924579" y="3759311"/>
            <a:ext cx="682581" cy="76944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>
            <a:stCxn id="7" idx="0"/>
            <a:endCxn id="6" idx="2"/>
          </p:cNvCxnSpPr>
          <p:nvPr/>
        </p:nvCxnSpPr>
        <p:spPr>
          <a:xfrm flipV="1">
            <a:off x="4431408" y="3451534"/>
            <a:ext cx="0" cy="61555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177693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Ironic</a:t>
            </a:r>
            <a:r>
              <a:rPr lang="cs-CZ" dirty="0" smtClean="0"/>
              <a:t> </a:t>
            </a:r>
            <a:r>
              <a:rPr lang="cs-CZ" dirty="0" err="1" smtClean="0"/>
              <a:t>processes</a:t>
            </a:r>
            <a:r>
              <a:rPr lang="cs-CZ" dirty="0" smtClean="0"/>
              <a:t> model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mental</a:t>
            </a:r>
            <a:r>
              <a:rPr lang="cs-CZ" dirty="0" smtClean="0"/>
              <a:t> </a:t>
            </a:r>
            <a:r>
              <a:rPr lang="cs-CZ" dirty="0" err="1" smtClean="0"/>
              <a:t>control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276084" y="3451534"/>
            <a:ext cx="1648495" cy="61555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 smtClean="0"/>
              <a:t>Snaha potlačit myšlenku</a:t>
            </a:r>
            <a:endParaRPr lang="cs-CZ" sz="2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607160" y="2528204"/>
            <a:ext cx="1648495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b="1" dirty="0" smtClean="0"/>
              <a:t>Záměrný</a:t>
            </a:r>
            <a:r>
              <a:rPr lang="cs-CZ" sz="2000" dirty="0" smtClean="0"/>
              <a:t> proces hledání </a:t>
            </a:r>
            <a:r>
              <a:rPr lang="cs-CZ" sz="2000" dirty="0" err="1" smtClean="0"/>
              <a:t>distraktorů</a:t>
            </a:r>
            <a:endParaRPr lang="cs-CZ" sz="20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3607160" y="4067087"/>
            <a:ext cx="1648495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b="1" dirty="0" smtClean="0"/>
              <a:t>Automatický</a:t>
            </a:r>
            <a:r>
              <a:rPr lang="cs-CZ" sz="2000" dirty="0" smtClean="0"/>
              <a:t> kontrolní proces</a:t>
            </a:r>
            <a:endParaRPr lang="cs-CZ" sz="2000" dirty="0"/>
          </a:p>
        </p:txBody>
      </p:sp>
      <p:cxnSp>
        <p:nvCxnSpPr>
          <p:cNvPr id="8" name="Přímá spojnice se šipkou 7"/>
          <p:cNvCxnSpPr>
            <a:stCxn id="5" idx="3"/>
            <a:endCxn id="6" idx="1"/>
          </p:cNvCxnSpPr>
          <p:nvPr/>
        </p:nvCxnSpPr>
        <p:spPr>
          <a:xfrm flipV="1">
            <a:off x="2924579" y="2989869"/>
            <a:ext cx="682581" cy="7694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>
            <a:stCxn id="5" idx="3"/>
            <a:endCxn id="7" idx="1"/>
          </p:cNvCxnSpPr>
          <p:nvPr/>
        </p:nvCxnSpPr>
        <p:spPr>
          <a:xfrm>
            <a:off x="2924579" y="3759311"/>
            <a:ext cx="682581" cy="76944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>
            <a:stCxn id="7" idx="0"/>
            <a:endCxn id="6" idx="2"/>
          </p:cNvCxnSpPr>
          <p:nvPr/>
        </p:nvCxnSpPr>
        <p:spPr>
          <a:xfrm flipV="1">
            <a:off x="4431408" y="3451534"/>
            <a:ext cx="0" cy="61555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5938236" y="4067087"/>
            <a:ext cx="1648495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 smtClean="0"/>
              <a:t>Zvyšování dostupnosti myšlenek</a:t>
            </a:r>
            <a:endParaRPr lang="cs-CZ" sz="2000" dirty="0"/>
          </a:p>
        </p:txBody>
      </p:sp>
      <p:cxnSp>
        <p:nvCxnSpPr>
          <p:cNvPr id="20" name="Přímá spojnice se šipkou 19"/>
          <p:cNvCxnSpPr>
            <a:stCxn id="7" idx="3"/>
            <a:endCxn id="19" idx="1"/>
          </p:cNvCxnSpPr>
          <p:nvPr/>
        </p:nvCxnSpPr>
        <p:spPr>
          <a:xfrm>
            <a:off x="5255655" y="4528752"/>
            <a:ext cx="68258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5938235" y="2525838"/>
            <a:ext cx="1648495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 smtClean="0"/>
              <a:t>Rostoucí kognitivní vyčerpání</a:t>
            </a:r>
            <a:endParaRPr lang="cs-CZ" sz="2000" dirty="0"/>
          </a:p>
        </p:txBody>
      </p:sp>
      <p:cxnSp>
        <p:nvCxnSpPr>
          <p:cNvPr id="25" name="Přímá spojnice se šipkou 24"/>
          <p:cNvCxnSpPr>
            <a:stCxn id="6" idx="3"/>
            <a:endCxn id="24" idx="1"/>
          </p:cNvCxnSpPr>
          <p:nvPr/>
        </p:nvCxnSpPr>
        <p:spPr>
          <a:xfrm flipV="1">
            <a:off x="5255655" y="2987503"/>
            <a:ext cx="682580" cy="236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392407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Ironic</a:t>
            </a:r>
            <a:r>
              <a:rPr lang="cs-CZ" dirty="0" smtClean="0"/>
              <a:t> </a:t>
            </a:r>
            <a:r>
              <a:rPr lang="cs-CZ" dirty="0" err="1" smtClean="0"/>
              <a:t>processes</a:t>
            </a:r>
            <a:r>
              <a:rPr lang="cs-CZ" dirty="0" smtClean="0"/>
              <a:t> model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mental</a:t>
            </a:r>
            <a:r>
              <a:rPr lang="cs-CZ" dirty="0" smtClean="0"/>
              <a:t> </a:t>
            </a:r>
            <a:r>
              <a:rPr lang="cs-CZ" dirty="0" err="1" smtClean="0"/>
              <a:t>control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276084" y="3451534"/>
            <a:ext cx="1648495" cy="61555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 smtClean="0"/>
              <a:t>Snaha potlačit myšlenku</a:t>
            </a:r>
            <a:endParaRPr lang="cs-CZ" sz="2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607160" y="2528204"/>
            <a:ext cx="1648495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b="1" dirty="0" smtClean="0"/>
              <a:t>Záměrný</a:t>
            </a:r>
            <a:r>
              <a:rPr lang="cs-CZ" sz="2000" dirty="0" smtClean="0"/>
              <a:t> proces hledání </a:t>
            </a:r>
            <a:r>
              <a:rPr lang="cs-CZ" sz="2000" dirty="0" err="1" smtClean="0"/>
              <a:t>distraktorů</a:t>
            </a:r>
            <a:endParaRPr lang="cs-CZ" sz="20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3607160" y="4067087"/>
            <a:ext cx="1648495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b="1" dirty="0" smtClean="0"/>
              <a:t>Automatický</a:t>
            </a:r>
            <a:r>
              <a:rPr lang="cs-CZ" sz="2000" dirty="0" smtClean="0"/>
              <a:t> kontrolní proces</a:t>
            </a:r>
            <a:endParaRPr lang="cs-CZ" sz="2000" dirty="0"/>
          </a:p>
        </p:txBody>
      </p:sp>
      <p:cxnSp>
        <p:nvCxnSpPr>
          <p:cNvPr id="8" name="Přímá spojnice se šipkou 7"/>
          <p:cNvCxnSpPr>
            <a:stCxn id="5" idx="3"/>
            <a:endCxn id="6" idx="1"/>
          </p:cNvCxnSpPr>
          <p:nvPr/>
        </p:nvCxnSpPr>
        <p:spPr>
          <a:xfrm flipV="1">
            <a:off x="2924579" y="2989869"/>
            <a:ext cx="682581" cy="7694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>
            <a:stCxn id="5" idx="3"/>
            <a:endCxn id="7" idx="1"/>
          </p:cNvCxnSpPr>
          <p:nvPr/>
        </p:nvCxnSpPr>
        <p:spPr>
          <a:xfrm>
            <a:off x="2924579" y="3759311"/>
            <a:ext cx="682581" cy="76944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>
            <a:stCxn id="7" idx="0"/>
            <a:endCxn id="6" idx="2"/>
          </p:cNvCxnSpPr>
          <p:nvPr/>
        </p:nvCxnSpPr>
        <p:spPr>
          <a:xfrm flipV="1">
            <a:off x="4431408" y="3451534"/>
            <a:ext cx="0" cy="61555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5938236" y="4067087"/>
            <a:ext cx="1648495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 smtClean="0"/>
              <a:t>Zvyšování dostupnosti myšlenek</a:t>
            </a:r>
            <a:endParaRPr lang="cs-CZ" sz="2000" dirty="0"/>
          </a:p>
        </p:txBody>
      </p:sp>
      <p:cxnSp>
        <p:nvCxnSpPr>
          <p:cNvPr id="20" name="Přímá spojnice se šipkou 19"/>
          <p:cNvCxnSpPr>
            <a:stCxn id="7" idx="3"/>
            <a:endCxn id="19" idx="1"/>
          </p:cNvCxnSpPr>
          <p:nvPr/>
        </p:nvCxnSpPr>
        <p:spPr>
          <a:xfrm>
            <a:off x="5255655" y="4528752"/>
            <a:ext cx="68258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5938235" y="2525838"/>
            <a:ext cx="1648495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 smtClean="0"/>
              <a:t>Rostoucí kognitivní vyčerpání</a:t>
            </a:r>
            <a:endParaRPr lang="cs-CZ" sz="2000" dirty="0"/>
          </a:p>
        </p:txBody>
      </p:sp>
      <p:cxnSp>
        <p:nvCxnSpPr>
          <p:cNvPr id="25" name="Přímá spojnice se šipkou 24"/>
          <p:cNvCxnSpPr>
            <a:stCxn id="6" idx="3"/>
            <a:endCxn id="24" idx="1"/>
          </p:cNvCxnSpPr>
          <p:nvPr/>
        </p:nvCxnSpPr>
        <p:spPr>
          <a:xfrm flipV="1">
            <a:off x="5255655" y="2987503"/>
            <a:ext cx="682580" cy="236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ovéPole 29"/>
          <p:cNvSpPr txBox="1"/>
          <p:nvPr/>
        </p:nvSpPr>
        <p:spPr>
          <a:xfrm>
            <a:off x="8269310" y="3297645"/>
            <a:ext cx="1648495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cs-CZ" sz="2000" dirty="0" smtClean="0"/>
              <a:t>Aktivace nechtěných myšlenek</a:t>
            </a:r>
            <a:endParaRPr lang="cs-CZ" sz="2000" dirty="0"/>
          </a:p>
        </p:txBody>
      </p:sp>
      <p:cxnSp>
        <p:nvCxnSpPr>
          <p:cNvPr id="31" name="Přímá spojnice se šipkou 30"/>
          <p:cNvCxnSpPr>
            <a:stCxn id="24" idx="3"/>
            <a:endCxn id="30" idx="1"/>
          </p:cNvCxnSpPr>
          <p:nvPr/>
        </p:nvCxnSpPr>
        <p:spPr>
          <a:xfrm>
            <a:off x="7586730" y="2987503"/>
            <a:ext cx="682580" cy="77180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se šipkou 33"/>
          <p:cNvCxnSpPr>
            <a:stCxn id="19" idx="3"/>
            <a:endCxn id="30" idx="1"/>
          </p:cNvCxnSpPr>
          <p:nvPr/>
        </p:nvCxnSpPr>
        <p:spPr>
          <a:xfrm flipV="1">
            <a:off x="7586731" y="3759310"/>
            <a:ext cx="682579" cy="76944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8227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Automatické procesy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Kategorizace – hledání řádu v sociálním světě prostřednictvím slučování jednotlivých prvků do kategorií</a:t>
            </a:r>
          </a:p>
          <a:p>
            <a:pPr lvl="1"/>
            <a:r>
              <a:rPr lang="cs-CZ" dirty="0" smtClean="0"/>
              <a:t>Zjednodušující, ale užitečná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9909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Automatické procesy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Kategorizace – hledání řádu v sociálním světě prostřednictvím slučování jednotlivých prvků do kategorií</a:t>
            </a:r>
          </a:p>
          <a:p>
            <a:pPr lvl="1"/>
            <a:r>
              <a:rPr lang="cs-CZ" dirty="0" smtClean="0"/>
              <a:t>Zjednodušující, ale užitečná</a:t>
            </a:r>
          </a:p>
          <a:p>
            <a:r>
              <a:rPr lang="cs-CZ" dirty="0" smtClean="0"/>
              <a:t>Schémata – kognitivní struktury vytvořené na základě předpřipravených znalostí o okolním světě</a:t>
            </a:r>
          </a:p>
          <a:p>
            <a:pPr lvl="1"/>
            <a:r>
              <a:rPr lang="cs-CZ" dirty="0" smtClean="0"/>
              <a:t>Organizované</a:t>
            </a:r>
          </a:p>
          <a:p>
            <a:pPr lvl="1"/>
            <a:r>
              <a:rPr lang="cs-CZ" dirty="0" smtClean="0"/>
              <a:t>Ovlivňují, čeho si povšimneme, jak to interpretujeme, co si zapamatujeme a co vyvozujeme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923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https://www.youtube.com/watch?v=_SsccRkLLzU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6327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Výsledek obrázku pro black book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9347" y="3120645"/>
            <a:ext cx="5938925" cy="3408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Výsledek obrázku pro black book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455" y="523003"/>
            <a:ext cx="5795493" cy="339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0021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ýsledek obrázku pro restaurant interi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705" y="319719"/>
            <a:ext cx="9878096" cy="6173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306689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</TotalTime>
  <Words>1060</Words>
  <Application>Microsoft Office PowerPoint</Application>
  <PresentationFormat>Širokoúhlá obrazovka</PresentationFormat>
  <Paragraphs>245</Paragraphs>
  <Slides>45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49" baseType="lpstr">
      <vt:lpstr>Arial</vt:lpstr>
      <vt:lpstr>Calibri</vt:lpstr>
      <vt:lpstr>Calibri Light</vt:lpstr>
      <vt:lpstr>Motiv Office</vt:lpstr>
      <vt:lpstr>Sociální poznávání</vt:lpstr>
      <vt:lpstr>Sociální poznávání (social cognition)</vt:lpstr>
      <vt:lpstr>Dvojice procesů</vt:lpstr>
      <vt:lpstr>Dvojice procesů</vt:lpstr>
      <vt:lpstr>Automatické procesy</vt:lpstr>
      <vt:lpstr>Automatické procesy</vt:lpstr>
      <vt:lpstr>Prezentace aplikace PowerPoint</vt:lpstr>
      <vt:lpstr>Prezentace aplikace PowerPoint</vt:lpstr>
      <vt:lpstr>Prezentace aplikace PowerPoint</vt:lpstr>
      <vt:lpstr>Shooter task</vt:lpstr>
      <vt:lpstr>Schémata</vt:lpstr>
      <vt:lpstr>Co ovlivňuje aktivaci schémat?</vt:lpstr>
      <vt:lpstr>Co ovlivňuje aktivaci schémat?</vt:lpstr>
      <vt:lpstr>Co ovlivňuje aktivaci schémat?</vt:lpstr>
      <vt:lpstr>Co ovlivňuje aktivaci schémat?</vt:lpstr>
      <vt:lpstr>Co ovlivňuje aktivaci schémat?</vt:lpstr>
      <vt:lpstr>Co ovlivňuje aktivaci schémat?</vt:lpstr>
      <vt:lpstr>Co ovlivňuje aktivaci schémat?</vt:lpstr>
      <vt:lpstr>Automatické procesy</vt:lpstr>
      <vt:lpstr>Automatické procesy</vt:lpstr>
      <vt:lpstr>Příklady kognitivních heuristik</vt:lpstr>
      <vt:lpstr>Příklady kognitivních heuristik</vt:lpstr>
      <vt:lpstr>Příklady kognitivních heuristik</vt:lpstr>
      <vt:lpstr>Důsledky automatických procesů pro jednání</vt:lpstr>
      <vt:lpstr>Důsledky automatických procesů pro jednání</vt:lpstr>
      <vt:lpstr>Důsledky automatických procesů pro jednání</vt:lpstr>
      <vt:lpstr>Důsledky automatických procesů pro jednání</vt:lpstr>
      <vt:lpstr>Důsledky automatických procesů pro jednání</vt:lpstr>
      <vt:lpstr>Jaká je role záměrných procesů?</vt:lpstr>
      <vt:lpstr>Jaká je role záměrných procesů?</vt:lpstr>
      <vt:lpstr>Continuum model of impression formation</vt:lpstr>
      <vt:lpstr>Continuum model of impression formation</vt:lpstr>
      <vt:lpstr>Continuum model of impression formation</vt:lpstr>
      <vt:lpstr>Continuum model of impression formation</vt:lpstr>
      <vt:lpstr>Continuum model of impression formation</vt:lpstr>
      <vt:lpstr>Dissociation model of stereotyping</vt:lpstr>
      <vt:lpstr>Dissociation model of stereotyping</vt:lpstr>
      <vt:lpstr>Dissociation model of stereotyping</vt:lpstr>
      <vt:lpstr>Dissociation model of stereotyping</vt:lpstr>
      <vt:lpstr>Dissociation model of stereotyping</vt:lpstr>
      <vt:lpstr>Ironic processes model of mental control</vt:lpstr>
      <vt:lpstr>Ironic processes model of mental control</vt:lpstr>
      <vt:lpstr>Ironic processes model of mental control</vt:lpstr>
      <vt:lpstr>Ironic processes model of mental control</vt:lpstr>
      <vt:lpstr>Ironic processes model of mental control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Šerek</dc:creator>
  <cp:lastModifiedBy>Jan Šerek</cp:lastModifiedBy>
  <cp:revision>35</cp:revision>
  <dcterms:created xsi:type="dcterms:W3CDTF">2016-10-25T05:36:36Z</dcterms:created>
  <dcterms:modified xsi:type="dcterms:W3CDTF">2017-11-07T11:53:34Z</dcterms:modified>
</cp:coreProperties>
</file>