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9" r:id="rId4"/>
    <p:sldId id="314" r:id="rId5"/>
    <p:sldId id="276" r:id="rId6"/>
    <p:sldId id="280" r:id="rId7"/>
    <p:sldId id="286" r:id="rId8"/>
    <p:sldId id="283" r:id="rId9"/>
    <p:sldId id="259" r:id="rId10"/>
    <p:sldId id="315" r:id="rId11"/>
    <p:sldId id="281" r:id="rId12"/>
    <p:sldId id="287" r:id="rId13"/>
    <p:sldId id="288" r:id="rId14"/>
    <p:sldId id="289" r:id="rId15"/>
    <p:sldId id="292" r:id="rId16"/>
    <p:sldId id="291" r:id="rId17"/>
    <p:sldId id="290" r:id="rId18"/>
    <p:sldId id="294" r:id="rId19"/>
    <p:sldId id="293" r:id="rId20"/>
    <p:sldId id="296" r:id="rId21"/>
    <p:sldId id="300" r:id="rId22"/>
    <p:sldId id="302" r:id="rId23"/>
    <p:sldId id="303" r:id="rId24"/>
    <p:sldId id="295" r:id="rId25"/>
    <p:sldId id="297" r:id="rId26"/>
    <p:sldId id="316" r:id="rId27"/>
    <p:sldId id="298" r:id="rId28"/>
    <p:sldId id="299" r:id="rId29"/>
    <p:sldId id="263" r:id="rId30"/>
    <p:sldId id="307" r:id="rId31"/>
    <p:sldId id="265" r:id="rId32"/>
    <p:sldId id="266" r:id="rId33"/>
    <p:sldId id="305" r:id="rId34"/>
    <p:sldId id="304" r:id="rId35"/>
    <p:sldId id="306" r:id="rId36"/>
    <p:sldId id="267" r:id="rId37"/>
    <p:sldId id="268" r:id="rId38"/>
    <p:sldId id="308" r:id="rId39"/>
    <p:sldId id="309" r:id="rId40"/>
    <p:sldId id="310" r:id="rId41"/>
    <p:sldId id="270" r:id="rId42"/>
    <p:sldId id="272" r:id="rId43"/>
    <p:sldId id="312" r:id="rId44"/>
    <p:sldId id="313" r:id="rId45"/>
    <p:sldId id="311" r:id="rId4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4" d="100"/>
          <a:sy n="74" d="100"/>
        </p:scale>
        <p:origin x="84" y="7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E46D8-2A0F-4682-B433-35FD391845A3}" type="datetimeFigureOut">
              <a:rPr lang="cs-CZ" smtClean="0"/>
              <a:t>7.11.2017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96331-2F97-4A4E-B47C-20CF75382FC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750946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E46D8-2A0F-4682-B433-35FD391845A3}" type="datetimeFigureOut">
              <a:rPr lang="cs-CZ" smtClean="0"/>
              <a:t>7.11.2017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96331-2F97-4A4E-B47C-20CF75382FC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17025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E46D8-2A0F-4682-B433-35FD391845A3}" type="datetimeFigureOut">
              <a:rPr lang="cs-CZ" smtClean="0"/>
              <a:t>7.11.2017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96331-2F97-4A4E-B47C-20CF75382FC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38037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E46D8-2A0F-4682-B433-35FD391845A3}" type="datetimeFigureOut">
              <a:rPr lang="cs-CZ" smtClean="0"/>
              <a:t>7.11.2017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96331-2F97-4A4E-B47C-20CF75382FC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540850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E46D8-2A0F-4682-B433-35FD391845A3}" type="datetimeFigureOut">
              <a:rPr lang="cs-CZ" smtClean="0"/>
              <a:t>7.11.2017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96331-2F97-4A4E-B47C-20CF75382FC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301702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E46D8-2A0F-4682-B433-35FD391845A3}" type="datetimeFigureOut">
              <a:rPr lang="cs-CZ" smtClean="0"/>
              <a:t>7.11.2017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96331-2F97-4A4E-B47C-20CF75382FC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99555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E46D8-2A0F-4682-B433-35FD391845A3}" type="datetimeFigureOut">
              <a:rPr lang="cs-CZ" smtClean="0"/>
              <a:t>7.11.2017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96331-2F97-4A4E-B47C-20CF75382FC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91449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E46D8-2A0F-4682-B433-35FD391845A3}" type="datetimeFigureOut">
              <a:rPr lang="cs-CZ" smtClean="0"/>
              <a:t>7.11.2017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96331-2F97-4A4E-B47C-20CF75382FC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763455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E46D8-2A0F-4682-B433-35FD391845A3}" type="datetimeFigureOut">
              <a:rPr lang="cs-CZ" smtClean="0"/>
              <a:t>7.11.2017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96331-2F97-4A4E-B47C-20CF75382FC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361758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E46D8-2A0F-4682-B433-35FD391845A3}" type="datetimeFigureOut">
              <a:rPr lang="cs-CZ" smtClean="0"/>
              <a:t>7.11.2017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96331-2F97-4A4E-B47C-20CF75382FC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35986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E46D8-2A0F-4682-B433-35FD391845A3}" type="datetimeFigureOut">
              <a:rPr lang="cs-CZ" smtClean="0"/>
              <a:t>7.11.2017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96331-2F97-4A4E-B47C-20CF75382FC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47142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2E46D8-2A0F-4682-B433-35FD391845A3}" type="datetimeFigureOut">
              <a:rPr lang="cs-CZ" smtClean="0"/>
              <a:t>7.11.2017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596331-2F97-4A4E-B47C-20CF75382FC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9192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gif"/><Relationship Id="rId4" Type="http://schemas.openxmlformats.org/officeDocument/2006/relationships/image" Target="../media/image6.gi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 anchor="ctr"/>
          <a:lstStyle/>
          <a:p>
            <a:r>
              <a:rPr lang="cs-CZ" dirty="0" smtClean="0"/>
              <a:t>Sociální poznávání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Jan Šerek</a:t>
            </a:r>
          </a:p>
          <a:p>
            <a:endParaRPr lang="cs-CZ" dirty="0" smtClean="0"/>
          </a:p>
          <a:p>
            <a:r>
              <a:rPr lang="cs-CZ" dirty="0" smtClean="0"/>
              <a:t>Sociální psychologie I</a:t>
            </a:r>
          </a:p>
          <a:p>
            <a:r>
              <a:rPr lang="cs-CZ" dirty="0"/>
              <a:t>7</a:t>
            </a:r>
            <a:r>
              <a:rPr lang="cs-CZ" dirty="0" smtClean="0"/>
              <a:t>. 11. 2017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7308771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Shooter</a:t>
            </a:r>
            <a:r>
              <a:rPr lang="cs-CZ" dirty="0" smtClean="0"/>
              <a:t> </a:t>
            </a:r>
            <a:r>
              <a:rPr lang="cs-CZ" dirty="0" err="1" smtClean="0"/>
              <a:t>task</a:t>
            </a:r>
            <a:endParaRPr lang="cs-CZ" dirty="0"/>
          </a:p>
        </p:txBody>
      </p:sp>
      <p:pic>
        <p:nvPicPr>
          <p:cNvPr id="1026" name="Picture 2" descr="http://psych.colorado.edu/~jclab/TPOD1.gif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0043" y="711893"/>
            <a:ext cx="3009476" cy="2263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psych.colorado.edu/~jclab/TPOD2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0044" y="3082275"/>
            <a:ext cx="3009476" cy="22631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psych.colorado.edu/~jclab/TPOD3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6664" y="699146"/>
            <a:ext cx="3026425" cy="22758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psych.colorado.edu/~jclab/TPOD4.gi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6663" y="3082275"/>
            <a:ext cx="3026425" cy="22758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Obdélník 3"/>
          <p:cNvSpPr/>
          <p:nvPr/>
        </p:nvSpPr>
        <p:spPr>
          <a:xfrm>
            <a:off x="4470043" y="5499817"/>
            <a:ext cx="42846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/>
              <a:t>http://psych.colorado.edu/~jclab/FPST.html</a:t>
            </a:r>
          </a:p>
        </p:txBody>
      </p:sp>
      <p:pic>
        <p:nvPicPr>
          <p:cNvPr id="1040" name="Picture 16" descr="Výsledek obrázku pro gun first person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95419" y="3082275"/>
            <a:ext cx="3427482" cy="2570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103519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Schémata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Schémata konkrétních lidí</a:t>
            </a:r>
          </a:p>
          <a:p>
            <a:r>
              <a:rPr lang="cs-CZ" dirty="0" smtClean="0"/>
              <a:t>Schémata osobnosti (implicitní teorie osobnosti)</a:t>
            </a:r>
          </a:p>
          <a:p>
            <a:r>
              <a:rPr lang="cs-CZ" dirty="0" smtClean="0"/>
              <a:t>Schémata sociálních skupin (stereotypy a prototypy)</a:t>
            </a:r>
          </a:p>
          <a:p>
            <a:r>
              <a:rPr lang="cs-CZ" dirty="0" smtClean="0"/>
              <a:t>Schémata sociálních rolí</a:t>
            </a:r>
          </a:p>
          <a:p>
            <a:r>
              <a:rPr lang="cs-CZ" dirty="0" smtClean="0"/>
              <a:t>Schémata různých událostí a situací (scénáře)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678016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ovlivňuje aktivaci schémat?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Vhodnost</a:t>
            </a:r>
          </a:p>
          <a:p>
            <a:pPr lvl="1"/>
            <a:endParaRPr lang="cs-CZ" dirty="0" smtClean="0"/>
          </a:p>
          <a:p>
            <a:pPr lvl="1"/>
            <a:endParaRPr lang="cs-CZ" dirty="0" smtClean="0"/>
          </a:p>
          <a:p>
            <a:pPr lvl="1"/>
            <a:endParaRPr lang="cs-CZ" dirty="0" smtClean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394503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ovlivňuje aktivaci schémat?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Vhodnost</a:t>
            </a:r>
          </a:p>
          <a:p>
            <a:r>
              <a:rPr lang="cs-CZ" dirty="0" smtClean="0"/>
              <a:t>Ne/jednoznačnost situací</a:t>
            </a:r>
          </a:p>
          <a:p>
            <a:pPr lvl="1"/>
            <a:endParaRPr lang="cs-CZ" dirty="0" smtClean="0"/>
          </a:p>
          <a:p>
            <a:pPr lvl="1"/>
            <a:endParaRPr lang="cs-CZ" dirty="0" smtClean="0"/>
          </a:p>
          <a:p>
            <a:pPr lvl="1"/>
            <a:endParaRPr lang="cs-CZ" dirty="0" smtClean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825013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ovlivňuje aktivaci schémat?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Vhodnost</a:t>
            </a:r>
          </a:p>
          <a:p>
            <a:r>
              <a:rPr lang="cs-CZ" dirty="0" smtClean="0"/>
              <a:t>Ne/jednoznačnost situací</a:t>
            </a:r>
          </a:p>
          <a:p>
            <a:r>
              <a:rPr lang="cs-CZ" dirty="0" smtClean="0"/>
              <a:t>Dostupnost (</a:t>
            </a:r>
            <a:r>
              <a:rPr lang="cs-CZ" dirty="0" err="1" smtClean="0"/>
              <a:t>availability</a:t>
            </a:r>
            <a:r>
              <a:rPr lang="cs-CZ" dirty="0" smtClean="0"/>
              <a:t>)</a:t>
            </a:r>
          </a:p>
          <a:p>
            <a:pPr lvl="1"/>
            <a:endParaRPr lang="cs-CZ" dirty="0" smtClean="0"/>
          </a:p>
          <a:p>
            <a:pPr lvl="1"/>
            <a:endParaRPr lang="cs-CZ" dirty="0" smtClean="0"/>
          </a:p>
          <a:p>
            <a:pPr lvl="1"/>
            <a:endParaRPr lang="cs-CZ" dirty="0" smtClean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965268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ovlivňuje aktivaci schémat?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Vhodnost</a:t>
            </a:r>
          </a:p>
          <a:p>
            <a:r>
              <a:rPr lang="cs-CZ" dirty="0" smtClean="0"/>
              <a:t>Ne/jednoznačnost situací</a:t>
            </a:r>
          </a:p>
          <a:p>
            <a:r>
              <a:rPr lang="cs-CZ" dirty="0" smtClean="0"/>
              <a:t>Dostupnost (</a:t>
            </a:r>
            <a:r>
              <a:rPr lang="cs-CZ" dirty="0" err="1" smtClean="0"/>
              <a:t>availability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/>
              <a:t>„Chronická“ dostupnost pramenící z minulé zkušenosti</a:t>
            </a:r>
          </a:p>
          <a:p>
            <a:pPr lvl="1"/>
            <a:endParaRPr lang="cs-CZ" dirty="0" smtClean="0"/>
          </a:p>
          <a:p>
            <a:pPr lvl="1"/>
            <a:endParaRPr lang="cs-CZ" dirty="0" smtClean="0"/>
          </a:p>
          <a:p>
            <a:pPr lvl="1"/>
            <a:endParaRPr lang="cs-CZ" dirty="0" smtClean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767560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ovlivňuje aktivaci schémat?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Vhodnost</a:t>
            </a:r>
          </a:p>
          <a:p>
            <a:r>
              <a:rPr lang="cs-CZ" dirty="0" smtClean="0"/>
              <a:t>Ne/jednoznačnost situací</a:t>
            </a:r>
          </a:p>
          <a:p>
            <a:r>
              <a:rPr lang="cs-CZ" dirty="0" smtClean="0"/>
              <a:t>Dostupnost (</a:t>
            </a:r>
            <a:r>
              <a:rPr lang="cs-CZ" dirty="0" err="1" smtClean="0"/>
              <a:t>availability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/>
              <a:t>„Chronická“ dostupnost pramenící z minulé zkušenosti</a:t>
            </a:r>
          </a:p>
          <a:p>
            <a:pPr lvl="1"/>
            <a:r>
              <a:rPr lang="cs-CZ" dirty="0" smtClean="0"/>
              <a:t>Souvislost s aktuálními </a:t>
            </a:r>
            <a:r>
              <a:rPr lang="cs-CZ" dirty="0" smtClean="0"/>
              <a:t>cíli či náladou</a:t>
            </a:r>
            <a:endParaRPr lang="cs-CZ" dirty="0" smtClean="0"/>
          </a:p>
          <a:p>
            <a:pPr lvl="1"/>
            <a:endParaRPr lang="cs-CZ" dirty="0" smtClean="0"/>
          </a:p>
          <a:p>
            <a:pPr lvl="1"/>
            <a:endParaRPr lang="cs-CZ" dirty="0" smtClean="0"/>
          </a:p>
          <a:p>
            <a:pPr lvl="1"/>
            <a:endParaRPr lang="cs-CZ" dirty="0" smtClean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0291329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ovlivňuje aktivaci schémat?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Vhodnost</a:t>
            </a:r>
          </a:p>
          <a:p>
            <a:r>
              <a:rPr lang="cs-CZ" dirty="0" smtClean="0"/>
              <a:t>Ne/jednoznačnost situací</a:t>
            </a:r>
          </a:p>
          <a:p>
            <a:r>
              <a:rPr lang="cs-CZ" dirty="0" smtClean="0"/>
              <a:t>Dostupnost (</a:t>
            </a:r>
            <a:r>
              <a:rPr lang="cs-CZ" dirty="0" err="1" smtClean="0"/>
              <a:t>availability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/>
              <a:t>„Chronická“ dostupnost pramenící z minulé zkušenosti</a:t>
            </a:r>
          </a:p>
          <a:p>
            <a:pPr lvl="1"/>
            <a:r>
              <a:rPr lang="cs-CZ" dirty="0" smtClean="0"/>
              <a:t>Souvislost s aktuálními </a:t>
            </a:r>
            <a:r>
              <a:rPr lang="cs-CZ" dirty="0" smtClean="0"/>
              <a:t>cíli či náladou</a:t>
            </a:r>
            <a:endParaRPr lang="cs-CZ" dirty="0" smtClean="0"/>
          </a:p>
          <a:p>
            <a:pPr lvl="1"/>
            <a:r>
              <a:rPr lang="cs-CZ" dirty="0" smtClean="0"/>
              <a:t>Nedávná zkušenost (</a:t>
            </a:r>
            <a:r>
              <a:rPr lang="cs-CZ" b="1" dirty="0" err="1" smtClean="0"/>
              <a:t>priming</a:t>
            </a:r>
            <a:r>
              <a:rPr lang="cs-CZ" dirty="0" smtClean="0"/>
              <a:t>)</a:t>
            </a:r>
          </a:p>
          <a:p>
            <a:pPr lvl="2"/>
            <a:r>
              <a:rPr lang="cs-CZ" dirty="0" smtClean="0"/>
              <a:t>Aktivace určitého stimulu zvyšuje dostupnost určitého schématu</a:t>
            </a:r>
          </a:p>
          <a:p>
            <a:pPr lvl="2"/>
            <a:endParaRPr lang="cs-CZ" dirty="0" smtClean="0"/>
          </a:p>
          <a:p>
            <a:pPr lvl="1"/>
            <a:endParaRPr lang="cs-CZ" dirty="0" smtClean="0"/>
          </a:p>
          <a:p>
            <a:pPr lvl="1"/>
            <a:endParaRPr lang="cs-CZ" dirty="0" smtClean="0"/>
          </a:p>
          <a:p>
            <a:pPr lvl="1"/>
            <a:endParaRPr lang="cs-CZ" dirty="0" smtClean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93536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ovlivňuje aktivaci schémat?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Vhodnost</a:t>
            </a:r>
          </a:p>
          <a:p>
            <a:r>
              <a:rPr lang="cs-CZ" dirty="0" smtClean="0"/>
              <a:t>Ne/jednoznačnost situací</a:t>
            </a:r>
          </a:p>
          <a:p>
            <a:r>
              <a:rPr lang="cs-CZ" dirty="0" smtClean="0"/>
              <a:t>Dostupnost (</a:t>
            </a:r>
            <a:r>
              <a:rPr lang="cs-CZ" dirty="0" err="1" smtClean="0"/>
              <a:t>availability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/>
              <a:t>„Chronická“ dostupnost pramenící z minulé zkušenosti</a:t>
            </a:r>
          </a:p>
          <a:p>
            <a:pPr lvl="1"/>
            <a:r>
              <a:rPr lang="cs-CZ" dirty="0" smtClean="0"/>
              <a:t>Souvislost s aktuálními </a:t>
            </a:r>
            <a:r>
              <a:rPr lang="cs-CZ" dirty="0" smtClean="0"/>
              <a:t>cíli či náladou</a:t>
            </a:r>
            <a:endParaRPr lang="cs-CZ" dirty="0" smtClean="0"/>
          </a:p>
          <a:p>
            <a:pPr lvl="1"/>
            <a:r>
              <a:rPr lang="cs-CZ" dirty="0" smtClean="0"/>
              <a:t>Nedávná zkušenost (</a:t>
            </a:r>
            <a:r>
              <a:rPr lang="cs-CZ" b="1" dirty="0" err="1" smtClean="0"/>
              <a:t>priming</a:t>
            </a:r>
            <a:r>
              <a:rPr lang="cs-CZ" dirty="0" smtClean="0"/>
              <a:t>)</a:t>
            </a:r>
          </a:p>
          <a:p>
            <a:pPr lvl="2"/>
            <a:r>
              <a:rPr lang="cs-CZ" dirty="0" smtClean="0"/>
              <a:t>Aktivace určitého stimulu zvyšuje dostupnost určitého schématu</a:t>
            </a:r>
          </a:p>
          <a:p>
            <a:r>
              <a:rPr lang="cs-CZ" dirty="0" smtClean="0"/>
              <a:t>Kultura</a:t>
            </a:r>
          </a:p>
          <a:p>
            <a:pPr lvl="1"/>
            <a:r>
              <a:rPr lang="cs-CZ" dirty="0" smtClean="0"/>
              <a:t>Holistické </a:t>
            </a:r>
            <a:r>
              <a:rPr lang="cs-CZ" dirty="0" err="1" smtClean="0"/>
              <a:t>vs</a:t>
            </a:r>
            <a:r>
              <a:rPr lang="cs-CZ" dirty="0" smtClean="0"/>
              <a:t> analytické myšlení</a:t>
            </a:r>
          </a:p>
          <a:p>
            <a:pPr lvl="1"/>
            <a:endParaRPr lang="cs-CZ" dirty="0" smtClean="0"/>
          </a:p>
          <a:p>
            <a:pPr lvl="1"/>
            <a:endParaRPr lang="cs-CZ" dirty="0" smtClean="0"/>
          </a:p>
          <a:p>
            <a:pPr lvl="1"/>
            <a:endParaRPr lang="cs-CZ" dirty="0" smtClean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3797232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Automatické procesy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Kategorizace – hledání řádu v sociálním světě prostřednictvím slučování jednotlivých prvků do kategorií</a:t>
            </a:r>
          </a:p>
          <a:p>
            <a:pPr lvl="1"/>
            <a:r>
              <a:rPr lang="cs-CZ" dirty="0" smtClean="0"/>
              <a:t>Zjednodušující, ale užitečná</a:t>
            </a:r>
          </a:p>
          <a:p>
            <a:r>
              <a:rPr lang="cs-CZ" dirty="0" smtClean="0"/>
              <a:t>Schémata – kognitivní struktury vytvořené na základě předpřipravených znalostí o okolním světě</a:t>
            </a:r>
          </a:p>
          <a:p>
            <a:pPr lvl="1"/>
            <a:r>
              <a:rPr lang="cs-CZ" dirty="0" smtClean="0"/>
              <a:t>Organizované</a:t>
            </a:r>
          </a:p>
          <a:p>
            <a:pPr lvl="1"/>
            <a:r>
              <a:rPr lang="cs-CZ" dirty="0" smtClean="0"/>
              <a:t>Ovlivňují, čeho si povšimneme, jak to interpretujeme, co si zapamatujeme a co vyvozujeme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696577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Sociální poznávání (</a:t>
            </a:r>
            <a:r>
              <a:rPr lang="cs-CZ" dirty="0" err="1" smtClean="0"/>
              <a:t>social</a:t>
            </a:r>
            <a:r>
              <a:rPr lang="cs-CZ" dirty="0" smtClean="0"/>
              <a:t> </a:t>
            </a:r>
            <a:r>
              <a:rPr lang="cs-CZ" dirty="0" err="1" smtClean="0"/>
              <a:t>cognition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Jak postupujeme při poznávání sebe sama a okolního sociálního světa</a:t>
            </a:r>
          </a:p>
          <a:p>
            <a:r>
              <a:rPr lang="cs-CZ" dirty="0"/>
              <a:t>V</a:t>
            </a:r>
            <a:r>
              <a:rPr lang="cs-CZ" dirty="0" smtClean="0"/>
              <a:t>ýběr, interpretace, zapamatování a použití informací k tomu, abychom něco vyvozovali o sociálním světě, rozhodovali se či se určitým způsobem chovali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2092879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Automatické procesy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3"/>
            <a:ext cx="10515600" cy="4910027"/>
          </a:xfrm>
        </p:spPr>
        <p:txBody>
          <a:bodyPr>
            <a:normAutofit/>
          </a:bodyPr>
          <a:lstStyle/>
          <a:p>
            <a:r>
              <a:rPr lang="cs-CZ" dirty="0" smtClean="0"/>
              <a:t>Kategorizace – hledání řádu v sociálním světě prostřednictvím slučování jednotlivých prvků do kategorií</a:t>
            </a:r>
          </a:p>
          <a:p>
            <a:pPr lvl="1"/>
            <a:r>
              <a:rPr lang="cs-CZ" dirty="0" smtClean="0"/>
              <a:t>Zjednodušující, ale užitečná</a:t>
            </a:r>
          </a:p>
          <a:p>
            <a:r>
              <a:rPr lang="cs-CZ" dirty="0" smtClean="0"/>
              <a:t>Schémata – kognitivní struktury vytvořené na základě předpřipravených znalostí o okolním světě</a:t>
            </a:r>
          </a:p>
          <a:p>
            <a:pPr lvl="1"/>
            <a:r>
              <a:rPr lang="cs-CZ" dirty="0" smtClean="0"/>
              <a:t>Organizované</a:t>
            </a:r>
          </a:p>
          <a:p>
            <a:pPr lvl="1"/>
            <a:r>
              <a:rPr lang="cs-CZ" dirty="0" smtClean="0"/>
              <a:t>Ovlivňují, čeho si povšimneme, jak to interpretujeme, co si zapamatujeme a co vyvozujeme</a:t>
            </a:r>
          </a:p>
          <a:p>
            <a:r>
              <a:rPr lang="cs-CZ" dirty="0" smtClean="0"/>
              <a:t>Mentální zkratky: kognitivní heuristiky </a:t>
            </a:r>
            <a:r>
              <a:rPr lang="cs-CZ" sz="2000" dirty="0" smtClean="0"/>
              <a:t>(Daniel </a:t>
            </a:r>
            <a:r>
              <a:rPr lang="cs-CZ" sz="2000" dirty="0" err="1" smtClean="0"/>
              <a:t>Kahneman</a:t>
            </a:r>
            <a:r>
              <a:rPr lang="cs-CZ" sz="2000" dirty="0" smtClean="0"/>
              <a:t> &amp; Amos </a:t>
            </a:r>
            <a:r>
              <a:rPr lang="cs-CZ" sz="2000" dirty="0" err="1" smtClean="0"/>
              <a:t>Tversky</a:t>
            </a:r>
            <a:r>
              <a:rPr lang="cs-CZ" sz="2000" dirty="0" smtClean="0"/>
              <a:t>)</a:t>
            </a:r>
          </a:p>
          <a:p>
            <a:pPr lvl="1"/>
            <a:r>
              <a:rPr lang="cs-CZ" dirty="0" smtClean="0"/>
              <a:t>Nástroje, které nám pomáhají dospět k nějakému úsudku rychle a efektivně</a:t>
            </a:r>
          </a:p>
          <a:p>
            <a:pPr lvl="1"/>
            <a:r>
              <a:rPr lang="cs-CZ" dirty="0" smtClean="0"/>
              <a:t>Často ovšem za cenu určité chyby v usuzování</a:t>
            </a:r>
          </a:p>
          <a:p>
            <a:pPr lvl="1"/>
            <a:endParaRPr lang="cs-CZ" dirty="0" smtClean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4740883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Příklady kognitivních heuristik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Dostupnosti</a:t>
            </a:r>
          </a:p>
          <a:p>
            <a:r>
              <a:rPr lang="cs-CZ" dirty="0" smtClean="0"/>
              <a:t>Reprezentativnosti</a:t>
            </a:r>
          </a:p>
          <a:p>
            <a:r>
              <a:rPr lang="cs-CZ" dirty="0" err="1" smtClean="0"/>
              <a:t>Kontrafaktuální</a:t>
            </a:r>
            <a:r>
              <a:rPr lang="cs-CZ" dirty="0" smtClean="0"/>
              <a:t> myšlení</a:t>
            </a:r>
          </a:p>
          <a:p>
            <a:r>
              <a:rPr lang="cs-CZ" dirty="0" smtClean="0"/>
              <a:t>Zakotvení a přizpůsobení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>
                <a:solidFill>
                  <a:srgbClr val="C00000"/>
                </a:solidFill>
              </a:rPr>
              <a:t>Seminář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6553690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Příklady kognitivních heuristik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Overconfidence</a:t>
            </a:r>
            <a:r>
              <a:rPr lang="cs-CZ" dirty="0" smtClean="0"/>
              <a:t> </a:t>
            </a:r>
            <a:r>
              <a:rPr lang="cs-CZ" dirty="0" err="1" smtClean="0"/>
              <a:t>barrier</a:t>
            </a:r>
            <a:r>
              <a:rPr lang="cs-CZ" dirty="0" smtClean="0"/>
              <a:t> – tendence mít přehnaně vysokou důvěru ve své úsudky a výkony</a:t>
            </a:r>
          </a:p>
          <a:p>
            <a:pPr lvl="1"/>
            <a:r>
              <a:rPr lang="cs-CZ" dirty="0" err="1" smtClean="0"/>
              <a:t>Overprecision</a:t>
            </a:r>
            <a:r>
              <a:rPr lang="cs-CZ" dirty="0" smtClean="0"/>
              <a:t> – přeceňování vlastní přesnosti</a:t>
            </a:r>
          </a:p>
          <a:p>
            <a:pPr lvl="1"/>
            <a:r>
              <a:rPr lang="cs-CZ" dirty="0" err="1" smtClean="0"/>
              <a:t>Overplacement</a:t>
            </a:r>
            <a:r>
              <a:rPr lang="cs-CZ" dirty="0" smtClean="0"/>
              <a:t> – přeceňování vlastního výkonu oproti ostatním</a:t>
            </a:r>
          </a:p>
          <a:p>
            <a:pPr lvl="1"/>
            <a:r>
              <a:rPr lang="cs-CZ" dirty="0" err="1" smtClean="0"/>
              <a:t>Overestimation</a:t>
            </a:r>
            <a:r>
              <a:rPr lang="cs-CZ" dirty="0" smtClean="0"/>
              <a:t> – přeceňování vlastních schopností</a:t>
            </a:r>
          </a:p>
          <a:p>
            <a:pPr lvl="2"/>
            <a:r>
              <a:rPr lang="cs-CZ" dirty="0" err="1" smtClean="0"/>
              <a:t>Planning</a:t>
            </a:r>
            <a:r>
              <a:rPr lang="cs-CZ" dirty="0" smtClean="0"/>
              <a:t> </a:t>
            </a:r>
            <a:r>
              <a:rPr lang="cs-CZ" dirty="0" err="1" smtClean="0"/>
              <a:t>fallacy</a:t>
            </a:r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1708453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Příklady kognitivních heuristik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Overconfidence</a:t>
            </a:r>
            <a:r>
              <a:rPr lang="cs-CZ" dirty="0" smtClean="0"/>
              <a:t> </a:t>
            </a:r>
            <a:r>
              <a:rPr lang="cs-CZ" dirty="0" err="1" smtClean="0"/>
              <a:t>barrier</a:t>
            </a:r>
            <a:r>
              <a:rPr lang="cs-CZ" dirty="0" smtClean="0"/>
              <a:t> – tendence mít přehnaně vysokou důvěru ve své úsudky a výkony</a:t>
            </a:r>
          </a:p>
          <a:p>
            <a:pPr lvl="1"/>
            <a:r>
              <a:rPr lang="cs-CZ" dirty="0" err="1" smtClean="0"/>
              <a:t>Overprecision</a:t>
            </a:r>
            <a:r>
              <a:rPr lang="cs-CZ" dirty="0" smtClean="0"/>
              <a:t> – přeceňování vlastní přesnosti</a:t>
            </a:r>
          </a:p>
          <a:p>
            <a:pPr lvl="1"/>
            <a:r>
              <a:rPr lang="cs-CZ" dirty="0" err="1" smtClean="0"/>
              <a:t>Overplacement</a:t>
            </a:r>
            <a:r>
              <a:rPr lang="cs-CZ" dirty="0" smtClean="0"/>
              <a:t> – přeceňování vlastního výkonu oproti ostatním</a:t>
            </a:r>
          </a:p>
          <a:p>
            <a:pPr lvl="1"/>
            <a:r>
              <a:rPr lang="cs-CZ" dirty="0" err="1" smtClean="0"/>
              <a:t>Overestimation</a:t>
            </a:r>
            <a:r>
              <a:rPr lang="cs-CZ" dirty="0" smtClean="0"/>
              <a:t> – přeceňování vlastních schopností</a:t>
            </a:r>
          </a:p>
          <a:p>
            <a:pPr lvl="2"/>
            <a:r>
              <a:rPr lang="cs-CZ" dirty="0" err="1" smtClean="0"/>
              <a:t>Planning</a:t>
            </a:r>
            <a:r>
              <a:rPr lang="cs-CZ" dirty="0" smtClean="0"/>
              <a:t> </a:t>
            </a:r>
            <a:r>
              <a:rPr lang="cs-CZ" dirty="0" err="1" smtClean="0"/>
              <a:t>fallacy</a:t>
            </a:r>
            <a:endParaRPr lang="cs-CZ" dirty="0" smtClean="0"/>
          </a:p>
          <a:p>
            <a:r>
              <a:rPr lang="cs-CZ" dirty="0" err="1" smtClean="0"/>
              <a:t>False</a:t>
            </a:r>
            <a:r>
              <a:rPr lang="cs-CZ" dirty="0" smtClean="0"/>
              <a:t> </a:t>
            </a:r>
            <a:r>
              <a:rPr lang="cs-CZ" dirty="0" err="1" smtClean="0"/>
              <a:t>consensus</a:t>
            </a:r>
            <a:r>
              <a:rPr lang="cs-CZ" dirty="0" smtClean="0"/>
              <a:t> – </a:t>
            </a:r>
            <a:r>
              <a:rPr lang="en-US" dirty="0" smtClean="0"/>
              <a:t> </a:t>
            </a:r>
            <a:r>
              <a:rPr lang="cs-CZ" dirty="0" smtClean="0"/>
              <a:t>přeceňování toho, jak moc jsou naše názory, přesvědčení, preference, hodnoty či zvyky normální a typické i mezi ostatními lidmi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90547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Důsledky automatických procesů pro jednání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Sebenaplňující se proroctví</a:t>
            </a:r>
          </a:p>
          <a:p>
            <a:pPr lvl="1"/>
            <a:r>
              <a:rPr lang="cs-CZ" dirty="0" smtClean="0"/>
              <a:t>Máme o nějaké osobě či skupině určitá očekávání (schémata)</a:t>
            </a:r>
          </a:p>
          <a:p>
            <a:pPr lvl="1"/>
            <a:r>
              <a:rPr lang="cs-CZ" dirty="0" smtClean="0"/>
              <a:t>Jednáme podle nich</a:t>
            </a:r>
          </a:p>
          <a:p>
            <a:pPr lvl="1"/>
            <a:r>
              <a:rPr lang="cs-CZ" dirty="0" smtClean="0"/>
              <a:t>Osoba či skupina časem začnou naše očekávání naplňovat</a:t>
            </a:r>
          </a:p>
          <a:p>
            <a:pPr lvl="1"/>
            <a:endParaRPr lang="cs-CZ" dirty="0"/>
          </a:p>
          <a:p>
            <a:pPr lvl="1"/>
            <a:r>
              <a:rPr lang="cs-CZ" dirty="0" smtClean="0"/>
              <a:t>Studie Roberta </a:t>
            </a:r>
            <a:r>
              <a:rPr lang="cs-CZ" dirty="0" err="1" smtClean="0"/>
              <a:t>Rosenthala</a:t>
            </a:r>
            <a:r>
              <a:rPr lang="cs-CZ" dirty="0" smtClean="0"/>
              <a:t> &amp; </a:t>
            </a:r>
            <a:r>
              <a:rPr lang="cs-CZ" dirty="0" err="1" smtClean="0"/>
              <a:t>Leonore</a:t>
            </a:r>
            <a:r>
              <a:rPr lang="cs-CZ" dirty="0" smtClean="0"/>
              <a:t> Jacobson</a:t>
            </a:r>
          </a:p>
        </p:txBody>
      </p:sp>
    </p:spTree>
    <p:extLst>
      <p:ext uri="{BB962C8B-B14F-4D97-AF65-F5344CB8AC3E}">
        <p14:creationId xmlns:p14="http://schemas.microsoft.com/office/powerpoint/2010/main" val="155018481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Důsledky automatických procesů pro jednání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162274"/>
          </a:xfrm>
        </p:spPr>
        <p:txBody>
          <a:bodyPr/>
          <a:lstStyle/>
          <a:p>
            <a:r>
              <a:rPr lang="cs-CZ" dirty="0" err="1" smtClean="0"/>
              <a:t>Social</a:t>
            </a:r>
            <a:r>
              <a:rPr lang="cs-CZ" dirty="0" smtClean="0"/>
              <a:t> </a:t>
            </a:r>
            <a:r>
              <a:rPr lang="cs-CZ" dirty="0" err="1" smtClean="0"/>
              <a:t>priming</a:t>
            </a:r>
            <a:r>
              <a:rPr lang="cs-CZ" dirty="0" smtClean="0"/>
              <a:t> (John </a:t>
            </a:r>
            <a:r>
              <a:rPr lang="cs-CZ" dirty="0" err="1" smtClean="0"/>
              <a:t>Bargh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/>
              <a:t>Studie stáří a chůze (</a:t>
            </a:r>
            <a:r>
              <a:rPr lang="cs-CZ" dirty="0" err="1" smtClean="0"/>
              <a:t>Bargh</a:t>
            </a:r>
            <a:r>
              <a:rPr lang="cs-CZ" dirty="0" smtClean="0"/>
              <a:t> et al., 1996)</a:t>
            </a:r>
          </a:p>
        </p:txBody>
      </p:sp>
    </p:spTree>
    <p:extLst>
      <p:ext uri="{BB962C8B-B14F-4D97-AF65-F5344CB8AC3E}">
        <p14:creationId xmlns:p14="http://schemas.microsoft.com/office/powerpoint/2010/main" val="297679330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Důsledky automatických procesů pro jednání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728944"/>
          </a:xfrm>
        </p:spPr>
        <p:txBody>
          <a:bodyPr>
            <a:normAutofit/>
          </a:bodyPr>
          <a:lstStyle/>
          <a:p>
            <a:r>
              <a:rPr lang="cs-CZ" dirty="0" err="1" smtClean="0"/>
              <a:t>Social</a:t>
            </a:r>
            <a:r>
              <a:rPr lang="cs-CZ" dirty="0" smtClean="0"/>
              <a:t> </a:t>
            </a:r>
            <a:r>
              <a:rPr lang="cs-CZ" dirty="0" err="1" smtClean="0"/>
              <a:t>priming</a:t>
            </a:r>
            <a:r>
              <a:rPr lang="cs-CZ" dirty="0" smtClean="0"/>
              <a:t> (John </a:t>
            </a:r>
            <a:r>
              <a:rPr lang="cs-CZ" dirty="0" err="1" smtClean="0"/>
              <a:t>Bargh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/>
              <a:t>Studie stáří a chůze (</a:t>
            </a:r>
            <a:r>
              <a:rPr lang="cs-CZ" dirty="0" err="1" smtClean="0"/>
              <a:t>Bargh</a:t>
            </a:r>
            <a:r>
              <a:rPr lang="cs-CZ" dirty="0" smtClean="0"/>
              <a:t> et al., 1996</a:t>
            </a:r>
            <a:r>
              <a:rPr lang="cs-CZ" dirty="0" smtClean="0"/>
              <a:t>)</a:t>
            </a:r>
          </a:p>
          <a:p>
            <a:pPr lvl="1"/>
            <a:r>
              <a:rPr lang="cs-CZ" dirty="0" err="1"/>
              <a:t>Macbeth</a:t>
            </a:r>
            <a:r>
              <a:rPr lang="cs-CZ" dirty="0"/>
              <a:t> </a:t>
            </a:r>
            <a:r>
              <a:rPr lang="cs-CZ" dirty="0" err="1"/>
              <a:t>effect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42766734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Důsledky automatických procesů pro jednání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728944"/>
          </a:xfrm>
        </p:spPr>
        <p:txBody>
          <a:bodyPr>
            <a:normAutofit/>
          </a:bodyPr>
          <a:lstStyle/>
          <a:p>
            <a:r>
              <a:rPr lang="cs-CZ" dirty="0" err="1" smtClean="0"/>
              <a:t>Social</a:t>
            </a:r>
            <a:r>
              <a:rPr lang="cs-CZ" dirty="0" smtClean="0"/>
              <a:t> </a:t>
            </a:r>
            <a:r>
              <a:rPr lang="cs-CZ" dirty="0" err="1" smtClean="0"/>
              <a:t>priming</a:t>
            </a:r>
            <a:r>
              <a:rPr lang="cs-CZ" dirty="0" smtClean="0"/>
              <a:t> (John </a:t>
            </a:r>
            <a:r>
              <a:rPr lang="cs-CZ" dirty="0" err="1" smtClean="0"/>
              <a:t>Bargh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/>
              <a:t>Studie stáří a chůze (</a:t>
            </a:r>
            <a:r>
              <a:rPr lang="cs-CZ" dirty="0" err="1" smtClean="0"/>
              <a:t>Bargh</a:t>
            </a:r>
            <a:r>
              <a:rPr lang="cs-CZ" dirty="0" smtClean="0"/>
              <a:t> et al., 1996</a:t>
            </a:r>
            <a:r>
              <a:rPr lang="cs-CZ" dirty="0" smtClean="0"/>
              <a:t>)</a:t>
            </a:r>
          </a:p>
          <a:p>
            <a:pPr lvl="1"/>
            <a:r>
              <a:rPr lang="cs-CZ" dirty="0" err="1"/>
              <a:t>Macbeth</a:t>
            </a:r>
            <a:r>
              <a:rPr lang="cs-CZ" dirty="0"/>
              <a:t> </a:t>
            </a:r>
            <a:r>
              <a:rPr lang="cs-CZ" dirty="0" err="1"/>
              <a:t>effect</a:t>
            </a:r>
            <a:endParaRPr lang="cs-CZ" dirty="0" smtClean="0"/>
          </a:p>
        </p:txBody>
      </p:sp>
      <p:sp>
        <p:nvSpPr>
          <p:cNvPr id="4" name="TextovéPole 3"/>
          <p:cNvSpPr txBox="1"/>
          <p:nvPr/>
        </p:nvSpPr>
        <p:spPr>
          <a:xfrm>
            <a:off x="631065" y="4353060"/>
            <a:ext cx="1648495" cy="61555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cs-CZ" sz="2000" dirty="0" smtClean="0"/>
              <a:t>Percepce či myšlenka</a:t>
            </a:r>
            <a:endParaRPr lang="cs-CZ" sz="2000" dirty="0"/>
          </a:p>
        </p:txBody>
      </p:sp>
      <p:sp>
        <p:nvSpPr>
          <p:cNvPr id="5" name="TextovéPole 4"/>
          <p:cNvSpPr txBox="1"/>
          <p:nvPr/>
        </p:nvSpPr>
        <p:spPr>
          <a:xfrm>
            <a:off x="3187520" y="4262905"/>
            <a:ext cx="1648495" cy="30777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cs-CZ" sz="2000" dirty="0" smtClean="0"/>
              <a:t>Rysy</a:t>
            </a:r>
            <a:endParaRPr lang="cs-CZ" sz="2000" dirty="0"/>
          </a:p>
        </p:txBody>
      </p:sp>
      <p:sp>
        <p:nvSpPr>
          <p:cNvPr id="6" name="TextovéPole 5"/>
          <p:cNvSpPr txBox="1"/>
          <p:nvPr/>
        </p:nvSpPr>
        <p:spPr>
          <a:xfrm>
            <a:off x="5486401" y="4353058"/>
            <a:ext cx="1648495" cy="61555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cs-CZ" sz="2000" dirty="0" smtClean="0"/>
              <a:t>Reprezentace chování</a:t>
            </a:r>
            <a:endParaRPr lang="cs-CZ" sz="2000" dirty="0"/>
          </a:p>
        </p:txBody>
      </p:sp>
      <p:sp>
        <p:nvSpPr>
          <p:cNvPr id="7" name="TextovéPole 6"/>
          <p:cNvSpPr txBox="1"/>
          <p:nvPr/>
        </p:nvSpPr>
        <p:spPr>
          <a:xfrm>
            <a:off x="10084163" y="4353054"/>
            <a:ext cx="1648495" cy="61555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cs-CZ" sz="2000" dirty="0" smtClean="0"/>
              <a:t>Chování</a:t>
            </a:r>
            <a:endParaRPr lang="cs-CZ" sz="2000" dirty="0"/>
          </a:p>
        </p:txBody>
      </p:sp>
      <p:cxnSp>
        <p:nvCxnSpPr>
          <p:cNvPr id="8" name="Přímá spojnice se šipkou 7"/>
          <p:cNvCxnSpPr>
            <a:stCxn id="4" idx="3"/>
            <a:endCxn id="5" idx="1"/>
          </p:cNvCxnSpPr>
          <p:nvPr/>
        </p:nvCxnSpPr>
        <p:spPr>
          <a:xfrm flipV="1">
            <a:off x="2279560" y="4416794"/>
            <a:ext cx="907960" cy="244043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se šipkou 8"/>
          <p:cNvCxnSpPr>
            <a:stCxn id="5" idx="3"/>
            <a:endCxn id="6" idx="1"/>
          </p:cNvCxnSpPr>
          <p:nvPr/>
        </p:nvCxnSpPr>
        <p:spPr>
          <a:xfrm>
            <a:off x="4836015" y="4416794"/>
            <a:ext cx="650386" cy="244041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nice se šipkou 9"/>
          <p:cNvCxnSpPr>
            <a:stCxn id="6" idx="3"/>
            <a:endCxn id="19" idx="1"/>
          </p:cNvCxnSpPr>
          <p:nvPr/>
        </p:nvCxnSpPr>
        <p:spPr>
          <a:xfrm flipV="1">
            <a:off x="7134896" y="4660833"/>
            <a:ext cx="650386" cy="2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ovéPole 12"/>
          <p:cNvSpPr txBox="1"/>
          <p:nvPr/>
        </p:nvSpPr>
        <p:spPr>
          <a:xfrm>
            <a:off x="3187519" y="4875165"/>
            <a:ext cx="1648495" cy="30777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cs-CZ" sz="2000" dirty="0" smtClean="0"/>
              <a:t>Cíle</a:t>
            </a:r>
            <a:endParaRPr lang="cs-CZ" sz="2000" dirty="0"/>
          </a:p>
        </p:txBody>
      </p:sp>
      <p:cxnSp>
        <p:nvCxnSpPr>
          <p:cNvPr id="14" name="Přímá spojnice se šipkou 13"/>
          <p:cNvCxnSpPr>
            <a:stCxn id="4" idx="3"/>
            <a:endCxn id="13" idx="1"/>
          </p:cNvCxnSpPr>
          <p:nvPr/>
        </p:nvCxnSpPr>
        <p:spPr>
          <a:xfrm>
            <a:off x="2279560" y="4660837"/>
            <a:ext cx="907959" cy="368217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nice se šipkou 17"/>
          <p:cNvCxnSpPr>
            <a:stCxn id="13" idx="3"/>
            <a:endCxn id="6" idx="1"/>
          </p:cNvCxnSpPr>
          <p:nvPr/>
        </p:nvCxnSpPr>
        <p:spPr>
          <a:xfrm flipV="1">
            <a:off x="4836014" y="4660835"/>
            <a:ext cx="650387" cy="368219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ovéPole 18"/>
          <p:cNvSpPr txBox="1"/>
          <p:nvPr/>
        </p:nvSpPr>
        <p:spPr>
          <a:xfrm>
            <a:off x="7785282" y="4353056"/>
            <a:ext cx="1648495" cy="61555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cs-CZ" sz="2000" dirty="0" smtClean="0"/>
              <a:t>Motorické procesy</a:t>
            </a:r>
            <a:endParaRPr lang="cs-CZ" sz="2000" dirty="0"/>
          </a:p>
        </p:txBody>
      </p:sp>
      <p:cxnSp>
        <p:nvCxnSpPr>
          <p:cNvPr id="23" name="Přímá spojnice se šipkou 22"/>
          <p:cNvCxnSpPr>
            <a:stCxn id="19" idx="3"/>
            <a:endCxn id="7" idx="1"/>
          </p:cNvCxnSpPr>
          <p:nvPr/>
        </p:nvCxnSpPr>
        <p:spPr>
          <a:xfrm flipV="1">
            <a:off x="9433777" y="4660832"/>
            <a:ext cx="650386" cy="1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945241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Důsledky automatických procesů pro jednání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205462"/>
          </a:xfrm>
        </p:spPr>
        <p:txBody>
          <a:bodyPr>
            <a:normAutofit/>
          </a:bodyPr>
          <a:lstStyle/>
          <a:p>
            <a:r>
              <a:rPr lang="cs-CZ" dirty="0" err="1" smtClean="0"/>
              <a:t>Social</a:t>
            </a:r>
            <a:r>
              <a:rPr lang="cs-CZ" dirty="0" smtClean="0"/>
              <a:t> </a:t>
            </a:r>
            <a:r>
              <a:rPr lang="cs-CZ" dirty="0" err="1" smtClean="0"/>
              <a:t>priming</a:t>
            </a:r>
            <a:r>
              <a:rPr lang="cs-CZ" dirty="0" smtClean="0"/>
              <a:t> (John </a:t>
            </a:r>
            <a:r>
              <a:rPr lang="cs-CZ" dirty="0" err="1" smtClean="0"/>
              <a:t>Bargh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/>
              <a:t>Studie stáří a chůze (</a:t>
            </a:r>
            <a:r>
              <a:rPr lang="cs-CZ" dirty="0" err="1" smtClean="0"/>
              <a:t>Bargh</a:t>
            </a:r>
            <a:r>
              <a:rPr lang="cs-CZ" dirty="0" smtClean="0"/>
              <a:t> et al., 1996</a:t>
            </a:r>
            <a:r>
              <a:rPr lang="cs-CZ" dirty="0" smtClean="0"/>
              <a:t>)</a:t>
            </a:r>
          </a:p>
          <a:p>
            <a:pPr lvl="1"/>
            <a:r>
              <a:rPr lang="cs-CZ" dirty="0" err="1" smtClean="0"/>
              <a:t>Macbeth</a:t>
            </a:r>
            <a:r>
              <a:rPr lang="cs-CZ" dirty="0" smtClean="0"/>
              <a:t> </a:t>
            </a:r>
            <a:r>
              <a:rPr lang="cs-CZ" dirty="0" err="1" smtClean="0"/>
              <a:t>effect</a:t>
            </a:r>
            <a:endParaRPr lang="cs-CZ" dirty="0" smtClean="0"/>
          </a:p>
          <a:p>
            <a:pPr lvl="1"/>
            <a:r>
              <a:rPr lang="cs-CZ" dirty="0" smtClean="0">
                <a:solidFill>
                  <a:srgbClr val="C00000"/>
                </a:solidFill>
              </a:rPr>
              <a:t>V posledních čtyřech letech jedna z nejdiskutovanějších obětí tzv. replikační krize</a:t>
            </a:r>
          </a:p>
        </p:txBody>
      </p:sp>
    </p:spTree>
    <p:extLst>
      <p:ext uri="{BB962C8B-B14F-4D97-AF65-F5344CB8AC3E}">
        <p14:creationId xmlns:p14="http://schemas.microsoft.com/office/powerpoint/2010/main" val="108920274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Jaká je role záměrných procesů?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293703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Dvojice procesů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Automatické – neuvědomované, nezáměrné, mimovolné, bez námahy</a:t>
            </a:r>
          </a:p>
          <a:p>
            <a:r>
              <a:rPr lang="cs-CZ" dirty="0" smtClean="0"/>
              <a:t>Záměrné (kontrolované) – uvědomované, řízené, vyžadují kognitivní </a:t>
            </a:r>
            <a:r>
              <a:rPr lang="cs-CZ" dirty="0" smtClean="0"/>
              <a:t>úsilí</a:t>
            </a:r>
          </a:p>
        </p:txBody>
      </p:sp>
    </p:spTree>
    <p:extLst>
      <p:ext uri="{BB962C8B-B14F-4D97-AF65-F5344CB8AC3E}">
        <p14:creationId xmlns:p14="http://schemas.microsoft.com/office/powerpoint/2010/main" val="334944083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Jaká je role záměrných procesů?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Continuum</a:t>
            </a:r>
            <a:r>
              <a:rPr lang="cs-CZ" dirty="0" smtClean="0"/>
              <a:t> model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impression</a:t>
            </a:r>
            <a:r>
              <a:rPr lang="cs-CZ" dirty="0" smtClean="0"/>
              <a:t> </a:t>
            </a:r>
            <a:r>
              <a:rPr lang="cs-CZ" dirty="0" err="1" smtClean="0"/>
              <a:t>formation</a:t>
            </a:r>
            <a:endParaRPr lang="cs-CZ" dirty="0" smtClean="0"/>
          </a:p>
          <a:p>
            <a:r>
              <a:rPr lang="cs-CZ" dirty="0" err="1" smtClean="0"/>
              <a:t>Dissociation</a:t>
            </a:r>
            <a:r>
              <a:rPr lang="cs-CZ" dirty="0" smtClean="0"/>
              <a:t> model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stereotyping</a:t>
            </a:r>
            <a:endParaRPr lang="cs-CZ" dirty="0" smtClean="0"/>
          </a:p>
          <a:p>
            <a:r>
              <a:rPr lang="cs-CZ" dirty="0" err="1" smtClean="0"/>
              <a:t>Ironic</a:t>
            </a:r>
            <a:r>
              <a:rPr lang="cs-CZ" dirty="0" smtClean="0"/>
              <a:t> </a:t>
            </a:r>
            <a:r>
              <a:rPr lang="cs-CZ" dirty="0" err="1" smtClean="0"/>
              <a:t>processes</a:t>
            </a:r>
            <a:r>
              <a:rPr lang="cs-CZ" dirty="0" smtClean="0"/>
              <a:t> model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mental</a:t>
            </a:r>
            <a:r>
              <a:rPr lang="cs-CZ" dirty="0" smtClean="0"/>
              <a:t> </a:t>
            </a:r>
            <a:r>
              <a:rPr lang="cs-CZ" dirty="0" err="1" smtClean="0"/>
              <a:t>control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1577095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Continuum</a:t>
            </a:r>
            <a:r>
              <a:rPr lang="cs-CZ" dirty="0" smtClean="0"/>
              <a:t> model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impression</a:t>
            </a:r>
            <a:r>
              <a:rPr lang="cs-CZ" dirty="0" smtClean="0"/>
              <a:t> </a:t>
            </a:r>
            <a:r>
              <a:rPr lang="cs-CZ" dirty="0" err="1" smtClean="0"/>
              <a:t>formation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Susan Fiske &amp; Steven Neuberg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 smtClean="0"/>
              <a:t>Máme …</a:t>
            </a:r>
          </a:p>
          <a:p>
            <a:pPr marL="0" indent="0">
              <a:buNone/>
            </a:pPr>
            <a:r>
              <a:rPr lang="cs-CZ" dirty="0" smtClean="0"/>
              <a:t>1) znalost o příslušnosti k určité kategorii</a:t>
            </a:r>
          </a:p>
          <a:p>
            <a:pPr marL="0" indent="0">
              <a:buNone/>
            </a:pPr>
            <a:r>
              <a:rPr lang="cs-CZ" dirty="0" smtClean="0"/>
              <a:t>2) znalost o individuálních charakteristikách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884006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Continuum</a:t>
            </a:r>
            <a:r>
              <a:rPr lang="cs-CZ" dirty="0" smtClean="0"/>
              <a:t> model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impression</a:t>
            </a:r>
            <a:r>
              <a:rPr lang="cs-CZ" dirty="0" smtClean="0"/>
              <a:t> </a:t>
            </a:r>
            <a:r>
              <a:rPr lang="cs-CZ" dirty="0" err="1" smtClean="0"/>
              <a:t>formation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631065" y="2472745"/>
            <a:ext cx="1648495" cy="61555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cs-CZ" sz="2000" b="1" dirty="0" smtClean="0"/>
              <a:t>Automatická</a:t>
            </a:r>
            <a:r>
              <a:rPr lang="cs-CZ" sz="2000" dirty="0" smtClean="0"/>
              <a:t> kategorizace</a:t>
            </a:r>
            <a:endParaRPr lang="cs-CZ" sz="2000" dirty="0"/>
          </a:p>
        </p:txBody>
      </p:sp>
      <p:sp>
        <p:nvSpPr>
          <p:cNvPr id="7" name="TextovéPole 6"/>
          <p:cNvSpPr txBox="1"/>
          <p:nvPr/>
        </p:nvSpPr>
        <p:spPr>
          <a:xfrm>
            <a:off x="3664040" y="2472743"/>
            <a:ext cx="1648495" cy="61555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cs-CZ" sz="2000" dirty="0" smtClean="0"/>
              <a:t>Potvrzení kategorizace</a:t>
            </a:r>
            <a:endParaRPr lang="cs-CZ" sz="2000" dirty="0"/>
          </a:p>
        </p:txBody>
      </p:sp>
      <p:sp>
        <p:nvSpPr>
          <p:cNvPr id="8" name="TextovéPole 7"/>
          <p:cNvSpPr txBox="1"/>
          <p:nvPr/>
        </p:nvSpPr>
        <p:spPr>
          <a:xfrm>
            <a:off x="6697015" y="2472743"/>
            <a:ext cx="1648495" cy="61555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cs-CZ" sz="2000" dirty="0" smtClean="0"/>
              <a:t>Nová </a:t>
            </a:r>
            <a:r>
              <a:rPr lang="cs-CZ" sz="2000" dirty="0" err="1" smtClean="0"/>
              <a:t>rekategorizace</a:t>
            </a:r>
            <a:endParaRPr lang="cs-CZ" sz="2000" dirty="0"/>
          </a:p>
        </p:txBody>
      </p:sp>
      <p:sp>
        <p:nvSpPr>
          <p:cNvPr id="9" name="TextovéPole 8"/>
          <p:cNvSpPr txBox="1"/>
          <p:nvPr/>
        </p:nvSpPr>
        <p:spPr>
          <a:xfrm>
            <a:off x="9729990" y="2472742"/>
            <a:ext cx="1648495" cy="61555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cs-CZ" sz="2000" dirty="0" err="1" smtClean="0"/>
              <a:t>Individuali-zovaný</a:t>
            </a:r>
            <a:r>
              <a:rPr lang="cs-CZ" sz="2000" dirty="0" smtClean="0"/>
              <a:t> dojem</a:t>
            </a:r>
            <a:endParaRPr lang="cs-CZ" sz="2000" dirty="0"/>
          </a:p>
        </p:txBody>
      </p:sp>
      <p:cxnSp>
        <p:nvCxnSpPr>
          <p:cNvPr id="11" name="Přímá spojnice se šipkou 10"/>
          <p:cNvCxnSpPr>
            <a:stCxn id="6" idx="3"/>
            <a:endCxn id="7" idx="1"/>
          </p:cNvCxnSpPr>
          <p:nvPr/>
        </p:nvCxnSpPr>
        <p:spPr>
          <a:xfrm flipV="1">
            <a:off x="2279560" y="2780520"/>
            <a:ext cx="1384480" cy="2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nice se šipkou 11"/>
          <p:cNvCxnSpPr>
            <a:stCxn id="7" idx="3"/>
            <a:endCxn id="8" idx="1"/>
          </p:cNvCxnSpPr>
          <p:nvPr/>
        </p:nvCxnSpPr>
        <p:spPr>
          <a:xfrm>
            <a:off x="5312535" y="2780520"/>
            <a:ext cx="1384480" cy="0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se šipkou 15"/>
          <p:cNvCxnSpPr>
            <a:stCxn id="8" idx="3"/>
            <a:endCxn id="9" idx="1"/>
          </p:cNvCxnSpPr>
          <p:nvPr/>
        </p:nvCxnSpPr>
        <p:spPr>
          <a:xfrm flipV="1">
            <a:off x="8345510" y="2780519"/>
            <a:ext cx="1384480" cy="1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9363439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Continuum</a:t>
            </a:r>
            <a:r>
              <a:rPr lang="cs-CZ" dirty="0" smtClean="0"/>
              <a:t> model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impression</a:t>
            </a:r>
            <a:r>
              <a:rPr lang="cs-CZ" dirty="0" smtClean="0"/>
              <a:t> </a:t>
            </a:r>
            <a:r>
              <a:rPr lang="cs-CZ" dirty="0" err="1" smtClean="0"/>
              <a:t>formation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631065" y="2472745"/>
            <a:ext cx="1648495" cy="61555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cs-CZ" sz="2000" b="1" dirty="0" smtClean="0"/>
              <a:t>Automatická</a:t>
            </a:r>
            <a:r>
              <a:rPr lang="cs-CZ" sz="2000" dirty="0" smtClean="0"/>
              <a:t> kategorizace</a:t>
            </a:r>
            <a:endParaRPr lang="cs-CZ" sz="2000" dirty="0"/>
          </a:p>
        </p:txBody>
      </p:sp>
      <p:sp>
        <p:nvSpPr>
          <p:cNvPr id="7" name="TextovéPole 6"/>
          <p:cNvSpPr txBox="1"/>
          <p:nvPr/>
        </p:nvSpPr>
        <p:spPr>
          <a:xfrm>
            <a:off x="3664040" y="2472743"/>
            <a:ext cx="1648495" cy="61555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cs-CZ" sz="2000" dirty="0" smtClean="0"/>
              <a:t>Potvrzení kategorizace</a:t>
            </a:r>
            <a:endParaRPr lang="cs-CZ" sz="2000" dirty="0"/>
          </a:p>
        </p:txBody>
      </p:sp>
      <p:sp>
        <p:nvSpPr>
          <p:cNvPr id="8" name="TextovéPole 7"/>
          <p:cNvSpPr txBox="1"/>
          <p:nvPr/>
        </p:nvSpPr>
        <p:spPr>
          <a:xfrm>
            <a:off x="6697015" y="2472743"/>
            <a:ext cx="1648495" cy="61555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cs-CZ" sz="2000" dirty="0" smtClean="0"/>
              <a:t>Nová </a:t>
            </a:r>
            <a:r>
              <a:rPr lang="cs-CZ" sz="2000" dirty="0" err="1" smtClean="0"/>
              <a:t>rekategorizace</a:t>
            </a:r>
            <a:endParaRPr lang="cs-CZ" sz="2000" dirty="0"/>
          </a:p>
        </p:txBody>
      </p:sp>
      <p:sp>
        <p:nvSpPr>
          <p:cNvPr id="9" name="TextovéPole 8"/>
          <p:cNvSpPr txBox="1"/>
          <p:nvPr/>
        </p:nvSpPr>
        <p:spPr>
          <a:xfrm>
            <a:off x="9729990" y="2472742"/>
            <a:ext cx="1648495" cy="61555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cs-CZ" sz="2000" dirty="0" err="1" smtClean="0"/>
              <a:t>Individuali-zovaný</a:t>
            </a:r>
            <a:r>
              <a:rPr lang="cs-CZ" sz="2000" dirty="0" smtClean="0"/>
              <a:t> dojem</a:t>
            </a:r>
            <a:endParaRPr lang="cs-CZ" sz="2000" dirty="0"/>
          </a:p>
        </p:txBody>
      </p:sp>
      <p:cxnSp>
        <p:nvCxnSpPr>
          <p:cNvPr id="11" name="Přímá spojnice se šipkou 10"/>
          <p:cNvCxnSpPr>
            <a:stCxn id="6" idx="3"/>
            <a:endCxn id="7" idx="1"/>
          </p:cNvCxnSpPr>
          <p:nvPr/>
        </p:nvCxnSpPr>
        <p:spPr>
          <a:xfrm flipV="1">
            <a:off x="2279560" y="2780520"/>
            <a:ext cx="1384480" cy="2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nice se šipkou 11"/>
          <p:cNvCxnSpPr>
            <a:stCxn id="7" idx="3"/>
            <a:endCxn id="8" idx="1"/>
          </p:cNvCxnSpPr>
          <p:nvPr/>
        </p:nvCxnSpPr>
        <p:spPr>
          <a:xfrm>
            <a:off x="5312535" y="2780520"/>
            <a:ext cx="1384480" cy="0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se šipkou 15"/>
          <p:cNvCxnSpPr>
            <a:stCxn id="8" idx="3"/>
            <a:endCxn id="9" idx="1"/>
          </p:cNvCxnSpPr>
          <p:nvPr/>
        </p:nvCxnSpPr>
        <p:spPr>
          <a:xfrm flipV="1">
            <a:off x="8345510" y="2780519"/>
            <a:ext cx="1384480" cy="1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ovéPole 18"/>
          <p:cNvSpPr txBox="1"/>
          <p:nvPr/>
        </p:nvSpPr>
        <p:spPr>
          <a:xfrm>
            <a:off x="4945488" y="3947295"/>
            <a:ext cx="21185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 smtClean="0">
                <a:solidFill>
                  <a:srgbClr val="0070C0"/>
                </a:solidFill>
              </a:rPr>
              <a:t>pozornost</a:t>
            </a:r>
            <a:endParaRPr lang="cs-CZ" sz="24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480929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Continuum</a:t>
            </a:r>
            <a:r>
              <a:rPr lang="cs-CZ" dirty="0" smtClean="0"/>
              <a:t> model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impression</a:t>
            </a:r>
            <a:r>
              <a:rPr lang="cs-CZ" dirty="0" smtClean="0"/>
              <a:t> </a:t>
            </a:r>
            <a:r>
              <a:rPr lang="cs-CZ" dirty="0" err="1" smtClean="0"/>
              <a:t>formation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631065" y="2472745"/>
            <a:ext cx="1648495" cy="61555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cs-CZ" sz="2000" b="1" dirty="0" smtClean="0"/>
              <a:t>Automatická</a:t>
            </a:r>
            <a:r>
              <a:rPr lang="cs-CZ" sz="2000" dirty="0" smtClean="0"/>
              <a:t> kategorizace</a:t>
            </a:r>
            <a:endParaRPr lang="cs-CZ" sz="2000" dirty="0"/>
          </a:p>
        </p:txBody>
      </p:sp>
      <p:sp>
        <p:nvSpPr>
          <p:cNvPr id="7" name="TextovéPole 6"/>
          <p:cNvSpPr txBox="1"/>
          <p:nvPr/>
        </p:nvSpPr>
        <p:spPr>
          <a:xfrm>
            <a:off x="3664040" y="2472743"/>
            <a:ext cx="1648495" cy="61555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cs-CZ" sz="2000" dirty="0" smtClean="0"/>
              <a:t>Potvrzení kategorizace</a:t>
            </a:r>
            <a:endParaRPr lang="cs-CZ" sz="2000" dirty="0"/>
          </a:p>
        </p:txBody>
      </p:sp>
      <p:sp>
        <p:nvSpPr>
          <p:cNvPr id="8" name="TextovéPole 7"/>
          <p:cNvSpPr txBox="1"/>
          <p:nvPr/>
        </p:nvSpPr>
        <p:spPr>
          <a:xfrm>
            <a:off x="6697015" y="2472743"/>
            <a:ext cx="1648495" cy="61555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cs-CZ" sz="2000" dirty="0" smtClean="0"/>
              <a:t>Nová </a:t>
            </a:r>
            <a:r>
              <a:rPr lang="cs-CZ" sz="2000" dirty="0" err="1" smtClean="0"/>
              <a:t>rekategorizace</a:t>
            </a:r>
            <a:endParaRPr lang="cs-CZ" sz="2000" dirty="0"/>
          </a:p>
        </p:txBody>
      </p:sp>
      <p:sp>
        <p:nvSpPr>
          <p:cNvPr id="9" name="TextovéPole 8"/>
          <p:cNvSpPr txBox="1"/>
          <p:nvPr/>
        </p:nvSpPr>
        <p:spPr>
          <a:xfrm>
            <a:off x="9729990" y="2472742"/>
            <a:ext cx="1648495" cy="61555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cs-CZ" sz="2000" dirty="0" err="1" smtClean="0"/>
              <a:t>Individuali-zovaný</a:t>
            </a:r>
            <a:r>
              <a:rPr lang="cs-CZ" sz="2000" dirty="0" smtClean="0"/>
              <a:t> dojem</a:t>
            </a:r>
            <a:endParaRPr lang="cs-CZ" sz="2000" dirty="0"/>
          </a:p>
        </p:txBody>
      </p:sp>
      <p:cxnSp>
        <p:nvCxnSpPr>
          <p:cNvPr id="11" name="Přímá spojnice se šipkou 10"/>
          <p:cNvCxnSpPr>
            <a:stCxn id="6" idx="3"/>
            <a:endCxn id="7" idx="1"/>
          </p:cNvCxnSpPr>
          <p:nvPr/>
        </p:nvCxnSpPr>
        <p:spPr>
          <a:xfrm flipV="1">
            <a:off x="2279560" y="2780520"/>
            <a:ext cx="1384480" cy="2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nice se šipkou 11"/>
          <p:cNvCxnSpPr>
            <a:stCxn id="7" idx="3"/>
            <a:endCxn id="8" idx="1"/>
          </p:cNvCxnSpPr>
          <p:nvPr/>
        </p:nvCxnSpPr>
        <p:spPr>
          <a:xfrm>
            <a:off x="5312535" y="2780520"/>
            <a:ext cx="1384480" cy="0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se šipkou 15"/>
          <p:cNvCxnSpPr>
            <a:stCxn id="8" idx="3"/>
            <a:endCxn id="9" idx="1"/>
          </p:cNvCxnSpPr>
          <p:nvPr/>
        </p:nvCxnSpPr>
        <p:spPr>
          <a:xfrm flipV="1">
            <a:off x="8345510" y="2780519"/>
            <a:ext cx="1384480" cy="1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ovéPole 18"/>
          <p:cNvSpPr txBox="1"/>
          <p:nvPr/>
        </p:nvSpPr>
        <p:spPr>
          <a:xfrm>
            <a:off x="4945488" y="3947295"/>
            <a:ext cx="21185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 smtClean="0">
                <a:solidFill>
                  <a:srgbClr val="0070C0"/>
                </a:solidFill>
              </a:rPr>
              <a:t>pozornost</a:t>
            </a:r>
            <a:endParaRPr lang="cs-CZ" sz="2400" b="1" dirty="0">
              <a:solidFill>
                <a:srgbClr val="0070C0"/>
              </a:solidFill>
            </a:endParaRPr>
          </a:p>
        </p:txBody>
      </p:sp>
      <p:sp>
        <p:nvSpPr>
          <p:cNvPr id="22" name="TextovéPole 21"/>
          <p:cNvSpPr txBox="1"/>
          <p:nvPr/>
        </p:nvSpPr>
        <p:spPr>
          <a:xfrm>
            <a:off x="3664039" y="4960182"/>
            <a:ext cx="1648495" cy="61555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cs-CZ" sz="2000" dirty="0" smtClean="0"/>
              <a:t>Dostupné zdroje</a:t>
            </a:r>
            <a:endParaRPr lang="cs-CZ" sz="2000" dirty="0"/>
          </a:p>
        </p:txBody>
      </p:sp>
      <p:sp>
        <p:nvSpPr>
          <p:cNvPr id="23" name="TextovéPole 22"/>
          <p:cNvSpPr txBox="1"/>
          <p:nvPr/>
        </p:nvSpPr>
        <p:spPr>
          <a:xfrm>
            <a:off x="6697015" y="4960182"/>
            <a:ext cx="1648495" cy="61555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cs-CZ" sz="2000" dirty="0"/>
              <a:t>M</a:t>
            </a:r>
            <a:r>
              <a:rPr lang="cs-CZ" sz="2000" dirty="0" smtClean="0"/>
              <a:t>otivace</a:t>
            </a:r>
            <a:endParaRPr lang="cs-CZ" sz="2000" dirty="0"/>
          </a:p>
        </p:txBody>
      </p:sp>
      <p:cxnSp>
        <p:nvCxnSpPr>
          <p:cNvPr id="28" name="Přímá spojnice se šipkou 27"/>
          <p:cNvCxnSpPr>
            <a:stCxn id="22" idx="0"/>
            <a:endCxn id="19" idx="2"/>
          </p:cNvCxnSpPr>
          <p:nvPr/>
        </p:nvCxnSpPr>
        <p:spPr>
          <a:xfrm flipV="1">
            <a:off x="4488287" y="4408960"/>
            <a:ext cx="1516488" cy="55122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Přímá spojnice se šipkou 28"/>
          <p:cNvCxnSpPr>
            <a:stCxn id="23" idx="0"/>
            <a:endCxn id="19" idx="2"/>
          </p:cNvCxnSpPr>
          <p:nvPr/>
        </p:nvCxnSpPr>
        <p:spPr>
          <a:xfrm flipH="1" flipV="1">
            <a:off x="6004775" y="4408960"/>
            <a:ext cx="1516488" cy="55122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371043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Continuum</a:t>
            </a:r>
            <a:r>
              <a:rPr lang="cs-CZ" dirty="0" smtClean="0"/>
              <a:t> model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impression</a:t>
            </a:r>
            <a:r>
              <a:rPr lang="cs-CZ" dirty="0" smtClean="0"/>
              <a:t> </a:t>
            </a:r>
            <a:r>
              <a:rPr lang="cs-CZ" dirty="0" err="1" smtClean="0"/>
              <a:t>formation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631065" y="2472745"/>
            <a:ext cx="1648495" cy="61555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cs-CZ" sz="2000" b="1" dirty="0" smtClean="0"/>
              <a:t>Automatická</a:t>
            </a:r>
            <a:r>
              <a:rPr lang="cs-CZ" sz="2000" dirty="0" smtClean="0"/>
              <a:t> kategorizace</a:t>
            </a:r>
            <a:endParaRPr lang="cs-CZ" sz="2000" dirty="0"/>
          </a:p>
        </p:txBody>
      </p:sp>
      <p:sp>
        <p:nvSpPr>
          <p:cNvPr id="7" name="TextovéPole 6"/>
          <p:cNvSpPr txBox="1"/>
          <p:nvPr/>
        </p:nvSpPr>
        <p:spPr>
          <a:xfrm>
            <a:off x="3664040" y="2472743"/>
            <a:ext cx="1648495" cy="61555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cs-CZ" sz="2000" dirty="0" smtClean="0"/>
              <a:t>Potvrzení kategorizace</a:t>
            </a:r>
            <a:endParaRPr lang="cs-CZ" sz="2000" dirty="0"/>
          </a:p>
        </p:txBody>
      </p:sp>
      <p:sp>
        <p:nvSpPr>
          <p:cNvPr id="8" name="TextovéPole 7"/>
          <p:cNvSpPr txBox="1"/>
          <p:nvPr/>
        </p:nvSpPr>
        <p:spPr>
          <a:xfrm>
            <a:off x="6697015" y="2472743"/>
            <a:ext cx="1648495" cy="61555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cs-CZ" sz="2000" dirty="0" smtClean="0"/>
              <a:t>Nová </a:t>
            </a:r>
            <a:r>
              <a:rPr lang="cs-CZ" sz="2000" dirty="0" err="1" smtClean="0"/>
              <a:t>rekategorizace</a:t>
            </a:r>
            <a:endParaRPr lang="cs-CZ" sz="2000" dirty="0"/>
          </a:p>
        </p:txBody>
      </p:sp>
      <p:sp>
        <p:nvSpPr>
          <p:cNvPr id="9" name="TextovéPole 8"/>
          <p:cNvSpPr txBox="1"/>
          <p:nvPr/>
        </p:nvSpPr>
        <p:spPr>
          <a:xfrm>
            <a:off x="9729990" y="2472742"/>
            <a:ext cx="1648495" cy="61555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cs-CZ" sz="2000" dirty="0" err="1" smtClean="0"/>
              <a:t>Individuali-zovaný</a:t>
            </a:r>
            <a:r>
              <a:rPr lang="cs-CZ" sz="2000" dirty="0" smtClean="0"/>
              <a:t> dojem</a:t>
            </a:r>
            <a:endParaRPr lang="cs-CZ" sz="2000" dirty="0"/>
          </a:p>
        </p:txBody>
      </p:sp>
      <p:cxnSp>
        <p:nvCxnSpPr>
          <p:cNvPr id="11" name="Přímá spojnice se šipkou 10"/>
          <p:cNvCxnSpPr>
            <a:stCxn id="6" idx="3"/>
            <a:endCxn id="7" idx="1"/>
          </p:cNvCxnSpPr>
          <p:nvPr/>
        </p:nvCxnSpPr>
        <p:spPr>
          <a:xfrm flipV="1">
            <a:off x="2279560" y="2780520"/>
            <a:ext cx="1384480" cy="2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nice se šipkou 11"/>
          <p:cNvCxnSpPr>
            <a:stCxn id="7" idx="3"/>
            <a:endCxn id="8" idx="1"/>
          </p:cNvCxnSpPr>
          <p:nvPr/>
        </p:nvCxnSpPr>
        <p:spPr>
          <a:xfrm>
            <a:off x="5312535" y="2780520"/>
            <a:ext cx="1384480" cy="0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se šipkou 15"/>
          <p:cNvCxnSpPr>
            <a:stCxn id="8" idx="3"/>
            <a:endCxn id="9" idx="1"/>
          </p:cNvCxnSpPr>
          <p:nvPr/>
        </p:nvCxnSpPr>
        <p:spPr>
          <a:xfrm flipV="1">
            <a:off x="8345510" y="2780519"/>
            <a:ext cx="1384480" cy="1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ovéPole 18"/>
          <p:cNvSpPr txBox="1"/>
          <p:nvPr/>
        </p:nvSpPr>
        <p:spPr>
          <a:xfrm>
            <a:off x="4945488" y="3947295"/>
            <a:ext cx="21185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 smtClean="0">
                <a:solidFill>
                  <a:srgbClr val="0070C0"/>
                </a:solidFill>
              </a:rPr>
              <a:t>pozornost</a:t>
            </a:r>
            <a:endParaRPr lang="cs-CZ" sz="2400" b="1" dirty="0">
              <a:solidFill>
                <a:srgbClr val="0070C0"/>
              </a:solidFill>
            </a:endParaRPr>
          </a:p>
        </p:txBody>
      </p:sp>
      <p:sp>
        <p:nvSpPr>
          <p:cNvPr id="22" name="TextovéPole 21"/>
          <p:cNvSpPr txBox="1"/>
          <p:nvPr/>
        </p:nvSpPr>
        <p:spPr>
          <a:xfrm>
            <a:off x="3664039" y="4960182"/>
            <a:ext cx="1648495" cy="61555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cs-CZ" sz="2000" dirty="0" smtClean="0"/>
              <a:t>Dostupné zdroje</a:t>
            </a:r>
            <a:endParaRPr lang="cs-CZ" sz="2000" dirty="0"/>
          </a:p>
        </p:txBody>
      </p:sp>
      <p:sp>
        <p:nvSpPr>
          <p:cNvPr id="23" name="TextovéPole 22"/>
          <p:cNvSpPr txBox="1"/>
          <p:nvPr/>
        </p:nvSpPr>
        <p:spPr>
          <a:xfrm>
            <a:off x="6697015" y="4960182"/>
            <a:ext cx="1648495" cy="61555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cs-CZ" sz="2000" dirty="0"/>
              <a:t>M</a:t>
            </a:r>
            <a:r>
              <a:rPr lang="cs-CZ" sz="2000" dirty="0" smtClean="0"/>
              <a:t>otivace</a:t>
            </a:r>
            <a:endParaRPr lang="cs-CZ" sz="2000" dirty="0"/>
          </a:p>
        </p:txBody>
      </p:sp>
      <p:sp>
        <p:nvSpPr>
          <p:cNvPr id="24" name="TextovéPole 23"/>
          <p:cNvSpPr txBox="1"/>
          <p:nvPr/>
        </p:nvSpPr>
        <p:spPr>
          <a:xfrm>
            <a:off x="9208396" y="4101183"/>
            <a:ext cx="1648495" cy="61555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cs-CZ" sz="2000" dirty="0" smtClean="0"/>
              <a:t>Závislost na výsledku</a:t>
            </a:r>
            <a:endParaRPr lang="cs-CZ" sz="2000" dirty="0"/>
          </a:p>
        </p:txBody>
      </p:sp>
      <p:sp>
        <p:nvSpPr>
          <p:cNvPr id="25" name="TextovéPole 24"/>
          <p:cNvSpPr txBox="1"/>
          <p:nvPr/>
        </p:nvSpPr>
        <p:spPr>
          <a:xfrm>
            <a:off x="9208396" y="4960182"/>
            <a:ext cx="1648495" cy="61555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cs-CZ" sz="2000" dirty="0" smtClean="0"/>
              <a:t>Odpovědnost za výsledek</a:t>
            </a:r>
            <a:endParaRPr lang="cs-CZ" sz="2000" dirty="0"/>
          </a:p>
        </p:txBody>
      </p:sp>
      <p:sp>
        <p:nvSpPr>
          <p:cNvPr id="26" name="TextovéPole 25"/>
          <p:cNvSpPr txBox="1"/>
          <p:nvPr/>
        </p:nvSpPr>
        <p:spPr>
          <a:xfrm>
            <a:off x="9208396" y="5819181"/>
            <a:ext cx="1648495" cy="61555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cs-CZ" sz="2000" dirty="0" smtClean="0"/>
              <a:t>Pokyn být přesný</a:t>
            </a:r>
            <a:endParaRPr lang="cs-CZ" sz="2000" dirty="0"/>
          </a:p>
        </p:txBody>
      </p:sp>
      <p:cxnSp>
        <p:nvCxnSpPr>
          <p:cNvPr id="28" name="Přímá spojnice se šipkou 27"/>
          <p:cNvCxnSpPr>
            <a:stCxn id="22" idx="0"/>
            <a:endCxn id="19" idx="2"/>
          </p:cNvCxnSpPr>
          <p:nvPr/>
        </p:nvCxnSpPr>
        <p:spPr>
          <a:xfrm flipV="1">
            <a:off x="4488287" y="4408960"/>
            <a:ext cx="1516488" cy="55122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Přímá spojnice se šipkou 28"/>
          <p:cNvCxnSpPr>
            <a:stCxn id="23" idx="0"/>
            <a:endCxn id="19" idx="2"/>
          </p:cNvCxnSpPr>
          <p:nvPr/>
        </p:nvCxnSpPr>
        <p:spPr>
          <a:xfrm flipH="1" flipV="1">
            <a:off x="6004775" y="4408960"/>
            <a:ext cx="1516488" cy="55122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Přímá spojnice se šipkou 34"/>
          <p:cNvCxnSpPr>
            <a:stCxn id="24" idx="1"/>
          </p:cNvCxnSpPr>
          <p:nvPr/>
        </p:nvCxnSpPr>
        <p:spPr>
          <a:xfrm flipH="1">
            <a:off x="8345510" y="4408960"/>
            <a:ext cx="862886" cy="85899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Přímá spojnice se šipkou 37"/>
          <p:cNvCxnSpPr>
            <a:stCxn id="25" idx="1"/>
            <a:endCxn id="23" idx="3"/>
          </p:cNvCxnSpPr>
          <p:nvPr/>
        </p:nvCxnSpPr>
        <p:spPr>
          <a:xfrm flipH="1" flipV="1">
            <a:off x="8345510" y="5267958"/>
            <a:ext cx="862886" cy="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Přímá spojnice se šipkou 40"/>
          <p:cNvCxnSpPr>
            <a:stCxn id="26" idx="1"/>
            <a:endCxn id="23" idx="3"/>
          </p:cNvCxnSpPr>
          <p:nvPr/>
        </p:nvCxnSpPr>
        <p:spPr>
          <a:xfrm flipH="1" flipV="1">
            <a:off x="8345510" y="5267958"/>
            <a:ext cx="862886" cy="85900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8758909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Dissociation</a:t>
            </a:r>
            <a:r>
              <a:rPr lang="cs-CZ" dirty="0" smtClean="0"/>
              <a:t> model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stereotyping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Patricia </a:t>
            </a:r>
            <a:r>
              <a:rPr lang="cs-CZ" dirty="0" err="1" smtClean="0"/>
              <a:t>Devine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6398709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Dissociation</a:t>
            </a:r>
            <a:r>
              <a:rPr lang="cs-CZ" dirty="0" smtClean="0"/>
              <a:t> model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stereotyping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838200" y="3078049"/>
            <a:ext cx="1648495" cy="92333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cs-CZ" sz="2000" dirty="0" smtClean="0"/>
              <a:t>Znalost kulturního stereotypu</a:t>
            </a:r>
            <a:endParaRPr lang="cs-CZ" sz="2000" dirty="0"/>
          </a:p>
        </p:txBody>
      </p:sp>
      <p:sp>
        <p:nvSpPr>
          <p:cNvPr id="7" name="TextovéPole 6"/>
          <p:cNvSpPr txBox="1"/>
          <p:nvPr/>
        </p:nvSpPr>
        <p:spPr>
          <a:xfrm>
            <a:off x="838200" y="4984122"/>
            <a:ext cx="1648495" cy="30777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cs-CZ" sz="2000" dirty="0" smtClean="0"/>
              <a:t>Kultura</a:t>
            </a:r>
            <a:endParaRPr lang="cs-CZ" sz="2000" dirty="0"/>
          </a:p>
        </p:txBody>
      </p:sp>
      <p:cxnSp>
        <p:nvCxnSpPr>
          <p:cNvPr id="11" name="Přímá spojnice se šipkou 10"/>
          <p:cNvCxnSpPr>
            <a:stCxn id="7" idx="0"/>
            <a:endCxn id="5" idx="2"/>
          </p:cNvCxnSpPr>
          <p:nvPr/>
        </p:nvCxnSpPr>
        <p:spPr>
          <a:xfrm flipV="1">
            <a:off x="1662448" y="4001379"/>
            <a:ext cx="0" cy="98274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343964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Dissociation</a:t>
            </a:r>
            <a:r>
              <a:rPr lang="cs-CZ" dirty="0" smtClean="0"/>
              <a:t> model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stereotyping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838200" y="3078049"/>
            <a:ext cx="1648495" cy="92333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cs-CZ" sz="2000" dirty="0" smtClean="0"/>
              <a:t>Znalost kulturního stereotypu</a:t>
            </a:r>
            <a:endParaRPr lang="cs-CZ" sz="2000" dirty="0"/>
          </a:p>
        </p:txBody>
      </p:sp>
      <p:sp>
        <p:nvSpPr>
          <p:cNvPr id="6" name="TextovéPole 5"/>
          <p:cNvSpPr txBox="1"/>
          <p:nvPr/>
        </p:nvSpPr>
        <p:spPr>
          <a:xfrm>
            <a:off x="3169276" y="3078049"/>
            <a:ext cx="1648495" cy="92333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cs-CZ" sz="2000" b="1" dirty="0" smtClean="0"/>
              <a:t>Automatická</a:t>
            </a:r>
            <a:r>
              <a:rPr lang="cs-CZ" sz="2000" dirty="0" smtClean="0"/>
              <a:t> aktivace stereotypu</a:t>
            </a:r>
            <a:endParaRPr lang="cs-CZ" sz="2000" dirty="0"/>
          </a:p>
        </p:txBody>
      </p:sp>
      <p:sp>
        <p:nvSpPr>
          <p:cNvPr id="7" name="TextovéPole 6"/>
          <p:cNvSpPr txBox="1"/>
          <p:nvPr/>
        </p:nvSpPr>
        <p:spPr>
          <a:xfrm>
            <a:off x="838200" y="4984122"/>
            <a:ext cx="1648495" cy="30777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cs-CZ" sz="2000" dirty="0" smtClean="0"/>
              <a:t>Kultura</a:t>
            </a:r>
            <a:endParaRPr lang="cs-CZ" sz="2000" dirty="0"/>
          </a:p>
        </p:txBody>
      </p:sp>
      <p:cxnSp>
        <p:nvCxnSpPr>
          <p:cNvPr id="11" name="Přímá spojnice se šipkou 10"/>
          <p:cNvCxnSpPr>
            <a:stCxn id="7" idx="0"/>
            <a:endCxn id="5" idx="2"/>
          </p:cNvCxnSpPr>
          <p:nvPr/>
        </p:nvCxnSpPr>
        <p:spPr>
          <a:xfrm flipV="1">
            <a:off x="1662448" y="4001379"/>
            <a:ext cx="0" cy="98274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nice se šipkou 13"/>
          <p:cNvCxnSpPr>
            <a:stCxn id="5" idx="3"/>
            <a:endCxn id="6" idx="1"/>
          </p:cNvCxnSpPr>
          <p:nvPr/>
        </p:nvCxnSpPr>
        <p:spPr>
          <a:xfrm>
            <a:off x="2486695" y="3539714"/>
            <a:ext cx="682581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7269952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Dissociation</a:t>
            </a:r>
            <a:r>
              <a:rPr lang="cs-CZ" dirty="0" smtClean="0"/>
              <a:t> model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stereotyping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838200" y="3078049"/>
            <a:ext cx="1648495" cy="92333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cs-CZ" sz="2000" dirty="0" smtClean="0"/>
              <a:t>Znalost kulturního stereotypu</a:t>
            </a:r>
            <a:endParaRPr lang="cs-CZ" sz="2000" dirty="0"/>
          </a:p>
        </p:txBody>
      </p:sp>
      <p:sp>
        <p:nvSpPr>
          <p:cNvPr id="6" name="TextovéPole 5"/>
          <p:cNvSpPr txBox="1"/>
          <p:nvPr/>
        </p:nvSpPr>
        <p:spPr>
          <a:xfrm>
            <a:off x="3169276" y="3078049"/>
            <a:ext cx="1648495" cy="92333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cs-CZ" sz="2000" b="1" dirty="0" smtClean="0"/>
              <a:t>Automatická</a:t>
            </a:r>
            <a:r>
              <a:rPr lang="cs-CZ" sz="2000" dirty="0" smtClean="0"/>
              <a:t> aktivace stereotypu</a:t>
            </a:r>
            <a:endParaRPr lang="cs-CZ" sz="2000" dirty="0"/>
          </a:p>
        </p:txBody>
      </p:sp>
      <p:sp>
        <p:nvSpPr>
          <p:cNvPr id="7" name="TextovéPole 6"/>
          <p:cNvSpPr txBox="1"/>
          <p:nvPr/>
        </p:nvSpPr>
        <p:spPr>
          <a:xfrm>
            <a:off x="838200" y="4984122"/>
            <a:ext cx="1648495" cy="30777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cs-CZ" sz="2000" dirty="0" smtClean="0"/>
              <a:t>Kultura</a:t>
            </a:r>
            <a:endParaRPr lang="cs-CZ" sz="2000" dirty="0"/>
          </a:p>
        </p:txBody>
      </p:sp>
      <p:sp>
        <p:nvSpPr>
          <p:cNvPr id="8" name="TextovéPole 7"/>
          <p:cNvSpPr txBox="1"/>
          <p:nvPr/>
        </p:nvSpPr>
        <p:spPr>
          <a:xfrm>
            <a:off x="5500352" y="3078049"/>
            <a:ext cx="1648495" cy="92333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cs-CZ" sz="2000" dirty="0" smtClean="0"/>
              <a:t>Vlastní </a:t>
            </a:r>
            <a:r>
              <a:rPr lang="cs-CZ" sz="2000" dirty="0" err="1" smtClean="0"/>
              <a:t>internalizovaná</a:t>
            </a:r>
            <a:r>
              <a:rPr lang="cs-CZ" sz="2000" dirty="0" smtClean="0"/>
              <a:t> přesvědčení</a:t>
            </a:r>
            <a:endParaRPr lang="cs-CZ" sz="2000" dirty="0"/>
          </a:p>
        </p:txBody>
      </p:sp>
      <p:sp>
        <p:nvSpPr>
          <p:cNvPr id="9" name="TextovéPole 8"/>
          <p:cNvSpPr txBox="1"/>
          <p:nvPr/>
        </p:nvSpPr>
        <p:spPr>
          <a:xfrm>
            <a:off x="7831428" y="2154719"/>
            <a:ext cx="1648495" cy="92333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cs-CZ" sz="2000" dirty="0" smtClean="0"/>
              <a:t>Automatická stereotypní odpověď</a:t>
            </a:r>
            <a:endParaRPr lang="cs-CZ" sz="2000" dirty="0"/>
          </a:p>
        </p:txBody>
      </p:sp>
      <p:sp>
        <p:nvSpPr>
          <p:cNvPr id="10" name="TextovéPole 9"/>
          <p:cNvSpPr txBox="1"/>
          <p:nvPr/>
        </p:nvSpPr>
        <p:spPr>
          <a:xfrm>
            <a:off x="7831427" y="4001379"/>
            <a:ext cx="1648495" cy="123110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cs-CZ" sz="2000" b="1" dirty="0" smtClean="0"/>
              <a:t>Záměrné</a:t>
            </a:r>
            <a:r>
              <a:rPr lang="cs-CZ" sz="2000" dirty="0" smtClean="0"/>
              <a:t> potlačení stereotypní odpovědi</a:t>
            </a:r>
            <a:endParaRPr lang="cs-CZ" sz="2000" dirty="0"/>
          </a:p>
        </p:txBody>
      </p:sp>
      <p:cxnSp>
        <p:nvCxnSpPr>
          <p:cNvPr id="11" name="Přímá spojnice se šipkou 10"/>
          <p:cNvCxnSpPr>
            <a:stCxn id="7" idx="0"/>
            <a:endCxn id="5" idx="2"/>
          </p:cNvCxnSpPr>
          <p:nvPr/>
        </p:nvCxnSpPr>
        <p:spPr>
          <a:xfrm flipV="1">
            <a:off x="1662448" y="4001379"/>
            <a:ext cx="0" cy="98274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nice se šipkou 13"/>
          <p:cNvCxnSpPr>
            <a:stCxn id="5" idx="3"/>
            <a:endCxn id="6" idx="1"/>
          </p:cNvCxnSpPr>
          <p:nvPr/>
        </p:nvCxnSpPr>
        <p:spPr>
          <a:xfrm>
            <a:off x="2486695" y="3539714"/>
            <a:ext cx="682581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se šipkou 16"/>
          <p:cNvCxnSpPr>
            <a:stCxn id="6" idx="3"/>
            <a:endCxn id="8" idx="1"/>
          </p:cNvCxnSpPr>
          <p:nvPr/>
        </p:nvCxnSpPr>
        <p:spPr>
          <a:xfrm>
            <a:off x="4817771" y="3539714"/>
            <a:ext cx="682581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nice se šipkou 19"/>
          <p:cNvCxnSpPr>
            <a:stCxn id="8" idx="3"/>
            <a:endCxn id="9" idx="1"/>
          </p:cNvCxnSpPr>
          <p:nvPr/>
        </p:nvCxnSpPr>
        <p:spPr>
          <a:xfrm flipV="1">
            <a:off x="7148847" y="2616384"/>
            <a:ext cx="682581" cy="92333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Přímá spojnice se šipkou 22"/>
          <p:cNvCxnSpPr>
            <a:stCxn id="8" idx="3"/>
            <a:endCxn id="10" idx="1"/>
          </p:cNvCxnSpPr>
          <p:nvPr/>
        </p:nvCxnSpPr>
        <p:spPr>
          <a:xfrm>
            <a:off x="7148847" y="3539714"/>
            <a:ext cx="682580" cy="107721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811433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Dvojice procesů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669102"/>
          </a:xfrm>
        </p:spPr>
        <p:txBody>
          <a:bodyPr/>
          <a:lstStyle/>
          <a:p>
            <a:r>
              <a:rPr lang="cs-CZ" dirty="0" smtClean="0"/>
              <a:t>Automatické – neuvědomované, nezáměrné, mimovolné, bez námahy</a:t>
            </a:r>
          </a:p>
          <a:p>
            <a:r>
              <a:rPr lang="cs-CZ" dirty="0" smtClean="0"/>
              <a:t>Záměrné (kontrolované) – uvědomované, řízené, vyžadují kognitivní </a:t>
            </a:r>
            <a:r>
              <a:rPr lang="cs-CZ" dirty="0" smtClean="0"/>
              <a:t>úsilí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 err="1" smtClean="0"/>
              <a:t>Kahneman</a:t>
            </a:r>
            <a:r>
              <a:rPr lang="cs-CZ" dirty="0" smtClean="0"/>
              <a:t> používá metaforu o Systému 1 a Systému 2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978793" y="4353059"/>
            <a:ext cx="88349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1: Rychlý, automatický, často nepřesný</a:t>
            </a:r>
          </a:p>
          <a:p>
            <a:r>
              <a:rPr lang="cs-CZ" dirty="0" smtClean="0"/>
              <a:t>2: Pomalý, kontrolovaný, „líný“ – aktivovaný pouze ve zvláštních případech, unavitelný</a:t>
            </a:r>
          </a:p>
        </p:txBody>
      </p:sp>
    </p:spTree>
    <p:extLst>
      <p:ext uri="{BB962C8B-B14F-4D97-AF65-F5344CB8AC3E}">
        <p14:creationId xmlns:p14="http://schemas.microsoft.com/office/powerpoint/2010/main" val="299308385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Dissociation</a:t>
            </a:r>
            <a:r>
              <a:rPr lang="cs-CZ" dirty="0" smtClean="0"/>
              <a:t> model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stereotyping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838200" y="3078049"/>
            <a:ext cx="1648495" cy="92333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cs-CZ" sz="2000" dirty="0" smtClean="0"/>
              <a:t>Znalost kulturního stereotypu</a:t>
            </a:r>
            <a:endParaRPr lang="cs-CZ" sz="2000" dirty="0"/>
          </a:p>
        </p:txBody>
      </p:sp>
      <p:sp>
        <p:nvSpPr>
          <p:cNvPr id="6" name="TextovéPole 5"/>
          <p:cNvSpPr txBox="1"/>
          <p:nvPr/>
        </p:nvSpPr>
        <p:spPr>
          <a:xfrm>
            <a:off x="3169276" y="3078049"/>
            <a:ext cx="1648495" cy="92333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cs-CZ" sz="2000" b="1" dirty="0" smtClean="0"/>
              <a:t>Automatická</a:t>
            </a:r>
            <a:r>
              <a:rPr lang="cs-CZ" sz="2000" dirty="0" smtClean="0"/>
              <a:t> aktivace stereotypu</a:t>
            </a:r>
            <a:endParaRPr lang="cs-CZ" sz="2000" dirty="0"/>
          </a:p>
        </p:txBody>
      </p:sp>
      <p:sp>
        <p:nvSpPr>
          <p:cNvPr id="7" name="TextovéPole 6"/>
          <p:cNvSpPr txBox="1"/>
          <p:nvPr/>
        </p:nvSpPr>
        <p:spPr>
          <a:xfrm>
            <a:off x="838200" y="4984122"/>
            <a:ext cx="1648495" cy="30777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cs-CZ" sz="2000" dirty="0" smtClean="0"/>
              <a:t>Kultura</a:t>
            </a:r>
            <a:endParaRPr lang="cs-CZ" sz="2000" dirty="0"/>
          </a:p>
        </p:txBody>
      </p:sp>
      <p:sp>
        <p:nvSpPr>
          <p:cNvPr id="8" name="TextovéPole 7"/>
          <p:cNvSpPr txBox="1"/>
          <p:nvPr/>
        </p:nvSpPr>
        <p:spPr>
          <a:xfrm>
            <a:off x="5500352" y="3078049"/>
            <a:ext cx="1648495" cy="92333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cs-CZ" sz="2000" dirty="0" smtClean="0"/>
              <a:t>Vlastní </a:t>
            </a:r>
            <a:r>
              <a:rPr lang="cs-CZ" sz="2000" dirty="0" err="1" smtClean="0"/>
              <a:t>internalizovaná</a:t>
            </a:r>
            <a:r>
              <a:rPr lang="cs-CZ" sz="2000" dirty="0" smtClean="0"/>
              <a:t> přesvědčení</a:t>
            </a:r>
            <a:endParaRPr lang="cs-CZ" sz="2000" dirty="0"/>
          </a:p>
        </p:txBody>
      </p:sp>
      <p:sp>
        <p:nvSpPr>
          <p:cNvPr id="9" name="TextovéPole 8"/>
          <p:cNvSpPr txBox="1"/>
          <p:nvPr/>
        </p:nvSpPr>
        <p:spPr>
          <a:xfrm>
            <a:off x="7831428" y="2154719"/>
            <a:ext cx="1648495" cy="92333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cs-CZ" sz="2000" dirty="0" smtClean="0"/>
              <a:t>Automatická stereotypní odpověď</a:t>
            </a:r>
            <a:endParaRPr lang="cs-CZ" sz="2000" dirty="0"/>
          </a:p>
        </p:txBody>
      </p:sp>
      <p:sp>
        <p:nvSpPr>
          <p:cNvPr id="10" name="TextovéPole 9"/>
          <p:cNvSpPr txBox="1"/>
          <p:nvPr/>
        </p:nvSpPr>
        <p:spPr>
          <a:xfrm>
            <a:off x="7831427" y="4001379"/>
            <a:ext cx="1648495" cy="123110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cs-CZ" sz="2000" b="1" dirty="0" smtClean="0"/>
              <a:t>Záměrné</a:t>
            </a:r>
            <a:r>
              <a:rPr lang="cs-CZ" sz="2000" dirty="0" smtClean="0"/>
              <a:t> potlačení stereotypní odpovědi</a:t>
            </a:r>
            <a:endParaRPr lang="cs-CZ" sz="2000" dirty="0"/>
          </a:p>
        </p:txBody>
      </p:sp>
      <p:cxnSp>
        <p:nvCxnSpPr>
          <p:cNvPr id="11" name="Přímá spojnice se šipkou 10"/>
          <p:cNvCxnSpPr>
            <a:stCxn id="7" idx="0"/>
            <a:endCxn id="5" idx="2"/>
          </p:cNvCxnSpPr>
          <p:nvPr/>
        </p:nvCxnSpPr>
        <p:spPr>
          <a:xfrm flipV="1">
            <a:off x="1662448" y="4001379"/>
            <a:ext cx="0" cy="98274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nice se šipkou 13"/>
          <p:cNvCxnSpPr>
            <a:stCxn id="5" idx="3"/>
            <a:endCxn id="6" idx="1"/>
          </p:cNvCxnSpPr>
          <p:nvPr/>
        </p:nvCxnSpPr>
        <p:spPr>
          <a:xfrm>
            <a:off x="2486695" y="3539714"/>
            <a:ext cx="682581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se šipkou 16"/>
          <p:cNvCxnSpPr>
            <a:stCxn id="6" idx="3"/>
            <a:endCxn id="8" idx="1"/>
          </p:cNvCxnSpPr>
          <p:nvPr/>
        </p:nvCxnSpPr>
        <p:spPr>
          <a:xfrm>
            <a:off x="4817771" y="3539714"/>
            <a:ext cx="682581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nice se šipkou 19"/>
          <p:cNvCxnSpPr>
            <a:stCxn id="8" idx="3"/>
            <a:endCxn id="9" idx="1"/>
          </p:cNvCxnSpPr>
          <p:nvPr/>
        </p:nvCxnSpPr>
        <p:spPr>
          <a:xfrm flipV="1">
            <a:off x="7148847" y="2616384"/>
            <a:ext cx="682581" cy="92333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Přímá spojnice se šipkou 22"/>
          <p:cNvCxnSpPr>
            <a:stCxn id="8" idx="3"/>
            <a:endCxn id="10" idx="1"/>
          </p:cNvCxnSpPr>
          <p:nvPr/>
        </p:nvCxnSpPr>
        <p:spPr>
          <a:xfrm>
            <a:off x="7148847" y="3539714"/>
            <a:ext cx="682580" cy="107721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ovéPole 28"/>
          <p:cNvSpPr txBox="1"/>
          <p:nvPr/>
        </p:nvSpPr>
        <p:spPr>
          <a:xfrm>
            <a:off x="5500351" y="4758081"/>
            <a:ext cx="1648495" cy="123110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cs-CZ" sz="2000" dirty="0" smtClean="0"/>
              <a:t>Vědomí možnosti automatické aktivace</a:t>
            </a:r>
            <a:endParaRPr lang="cs-CZ" sz="2000" dirty="0"/>
          </a:p>
        </p:txBody>
      </p:sp>
      <p:sp>
        <p:nvSpPr>
          <p:cNvPr id="30" name="TextovéPole 29"/>
          <p:cNvSpPr txBox="1"/>
          <p:nvPr/>
        </p:nvSpPr>
        <p:spPr>
          <a:xfrm>
            <a:off x="5500350" y="4309155"/>
            <a:ext cx="1648495" cy="30777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cs-CZ" sz="2000" dirty="0" smtClean="0"/>
              <a:t>Motivace</a:t>
            </a:r>
            <a:endParaRPr lang="cs-CZ" sz="2000" dirty="0"/>
          </a:p>
        </p:txBody>
      </p:sp>
      <p:sp>
        <p:nvSpPr>
          <p:cNvPr id="31" name="TextovéPole 30"/>
          <p:cNvSpPr txBox="1"/>
          <p:nvPr/>
        </p:nvSpPr>
        <p:spPr>
          <a:xfrm>
            <a:off x="5500351" y="6130336"/>
            <a:ext cx="1648495" cy="30777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cs-CZ" sz="2000" dirty="0" smtClean="0"/>
              <a:t>Zdroje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63767936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Ironic</a:t>
            </a:r>
            <a:r>
              <a:rPr lang="cs-CZ" dirty="0" smtClean="0"/>
              <a:t> </a:t>
            </a:r>
            <a:r>
              <a:rPr lang="cs-CZ" dirty="0" err="1" smtClean="0"/>
              <a:t>processes</a:t>
            </a:r>
            <a:r>
              <a:rPr lang="cs-CZ" dirty="0" smtClean="0"/>
              <a:t> model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mental</a:t>
            </a:r>
            <a:r>
              <a:rPr lang="cs-CZ" dirty="0" smtClean="0"/>
              <a:t> </a:t>
            </a:r>
            <a:r>
              <a:rPr lang="cs-CZ" dirty="0" err="1" smtClean="0"/>
              <a:t>control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Daniel </a:t>
            </a:r>
            <a:r>
              <a:rPr lang="cs-CZ" dirty="0" err="1" smtClean="0"/>
              <a:t>Wegner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958544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Ironic</a:t>
            </a:r>
            <a:r>
              <a:rPr lang="cs-CZ" dirty="0" smtClean="0"/>
              <a:t> </a:t>
            </a:r>
            <a:r>
              <a:rPr lang="cs-CZ" dirty="0" err="1" smtClean="0"/>
              <a:t>processes</a:t>
            </a:r>
            <a:r>
              <a:rPr lang="cs-CZ" dirty="0" smtClean="0"/>
              <a:t> model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mental</a:t>
            </a:r>
            <a:r>
              <a:rPr lang="cs-CZ" dirty="0" smtClean="0"/>
              <a:t> </a:t>
            </a:r>
            <a:r>
              <a:rPr lang="cs-CZ" dirty="0" err="1" smtClean="0"/>
              <a:t>control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1276084" y="3451534"/>
            <a:ext cx="1648495" cy="61555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cs-CZ" sz="2000" dirty="0" smtClean="0"/>
              <a:t>Snaha potlačit myšlenku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408191016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Ironic</a:t>
            </a:r>
            <a:r>
              <a:rPr lang="cs-CZ" dirty="0" smtClean="0"/>
              <a:t> </a:t>
            </a:r>
            <a:r>
              <a:rPr lang="cs-CZ" dirty="0" err="1" smtClean="0"/>
              <a:t>processes</a:t>
            </a:r>
            <a:r>
              <a:rPr lang="cs-CZ" dirty="0" smtClean="0"/>
              <a:t> model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mental</a:t>
            </a:r>
            <a:r>
              <a:rPr lang="cs-CZ" dirty="0" smtClean="0"/>
              <a:t> </a:t>
            </a:r>
            <a:r>
              <a:rPr lang="cs-CZ" dirty="0" err="1" smtClean="0"/>
              <a:t>control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1276084" y="3451534"/>
            <a:ext cx="1648495" cy="61555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cs-CZ" sz="2000" dirty="0" smtClean="0"/>
              <a:t>Snaha potlačit myšlenku</a:t>
            </a:r>
            <a:endParaRPr lang="cs-CZ" sz="2000" dirty="0"/>
          </a:p>
        </p:txBody>
      </p:sp>
      <p:sp>
        <p:nvSpPr>
          <p:cNvPr id="6" name="TextovéPole 5"/>
          <p:cNvSpPr txBox="1"/>
          <p:nvPr/>
        </p:nvSpPr>
        <p:spPr>
          <a:xfrm>
            <a:off x="3607160" y="2528204"/>
            <a:ext cx="1648495" cy="92333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cs-CZ" sz="2000" b="1" dirty="0" smtClean="0"/>
              <a:t>Záměrný</a:t>
            </a:r>
            <a:r>
              <a:rPr lang="cs-CZ" sz="2000" dirty="0" smtClean="0"/>
              <a:t> proces hledání </a:t>
            </a:r>
            <a:r>
              <a:rPr lang="cs-CZ" sz="2000" dirty="0" err="1" smtClean="0"/>
              <a:t>distraktorů</a:t>
            </a:r>
            <a:endParaRPr lang="cs-CZ" sz="2000" dirty="0"/>
          </a:p>
        </p:txBody>
      </p:sp>
      <p:sp>
        <p:nvSpPr>
          <p:cNvPr id="7" name="TextovéPole 6"/>
          <p:cNvSpPr txBox="1"/>
          <p:nvPr/>
        </p:nvSpPr>
        <p:spPr>
          <a:xfrm>
            <a:off x="3607160" y="4067087"/>
            <a:ext cx="1648495" cy="92333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cs-CZ" sz="2000" b="1" dirty="0" smtClean="0"/>
              <a:t>Automatický</a:t>
            </a:r>
            <a:r>
              <a:rPr lang="cs-CZ" sz="2000" dirty="0" smtClean="0"/>
              <a:t> kontrolní proces</a:t>
            </a:r>
            <a:endParaRPr lang="cs-CZ" sz="2000" dirty="0"/>
          </a:p>
        </p:txBody>
      </p:sp>
      <p:cxnSp>
        <p:nvCxnSpPr>
          <p:cNvPr id="8" name="Přímá spojnice se šipkou 7"/>
          <p:cNvCxnSpPr>
            <a:stCxn id="5" idx="3"/>
            <a:endCxn id="6" idx="1"/>
          </p:cNvCxnSpPr>
          <p:nvPr/>
        </p:nvCxnSpPr>
        <p:spPr>
          <a:xfrm flipV="1">
            <a:off x="2924579" y="2989869"/>
            <a:ext cx="682581" cy="76944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se šipkou 10"/>
          <p:cNvCxnSpPr>
            <a:stCxn id="5" idx="3"/>
            <a:endCxn id="7" idx="1"/>
          </p:cNvCxnSpPr>
          <p:nvPr/>
        </p:nvCxnSpPr>
        <p:spPr>
          <a:xfrm>
            <a:off x="2924579" y="3759311"/>
            <a:ext cx="682581" cy="76944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nice se šipkou 13"/>
          <p:cNvCxnSpPr>
            <a:stCxn id="7" idx="0"/>
            <a:endCxn id="6" idx="2"/>
          </p:cNvCxnSpPr>
          <p:nvPr/>
        </p:nvCxnSpPr>
        <p:spPr>
          <a:xfrm flipV="1">
            <a:off x="4431408" y="3451534"/>
            <a:ext cx="0" cy="61555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9177693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Ironic</a:t>
            </a:r>
            <a:r>
              <a:rPr lang="cs-CZ" dirty="0" smtClean="0"/>
              <a:t> </a:t>
            </a:r>
            <a:r>
              <a:rPr lang="cs-CZ" dirty="0" err="1" smtClean="0"/>
              <a:t>processes</a:t>
            </a:r>
            <a:r>
              <a:rPr lang="cs-CZ" dirty="0" smtClean="0"/>
              <a:t> model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mental</a:t>
            </a:r>
            <a:r>
              <a:rPr lang="cs-CZ" dirty="0" smtClean="0"/>
              <a:t> </a:t>
            </a:r>
            <a:r>
              <a:rPr lang="cs-CZ" dirty="0" err="1" smtClean="0"/>
              <a:t>control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1276084" y="3451534"/>
            <a:ext cx="1648495" cy="61555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cs-CZ" sz="2000" dirty="0" smtClean="0"/>
              <a:t>Snaha potlačit myšlenku</a:t>
            </a:r>
            <a:endParaRPr lang="cs-CZ" sz="2000" dirty="0"/>
          </a:p>
        </p:txBody>
      </p:sp>
      <p:sp>
        <p:nvSpPr>
          <p:cNvPr id="6" name="TextovéPole 5"/>
          <p:cNvSpPr txBox="1"/>
          <p:nvPr/>
        </p:nvSpPr>
        <p:spPr>
          <a:xfrm>
            <a:off x="3607160" y="2528204"/>
            <a:ext cx="1648495" cy="92333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cs-CZ" sz="2000" b="1" dirty="0" smtClean="0"/>
              <a:t>Záměrný</a:t>
            </a:r>
            <a:r>
              <a:rPr lang="cs-CZ" sz="2000" dirty="0" smtClean="0"/>
              <a:t> proces hledání </a:t>
            </a:r>
            <a:r>
              <a:rPr lang="cs-CZ" sz="2000" dirty="0" err="1" smtClean="0"/>
              <a:t>distraktorů</a:t>
            </a:r>
            <a:endParaRPr lang="cs-CZ" sz="2000" dirty="0"/>
          </a:p>
        </p:txBody>
      </p:sp>
      <p:sp>
        <p:nvSpPr>
          <p:cNvPr id="7" name="TextovéPole 6"/>
          <p:cNvSpPr txBox="1"/>
          <p:nvPr/>
        </p:nvSpPr>
        <p:spPr>
          <a:xfrm>
            <a:off x="3607160" y="4067087"/>
            <a:ext cx="1648495" cy="92333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cs-CZ" sz="2000" b="1" dirty="0" smtClean="0"/>
              <a:t>Automatický</a:t>
            </a:r>
            <a:r>
              <a:rPr lang="cs-CZ" sz="2000" dirty="0" smtClean="0"/>
              <a:t> kontrolní proces</a:t>
            </a:r>
            <a:endParaRPr lang="cs-CZ" sz="2000" dirty="0"/>
          </a:p>
        </p:txBody>
      </p:sp>
      <p:cxnSp>
        <p:nvCxnSpPr>
          <p:cNvPr id="8" name="Přímá spojnice se šipkou 7"/>
          <p:cNvCxnSpPr>
            <a:stCxn id="5" idx="3"/>
            <a:endCxn id="6" idx="1"/>
          </p:cNvCxnSpPr>
          <p:nvPr/>
        </p:nvCxnSpPr>
        <p:spPr>
          <a:xfrm flipV="1">
            <a:off x="2924579" y="2989869"/>
            <a:ext cx="682581" cy="76944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se šipkou 10"/>
          <p:cNvCxnSpPr>
            <a:stCxn id="5" idx="3"/>
            <a:endCxn id="7" idx="1"/>
          </p:cNvCxnSpPr>
          <p:nvPr/>
        </p:nvCxnSpPr>
        <p:spPr>
          <a:xfrm>
            <a:off x="2924579" y="3759311"/>
            <a:ext cx="682581" cy="76944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nice se šipkou 13"/>
          <p:cNvCxnSpPr>
            <a:stCxn id="7" idx="0"/>
            <a:endCxn id="6" idx="2"/>
          </p:cNvCxnSpPr>
          <p:nvPr/>
        </p:nvCxnSpPr>
        <p:spPr>
          <a:xfrm flipV="1">
            <a:off x="4431408" y="3451534"/>
            <a:ext cx="0" cy="61555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ovéPole 18"/>
          <p:cNvSpPr txBox="1"/>
          <p:nvPr/>
        </p:nvSpPr>
        <p:spPr>
          <a:xfrm>
            <a:off x="5938236" y="4067087"/>
            <a:ext cx="1648495" cy="92333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cs-CZ" sz="2000" dirty="0" smtClean="0"/>
              <a:t>Zvyšování dostupnosti myšlenek</a:t>
            </a:r>
            <a:endParaRPr lang="cs-CZ" sz="2000" dirty="0"/>
          </a:p>
        </p:txBody>
      </p:sp>
      <p:cxnSp>
        <p:nvCxnSpPr>
          <p:cNvPr id="20" name="Přímá spojnice se šipkou 19"/>
          <p:cNvCxnSpPr>
            <a:stCxn id="7" idx="3"/>
            <a:endCxn id="19" idx="1"/>
          </p:cNvCxnSpPr>
          <p:nvPr/>
        </p:nvCxnSpPr>
        <p:spPr>
          <a:xfrm>
            <a:off x="5255655" y="4528752"/>
            <a:ext cx="682581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ovéPole 23"/>
          <p:cNvSpPr txBox="1"/>
          <p:nvPr/>
        </p:nvSpPr>
        <p:spPr>
          <a:xfrm>
            <a:off x="5938235" y="2525838"/>
            <a:ext cx="1648495" cy="92333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cs-CZ" sz="2000" dirty="0" smtClean="0"/>
              <a:t>Rostoucí kognitivní vyčerpání</a:t>
            </a:r>
            <a:endParaRPr lang="cs-CZ" sz="2000" dirty="0"/>
          </a:p>
        </p:txBody>
      </p:sp>
      <p:cxnSp>
        <p:nvCxnSpPr>
          <p:cNvPr id="25" name="Přímá spojnice se šipkou 24"/>
          <p:cNvCxnSpPr>
            <a:stCxn id="6" idx="3"/>
            <a:endCxn id="24" idx="1"/>
          </p:cNvCxnSpPr>
          <p:nvPr/>
        </p:nvCxnSpPr>
        <p:spPr>
          <a:xfrm flipV="1">
            <a:off x="5255655" y="2987503"/>
            <a:ext cx="682580" cy="236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83924073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Ironic</a:t>
            </a:r>
            <a:r>
              <a:rPr lang="cs-CZ" dirty="0" smtClean="0"/>
              <a:t> </a:t>
            </a:r>
            <a:r>
              <a:rPr lang="cs-CZ" dirty="0" err="1" smtClean="0"/>
              <a:t>processes</a:t>
            </a:r>
            <a:r>
              <a:rPr lang="cs-CZ" dirty="0" smtClean="0"/>
              <a:t> model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mental</a:t>
            </a:r>
            <a:r>
              <a:rPr lang="cs-CZ" dirty="0" smtClean="0"/>
              <a:t> </a:t>
            </a:r>
            <a:r>
              <a:rPr lang="cs-CZ" dirty="0" err="1" smtClean="0"/>
              <a:t>control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1276084" y="3451534"/>
            <a:ext cx="1648495" cy="61555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cs-CZ" sz="2000" dirty="0" smtClean="0"/>
              <a:t>Snaha potlačit myšlenku</a:t>
            </a:r>
            <a:endParaRPr lang="cs-CZ" sz="2000" dirty="0"/>
          </a:p>
        </p:txBody>
      </p:sp>
      <p:sp>
        <p:nvSpPr>
          <p:cNvPr id="6" name="TextovéPole 5"/>
          <p:cNvSpPr txBox="1"/>
          <p:nvPr/>
        </p:nvSpPr>
        <p:spPr>
          <a:xfrm>
            <a:off x="3607160" y="2528204"/>
            <a:ext cx="1648495" cy="92333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cs-CZ" sz="2000" b="1" dirty="0" smtClean="0"/>
              <a:t>Záměrný</a:t>
            </a:r>
            <a:r>
              <a:rPr lang="cs-CZ" sz="2000" dirty="0" smtClean="0"/>
              <a:t> proces hledání </a:t>
            </a:r>
            <a:r>
              <a:rPr lang="cs-CZ" sz="2000" dirty="0" err="1" smtClean="0"/>
              <a:t>distraktorů</a:t>
            </a:r>
            <a:endParaRPr lang="cs-CZ" sz="2000" dirty="0"/>
          </a:p>
        </p:txBody>
      </p:sp>
      <p:sp>
        <p:nvSpPr>
          <p:cNvPr id="7" name="TextovéPole 6"/>
          <p:cNvSpPr txBox="1"/>
          <p:nvPr/>
        </p:nvSpPr>
        <p:spPr>
          <a:xfrm>
            <a:off x="3607160" y="4067087"/>
            <a:ext cx="1648495" cy="92333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cs-CZ" sz="2000" b="1" dirty="0" smtClean="0"/>
              <a:t>Automatický</a:t>
            </a:r>
            <a:r>
              <a:rPr lang="cs-CZ" sz="2000" dirty="0" smtClean="0"/>
              <a:t> kontrolní proces</a:t>
            </a:r>
            <a:endParaRPr lang="cs-CZ" sz="2000" dirty="0"/>
          </a:p>
        </p:txBody>
      </p:sp>
      <p:cxnSp>
        <p:nvCxnSpPr>
          <p:cNvPr id="8" name="Přímá spojnice se šipkou 7"/>
          <p:cNvCxnSpPr>
            <a:stCxn id="5" idx="3"/>
            <a:endCxn id="6" idx="1"/>
          </p:cNvCxnSpPr>
          <p:nvPr/>
        </p:nvCxnSpPr>
        <p:spPr>
          <a:xfrm flipV="1">
            <a:off x="2924579" y="2989869"/>
            <a:ext cx="682581" cy="76944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se šipkou 10"/>
          <p:cNvCxnSpPr>
            <a:stCxn id="5" idx="3"/>
            <a:endCxn id="7" idx="1"/>
          </p:cNvCxnSpPr>
          <p:nvPr/>
        </p:nvCxnSpPr>
        <p:spPr>
          <a:xfrm>
            <a:off x="2924579" y="3759311"/>
            <a:ext cx="682581" cy="76944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nice se šipkou 13"/>
          <p:cNvCxnSpPr>
            <a:stCxn id="7" idx="0"/>
            <a:endCxn id="6" idx="2"/>
          </p:cNvCxnSpPr>
          <p:nvPr/>
        </p:nvCxnSpPr>
        <p:spPr>
          <a:xfrm flipV="1">
            <a:off x="4431408" y="3451534"/>
            <a:ext cx="0" cy="61555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ovéPole 18"/>
          <p:cNvSpPr txBox="1"/>
          <p:nvPr/>
        </p:nvSpPr>
        <p:spPr>
          <a:xfrm>
            <a:off x="5938236" y="4067087"/>
            <a:ext cx="1648495" cy="92333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cs-CZ" sz="2000" dirty="0" smtClean="0"/>
              <a:t>Zvyšování dostupnosti myšlenek</a:t>
            </a:r>
            <a:endParaRPr lang="cs-CZ" sz="2000" dirty="0"/>
          </a:p>
        </p:txBody>
      </p:sp>
      <p:cxnSp>
        <p:nvCxnSpPr>
          <p:cNvPr id="20" name="Přímá spojnice se šipkou 19"/>
          <p:cNvCxnSpPr>
            <a:stCxn id="7" idx="3"/>
            <a:endCxn id="19" idx="1"/>
          </p:cNvCxnSpPr>
          <p:nvPr/>
        </p:nvCxnSpPr>
        <p:spPr>
          <a:xfrm>
            <a:off x="5255655" y="4528752"/>
            <a:ext cx="682581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ovéPole 23"/>
          <p:cNvSpPr txBox="1"/>
          <p:nvPr/>
        </p:nvSpPr>
        <p:spPr>
          <a:xfrm>
            <a:off x="5938235" y="2525838"/>
            <a:ext cx="1648495" cy="92333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cs-CZ" sz="2000" dirty="0" smtClean="0"/>
              <a:t>Rostoucí kognitivní vyčerpání</a:t>
            </a:r>
            <a:endParaRPr lang="cs-CZ" sz="2000" dirty="0"/>
          </a:p>
        </p:txBody>
      </p:sp>
      <p:cxnSp>
        <p:nvCxnSpPr>
          <p:cNvPr id="25" name="Přímá spojnice se šipkou 24"/>
          <p:cNvCxnSpPr>
            <a:stCxn id="6" idx="3"/>
            <a:endCxn id="24" idx="1"/>
          </p:cNvCxnSpPr>
          <p:nvPr/>
        </p:nvCxnSpPr>
        <p:spPr>
          <a:xfrm flipV="1">
            <a:off x="5255655" y="2987503"/>
            <a:ext cx="682580" cy="236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ovéPole 29"/>
          <p:cNvSpPr txBox="1"/>
          <p:nvPr/>
        </p:nvSpPr>
        <p:spPr>
          <a:xfrm>
            <a:off x="8269310" y="3297645"/>
            <a:ext cx="1648495" cy="92333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cs-CZ" sz="2000" dirty="0" smtClean="0"/>
              <a:t>Aktivace nechtěných myšlenek</a:t>
            </a:r>
            <a:endParaRPr lang="cs-CZ" sz="2000" dirty="0"/>
          </a:p>
        </p:txBody>
      </p:sp>
      <p:cxnSp>
        <p:nvCxnSpPr>
          <p:cNvPr id="31" name="Přímá spojnice se šipkou 30"/>
          <p:cNvCxnSpPr>
            <a:stCxn id="24" idx="3"/>
            <a:endCxn id="30" idx="1"/>
          </p:cNvCxnSpPr>
          <p:nvPr/>
        </p:nvCxnSpPr>
        <p:spPr>
          <a:xfrm>
            <a:off x="7586730" y="2987503"/>
            <a:ext cx="682580" cy="77180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Přímá spojnice se šipkou 33"/>
          <p:cNvCxnSpPr>
            <a:stCxn id="19" idx="3"/>
            <a:endCxn id="30" idx="1"/>
          </p:cNvCxnSpPr>
          <p:nvPr/>
        </p:nvCxnSpPr>
        <p:spPr>
          <a:xfrm flipV="1">
            <a:off x="7586731" y="3759310"/>
            <a:ext cx="682579" cy="76944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82276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Automatické procesy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Kategorizace – hledání řádu v sociálním světě prostřednictvím slučování jednotlivých prvků do kategorií</a:t>
            </a:r>
          </a:p>
          <a:p>
            <a:pPr lvl="1"/>
            <a:r>
              <a:rPr lang="cs-CZ" dirty="0" smtClean="0"/>
              <a:t>Zjednodušující, ale užitečná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899094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Automatické procesy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Kategorizace – hledání řádu v sociálním světě prostřednictvím slučování jednotlivých prvků do kategorií</a:t>
            </a:r>
          </a:p>
          <a:p>
            <a:pPr lvl="1"/>
            <a:r>
              <a:rPr lang="cs-CZ" dirty="0" smtClean="0"/>
              <a:t>Zjednodušující, ale užitečná</a:t>
            </a:r>
          </a:p>
          <a:p>
            <a:r>
              <a:rPr lang="cs-CZ" dirty="0" smtClean="0"/>
              <a:t>Schémata – kognitivní struktury vytvořené na základě předpřipravených znalostí o okolním světě</a:t>
            </a:r>
          </a:p>
          <a:p>
            <a:pPr lvl="1"/>
            <a:r>
              <a:rPr lang="cs-CZ" dirty="0" smtClean="0"/>
              <a:t>Organizované</a:t>
            </a:r>
          </a:p>
          <a:p>
            <a:pPr lvl="1"/>
            <a:r>
              <a:rPr lang="cs-CZ" dirty="0" smtClean="0"/>
              <a:t>Ovlivňují, čeho si povšimneme, jak to interpretujeme, co si zapamatujeme a co vyvozujeme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659233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https://www.youtube.com/watch?v=_SsccRkLLzU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863276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8" name="Picture 6" descr="Výsledek obrázku pro black book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9347" y="3120645"/>
            <a:ext cx="5938925" cy="34089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Výsledek obrázku pro black book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455" y="523003"/>
            <a:ext cx="5795493" cy="33961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400213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Výsledek obrázku pro restaurant interio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4705" y="319719"/>
            <a:ext cx="9878096" cy="61738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8306689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463</TotalTime>
  <Words>1060</Words>
  <Application>Microsoft Office PowerPoint</Application>
  <PresentationFormat>Širokoúhlá obrazovka</PresentationFormat>
  <Paragraphs>245</Paragraphs>
  <Slides>45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45</vt:i4>
      </vt:variant>
    </vt:vector>
  </HeadingPairs>
  <TitlesOfParts>
    <vt:vector size="49" baseType="lpstr">
      <vt:lpstr>Arial</vt:lpstr>
      <vt:lpstr>Calibri</vt:lpstr>
      <vt:lpstr>Calibri Light</vt:lpstr>
      <vt:lpstr>Motiv Office</vt:lpstr>
      <vt:lpstr>Sociální poznávání</vt:lpstr>
      <vt:lpstr>Sociální poznávání (social cognition)</vt:lpstr>
      <vt:lpstr>Dvojice procesů</vt:lpstr>
      <vt:lpstr>Dvojice procesů</vt:lpstr>
      <vt:lpstr>Automatické procesy</vt:lpstr>
      <vt:lpstr>Automatické procesy</vt:lpstr>
      <vt:lpstr>Prezentace aplikace PowerPoint</vt:lpstr>
      <vt:lpstr>Prezentace aplikace PowerPoint</vt:lpstr>
      <vt:lpstr>Prezentace aplikace PowerPoint</vt:lpstr>
      <vt:lpstr>Shooter task</vt:lpstr>
      <vt:lpstr>Schémata</vt:lpstr>
      <vt:lpstr>Co ovlivňuje aktivaci schémat?</vt:lpstr>
      <vt:lpstr>Co ovlivňuje aktivaci schémat?</vt:lpstr>
      <vt:lpstr>Co ovlivňuje aktivaci schémat?</vt:lpstr>
      <vt:lpstr>Co ovlivňuje aktivaci schémat?</vt:lpstr>
      <vt:lpstr>Co ovlivňuje aktivaci schémat?</vt:lpstr>
      <vt:lpstr>Co ovlivňuje aktivaci schémat?</vt:lpstr>
      <vt:lpstr>Co ovlivňuje aktivaci schémat?</vt:lpstr>
      <vt:lpstr>Automatické procesy</vt:lpstr>
      <vt:lpstr>Automatické procesy</vt:lpstr>
      <vt:lpstr>Příklady kognitivních heuristik</vt:lpstr>
      <vt:lpstr>Příklady kognitivních heuristik</vt:lpstr>
      <vt:lpstr>Příklady kognitivních heuristik</vt:lpstr>
      <vt:lpstr>Důsledky automatických procesů pro jednání</vt:lpstr>
      <vt:lpstr>Důsledky automatických procesů pro jednání</vt:lpstr>
      <vt:lpstr>Důsledky automatických procesů pro jednání</vt:lpstr>
      <vt:lpstr>Důsledky automatických procesů pro jednání</vt:lpstr>
      <vt:lpstr>Důsledky automatických procesů pro jednání</vt:lpstr>
      <vt:lpstr>Jaká je role záměrných procesů?</vt:lpstr>
      <vt:lpstr>Jaká je role záměrných procesů?</vt:lpstr>
      <vt:lpstr>Continuum model of impression formation</vt:lpstr>
      <vt:lpstr>Continuum model of impression formation</vt:lpstr>
      <vt:lpstr>Continuum model of impression formation</vt:lpstr>
      <vt:lpstr>Continuum model of impression formation</vt:lpstr>
      <vt:lpstr>Continuum model of impression formation</vt:lpstr>
      <vt:lpstr>Dissociation model of stereotyping</vt:lpstr>
      <vt:lpstr>Dissociation model of stereotyping</vt:lpstr>
      <vt:lpstr>Dissociation model of stereotyping</vt:lpstr>
      <vt:lpstr>Dissociation model of stereotyping</vt:lpstr>
      <vt:lpstr>Dissociation model of stereotyping</vt:lpstr>
      <vt:lpstr>Ironic processes model of mental control</vt:lpstr>
      <vt:lpstr>Ironic processes model of mental control</vt:lpstr>
      <vt:lpstr>Ironic processes model of mental control</vt:lpstr>
      <vt:lpstr>Ironic processes model of mental control</vt:lpstr>
      <vt:lpstr>Ironic processes model of mental control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Jan Šerek</dc:creator>
  <cp:lastModifiedBy>Jan Šerek</cp:lastModifiedBy>
  <cp:revision>35</cp:revision>
  <dcterms:created xsi:type="dcterms:W3CDTF">2016-10-25T05:36:36Z</dcterms:created>
  <dcterms:modified xsi:type="dcterms:W3CDTF">2017-11-07T11:53:34Z</dcterms:modified>
</cp:coreProperties>
</file>