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582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751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4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162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803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370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113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611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684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683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646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09418-5FAE-444C-AD94-0A91FB45A2A2}" type="datetimeFigureOut">
              <a:rPr lang="sk-SK" smtClean="0"/>
              <a:t>09.10.2017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364E1-4BA2-4992-916C-974727FAED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592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u="sng" dirty="0"/>
              <a:t>Veda o spoločnosti: sociálny fakt a kolektívne vedomie</a:t>
            </a:r>
            <a:r>
              <a:rPr lang="sk-SK" dirty="0"/>
              <a:t/>
            </a:r>
            <a:br>
              <a:rPr lang="sk-SK" dirty="0"/>
            </a:br>
            <a:r>
              <a:rPr lang="sk-SK" u="sng" dirty="0" err="1"/>
              <a:t>Émile</a:t>
            </a:r>
            <a:r>
              <a:rPr lang="sk-SK" u="sng" dirty="0"/>
              <a:t> </a:t>
            </a:r>
            <a:r>
              <a:rPr lang="sk-SK" u="sng" dirty="0" err="1"/>
              <a:t>Durkheim</a:t>
            </a:r>
            <a:r>
              <a:rPr lang="sk-SK" u="sng" dirty="0"/>
              <a:t>, Marcel </a:t>
            </a:r>
            <a:r>
              <a:rPr lang="sk-SK" u="sng" dirty="0" err="1" smtClean="0"/>
              <a:t>Mauss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SAN235, 3. </a:t>
            </a:r>
            <a:r>
              <a:rPr lang="cs-CZ" dirty="0" err="1" smtClean="0"/>
              <a:t>týždeň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2469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/>
              <a:t>Pravidlá sociologickej metódy </a:t>
            </a:r>
            <a:r>
              <a:rPr lang="sk-SK" b="1" dirty="0" smtClean="0"/>
              <a:t>1895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3200" dirty="0" smtClean="0"/>
              <a:t>Metóda:</a:t>
            </a:r>
          </a:p>
          <a:p>
            <a:r>
              <a:rPr lang="sk-SK" sz="3200" dirty="0" smtClean="0"/>
              <a:t>Skúmať sociálne fakty ako veci - pozorovať veci, popisovať ich, porovnávať (dovtedy sa analyzovali ako idey, alebo produkty ideí) – predstavy sú výsledkom sociálnych javov, nie ich príčinou. </a:t>
            </a:r>
          </a:p>
          <a:p>
            <a:r>
              <a:rPr lang="sk-SK" sz="3200" dirty="0" smtClean="0"/>
              <a:t>Snaha vysvetliť sociálne fakty – majú svoje príčiny (nie </a:t>
            </a:r>
            <a:r>
              <a:rPr lang="sk-SK" sz="3200" dirty="0" err="1" smtClean="0"/>
              <a:t>his</a:t>
            </a:r>
            <a:r>
              <a:rPr lang="sk-SK" sz="3200" dirty="0" smtClean="0"/>
              <a:t>. vývin ako u </a:t>
            </a:r>
            <a:r>
              <a:rPr lang="sk-SK" sz="3200" dirty="0" err="1" smtClean="0"/>
              <a:t>Boasa</a:t>
            </a:r>
            <a:r>
              <a:rPr lang="sk-SK" sz="3200" dirty="0" smtClean="0"/>
              <a:t> ani </a:t>
            </a:r>
            <a:r>
              <a:rPr lang="sk-SK" sz="3200" dirty="0" err="1" smtClean="0"/>
              <a:t>psych</a:t>
            </a:r>
            <a:r>
              <a:rPr lang="sk-SK" sz="3200" dirty="0" smtClean="0"/>
              <a:t>. jednota ako u </a:t>
            </a:r>
            <a:r>
              <a:rPr lang="sk-SK" sz="3200" dirty="0" err="1" smtClean="0"/>
              <a:t>evol</a:t>
            </a:r>
            <a:r>
              <a:rPr lang="sk-SK" sz="3200" dirty="0" smtClean="0"/>
              <a:t>.) – tou sú konkrétne, miestne a časovo lokalizovateľné interakcie jednotlivcov, ktoré produkujú zaväzujúce kolektívne pravidlá</a:t>
            </a:r>
          </a:p>
          <a:p>
            <a:pPr marL="0" lvl="0" indent="0">
              <a:buNone/>
            </a:pPr>
            <a:r>
              <a:rPr lang="sk-SK" sz="3200" dirty="0" smtClean="0"/>
              <a:t> </a:t>
            </a:r>
            <a:endParaRPr lang="sk-SK" sz="3200" dirty="0"/>
          </a:p>
          <a:p>
            <a:endParaRPr lang="sk-SK" sz="3200" dirty="0" smtClean="0"/>
          </a:p>
        </p:txBody>
      </p:sp>
    </p:spTree>
    <p:extLst>
      <p:ext uri="{BB962C8B-B14F-4D97-AF65-F5344CB8AC3E}">
        <p14:creationId xmlns:p14="http://schemas.microsoft.com/office/powerpoint/2010/main" val="349431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/>
              <a:t>Pravidlá sociologickej metódy </a:t>
            </a:r>
            <a:r>
              <a:rPr lang="sk-SK" b="1" dirty="0" smtClean="0"/>
              <a:t>1895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Sociálne fakty nemôžeme skúmať ako ojedinelé výskyty (proti </a:t>
            </a:r>
            <a:r>
              <a:rPr lang="sk-SK" dirty="0" err="1" smtClean="0"/>
              <a:t>boasovskému</a:t>
            </a:r>
            <a:r>
              <a:rPr lang="sk-SK" dirty="0" smtClean="0"/>
              <a:t> </a:t>
            </a:r>
            <a:r>
              <a:rPr lang="sk-SK" dirty="0" err="1" smtClean="0"/>
              <a:t>partikularizmu</a:t>
            </a:r>
            <a:r>
              <a:rPr lang="sk-SK" dirty="0" smtClean="0"/>
              <a:t>) – sú sociálne, lebo sú kolektívne.</a:t>
            </a:r>
          </a:p>
          <a:p>
            <a:r>
              <a:rPr lang="sk-SK" dirty="0"/>
              <a:t>Odlišuje historický vývoj (účinnú príčinu vzniku sociálneho javu) od funkcie, ktorú jav plní v </a:t>
            </a:r>
            <a:r>
              <a:rPr lang="sk-SK" dirty="0" smtClean="0"/>
              <a:t>spoločnosti. </a:t>
            </a:r>
            <a:r>
              <a:rPr lang="sk-SK" dirty="0"/>
              <a:t>Funkcia </a:t>
            </a:r>
            <a:r>
              <a:rPr lang="sk-SK" dirty="0" smtClean="0"/>
              <a:t>sociálneho faktu je </a:t>
            </a:r>
            <a:r>
              <a:rPr lang="sk-SK" dirty="0"/>
              <a:t>vo vzťahu, ktorý má sociálny fakt k sociálnemu </a:t>
            </a:r>
            <a:r>
              <a:rPr lang="sk-SK" dirty="0" smtClean="0"/>
              <a:t>účelu (u </a:t>
            </a:r>
            <a:r>
              <a:rPr lang="sk-SK" dirty="0" err="1" smtClean="0"/>
              <a:t>Malinowského</a:t>
            </a:r>
            <a:r>
              <a:rPr lang="sk-SK" dirty="0" smtClean="0"/>
              <a:t> je funkcia biologický účel). </a:t>
            </a:r>
          </a:p>
          <a:p>
            <a:r>
              <a:rPr lang="sk-SK" dirty="0"/>
              <a:t>Sociálny fakt sa dá vysvetliť iba prostredníctvom iných sociálnych faktov, ktoré sú jeho podmienkou a predstavujú konfiguráciu, do ktorej je začlenený. </a:t>
            </a:r>
          </a:p>
          <a:p>
            <a:r>
              <a:rPr lang="sk-SK" dirty="0" smtClean="0"/>
              <a:t>Nevyhnutnosť porovnávacej metódy. </a:t>
            </a:r>
            <a:endParaRPr lang="sk-SK" dirty="0"/>
          </a:p>
          <a:p>
            <a:pPr lvl="0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2520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O Niektorých formách primitívnej klasifikácie 1901 -</a:t>
            </a:r>
            <a:r>
              <a:rPr lang="sk-SK" b="1" dirty="0" smtClean="0"/>
              <a:t>2 – </a:t>
            </a:r>
            <a:r>
              <a:rPr lang="sk-SK" b="1" dirty="0" err="1" smtClean="0"/>
              <a:t>Durkheim</a:t>
            </a:r>
            <a:r>
              <a:rPr lang="sk-SK" b="1" dirty="0" smtClean="0"/>
              <a:t> + </a:t>
            </a:r>
            <a:r>
              <a:rPr lang="sk-SK" b="1" dirty="0" err="1" smtClean="0"/>
              <a:t>Mauss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Odkiaľ sa vzali klasifikácie? Kde sa vzali kritériá, na základe ktorých sú veci triedené/</a:t>
            </a:r>
            <a:r>
              <a:rPr lang="sk-SK" sz="3200" dirty="0" err="1"/>
              <a:t>usporiadavané</a:t>
            </a:r>
            <a:r>
              <a:rPr lang="sk-SK" sz="3200" dirty="0"/>
              <a:t>. </a:t>
            </a:r>
          </a:p>
          <a:p>
            <a:r>
              <a:rPr lang="sk-SK" sz="3200" dirty="0"/>
              <a:t>Klasifikácie nevychádzajú zo zmyslovej skúsenosti samotnej. Existujú isté princípy, ktoré zmyslovú skúsenosť triedia </a:t>
            </a:r>
            <a:r>
              <a:rPr lang="sk-SK" sz="3200" dirty="0" smtClean="0"/>
              <a:t>a priori</a:t>
            </a:r>
            <a:r>
              <a:rPr lang="sk-SK" sz="3200" dirty="0"/>
              <a:t>, ale ďalšie kategórie sú mu dané ako členovi spoločnosti výchovou a tradíciou. </a:t>
            </a:r>
            <a:r>
              <a:rPr lang="sk-SK" sz="3200" dirty="0" smtClean="0"/>
              <a:t>Sú sociálne a intelektuálne.</a:t>
            </a:r>
          </a:p>
          <a:p>
            <a:r>
              <a:rPr lang="sk-SK" sz="3200" dirty="0"/>
              <a:t>Každá klasifikácia je hierarchiou klasifikácií. Jediným vzorom, ktorý poskytuje hierarchický model a zároveň je dostatočne záväzný, je spoločnosť. </a:t>
            </a:r>
          </a:p>
        </p:txBody>
      </p:sp>
    </p:spTree>
    <p:extLst>
      <p:ext uri="{BB962C8B-B14F-4D97-AF65-F5344CB8AC3E}">
        <p14:creationId xmlns:p14="http://schemas.microsoft.com/office/powerpoint/2010/main" val="9478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 Niektorých formách primitívnej klasifikácie 1901 -2 – </a:t>
            </a:r>
            <a:r>
              <a:rPr lang="sk-SK" b="1" dirty="0" err="1" smtClean="0"/>
              <a:t>Durkheim</a:t>
            </a:r>
            <a:r>
              <a:rPr lang="sk-SK" b="1" dirty="0" smtClean="0"/>
              <a:t> + </a:t>
            </a:r>
            <a:r>
              <a:rPr lang="sk-SK" b="1" dirty="0" err="1" smtClean="0"/>
              <a:t>Mauss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Spojenie medzi </a:t>
            </a:r>
            <a:r>
              <a:rPr lang="sk-SK" sz="3200" dirty="0" err="1"/>
              <a:t>klasifikácou</a:t>
            </a:r>
            <a:r>
              <a:rPr lang="sk-SK" sz="3200" dirty="0"/>
              <a:t> a sociálnou </a:t>
            </a:r>
            <a:r>
              <a:rPr lang="sk-SK" sz="3200" dirty="0" smtClean="0"/>
              <a:t>štruktúrou/sociálnych rozdieloch. Analýza austrálskeho </a:t>
            </a:r>
            <a:r>
              <a:rPr lang="sk-SK" sz="3200" dirty="0" err="1" smtClean="0"/>
              <a:t>totemizmu</a:t>
            </a:r>
            <a:r>
              <a:rPr lang="sk-SK" sz="3200" dirty="0" smtClean="0"/>
              <a:t> a </a:t>
            </a:r>
            <a:r>
              <a:rPr lang="sk-SK" sz="3200" dirty="0" err="1" smtClean="0"/>
              <a:t>puebiel</a:t>
            </a:r>
            <a:r>
              <a:rPr lang="sk-SK" sz="3200" dirty="0" smtClean="0"/>
              <a:t> u indiánov </a:t>
            </a:r>
            <a:r>
              <a:rPr lang="sk-SK" sz="3200" dirty="0" err="1" smtClean="0"/>
              <a:t>Zuni</a:t>
            </a:r>
            <a:r>
              <a:rPr lang="sk-SK" sz="3200" dirty="0" smtClean="0"/>
              <a:t>: </a:t>
            </a:r>
          </a:p>
          <a:p>
            <a:pPr marL="0" indent="0">
              <a:buNone/>
            </a:pPr>
            <a:r>
              <a:rPr lang="sk-SK" sz="3200" dirty="0" smtClean="0"/>
              <a:t>„obidva typy klasifikácie, ktoré sme preskúmali, iba rôznymi aspektami vyjadrujú samotné spoločnosti, ktoré ich vytvorili“</a:t>
            </a:r>
          </a:p>
          <a:p>
            <a:r>
              <a:rPr lang="sk-SK" sz="3200" dirty="0"/>
              <a:t>Klasifikácie </a:t>
            </a:r>
            <a:r>
              <a:rPr lang="sk-SK" sz="3200" dirty="0" smtClean="0"/>
              <a:t>majú , intelektuálnu funkciu </a:t>
            </a:r>
            <a:r>
              <a:rPr lang="sk-SK" sz="3200" dirty="0"/>
              <a:t>– vysvetľujú vzťahy medzi vecami a javmi tým, že ich </a:t>
            </a:r>
            <a:r>
              <a:rPr lang="sk-SK" sz="3200" dirty="0" err="1"/>
              <a:t>spríbuzňujú</a:t>
            </a:r>
            <a:r>
              <a:rPr lang="sk-SK" sz="3200" dirty="0"/>
              <a:t> so sociálnymi vecami, ktoré sú chápané </a:t>
            </a:r>
            <a:r>
              <a:rPr lang="sk-SK" sz="3200" dirty="0" smtClean="0"/>
              <a:t>ako bezprostredné</a:t>
            </a:r>
            <a:r>
              <a:rPr lang="sk-SK" sz="3200" dirty="0"/>
              <a:t>. </a:t>
            </a:r>
            <a:r>
              <a:rPr lang="sk-SK" sz="3200" dirty="0" smtClean="0"/>
              <a:t>Zjednocujú poznanie, robia svet zmysluplným</a:t>
            </a:r>
            <a:endParaRPr lang="sk-SK" sz="3200" dirty="0"/>
          </a:p>
          <a:p>
            <a:pPr marL="0" indent="0">
              <a:buNone/>
            </a:pPr>
            <a:endParaRPr lang="sk-SK" sz="3200" dirty="0"/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157890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 smtClean="0"/>
              <a:t>Elementární</a:t>
            </a:r>
            <a:r>
              <a:rPr lang="sk-SK" b="1" i="1" dirty="0" smtClean="0"/>
              <a:t> formy náboženského života: systém </a:t>
            </a:r>
            <a:r>
              <a:rPr lang="sk-SK" b="1" i="1" dirty="0" err="1" smtClean="0"/>
              <a:t>totemismu</a:t>
            </a:r>
            <a:r>
              <a:rPr lang="sk-SK" b="1" i="1" dirty="0" smtClean="0"/>
              <a:t> v Austrálii. </a:t>
            </a:r>
            <a:r>
              <a:rPr lang="sk-SK" b="1" dirty="0" smtClean="0"/>
              <a:t>1912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3200" dirty="0" err="1"/>
              <a:t>Durkheim</a:t>
            </a:r>
            <a:r>
              <a:rPr lang="sk-SK" sz="3200" dirty="0"/>
              <a:t> ponúka analytický nástroj na sledovanie náboženstva, sociálnej integrácie a kultúrnych odlišností, ktoré zaujímali SAN dovtedy. </a:t>
            </a:r>
            <a:endParaRPr lang="sk-SK" sz="3200" dirty="0" smtClean="0"/>
          </a:p>
          <a:p>
            <a:r>
              <a:rPr lang="sk-SK" sz="3200" dirty="0"/>
              <a:t>Exotické </a:t>
            </a:r>
            <a:r>
              <a:rPr lang="sk-SK" sz="3200" dirty="0" smtClean="0"/>
              <a:t>a zdanlivo iracionálne predstavy </a:t>
            </a:r>
            <a:r>
              <a:rPr lang="sk-SK" sz="3200" dirty="0"/>
              <a:t>môžeme pochopiť ako integrovaný systém kolektívnych reprezentácií, ktorých funkcia je vytvoriť sociálnu solidaritu. Solidarita vzniká z kolektívnych reprezentácií (problematický termín). Kolektívne reprezentácie sú symbolické obrazy alebo modely sociálneho života, ktoré skupina zdieľa. </a:t>
            </a:r>
            <a:endParaRPr lang="sk-SK" sz="3200" dirty="0" smtClean="0"/>
          </a:p>
          <a:p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39802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 smtClean="0"/>
              <a:t>Elementární</a:t>
            </a:r>
            <a:r>
              <a:rPr lang="sk-SK" b="1" i="1" dirty="0" smtClean="0"/>
              <a:t> formy náboženského života: systém </a:t>
            </a:r>
            <a:r>
              <a:rPr lang="sk-SK" b="1" i="1" dirty="0" err="1" smtClean="0"/>
              <a:t>totemismu</a:t>
            </a:r>
            <a:r>
              <a:rPr lang="sk-SK" b="1" i="1" dirty="0" smtClean="0"/>
              <a:t> v Austrálii. </a:t>
            </a:r>
            <a:r>
              <a:rPr lang="sk-SK" b="1" dirty="0" smtClean="0"/>
              <a:t>1912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Náboženstvo – najexotickejší fenomén, je racionálne dynamo za týmto procesom. </a:t>
            </a:r>
          </a:p>
          <a:p>
            <a:r>
              <a:rPr lang="sk-SK" dirty="0"/>
              <a:t>v </a:t>
            </a:r>
            <a:r>
              <a:rPr lang="sk-SK" dirty="0" smtClean="0"/>
              <a:t>náboženstve sa </a:t>
            </a:r>
            <a:r>
              <a:rPr lang="sk-SK" dirty="0"/>
              <a:t>viac ako inde etabluje a zosilňuje emocionálny vzťah jednotlivca ku kolektívnym reprezentáciám. Tento vzťah sa vytvorí v rituály, v ktorom sa náboženstvo vyjadruje cez fyzickú interakciu a solidaritu a stáva sa priamou, telesnou skúsenosťou. 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537328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 smtClean="0"/>
              <a:t>Elementární</a:t>
            </a:r>
            <a:r>
              <a:rPr lang="sk-SK" b="1" i="1" dirty="0" smtClean="0"/>
              <a:t> formy náboženského života: systém </a:t>
            </a:r>
            <a:r>
              <a:rPr lang="sk-SK" b="1" i="1" dirty="0" err="1" smtClean="0"/>
              <a:t>totemismu</a:t>
            </a:r>
            <a:r>
              <a:rPr lang="sk-SK" b="1" i="1" dirty="0" smtClean="0"/>
              <a:t> v Austrálii. </a:t>
            </a:r>
            <a:r>
              <a:rPr lang="sk-SK" b="1" dirty="0" smtClean="0"/>
              <a:t>1912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3200" dirty="0"/>
              <a:t>Predpoklad: náboženstvo je sociálna záležitosť, náboženské predstavy sú kolektívne predstavy vyjadrujúce kolektívne skutočnosti. </a:t>
            </a:r>
          </a:p>
          <a:p>
            <a:r>
              <a:rPr lang="sk-SK" sz="3200" dirty="0" smtClean="0"/>
              <a:t>Žiaden sociálny jav sa nemôže zakladať na omyle, alebo klame. Ak trvá dlhšiu dobu – plní nejakú sociálnu funkciu. Tú môže objaviť veda.  </a:t>
            </a:r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433879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 smtClean="0"/>
              <a:t>Elementární</a:t>
            </a:r>
            <a:r>
              <a:rPr lang="sk-SK" b="1" i="1" dirty="0" smtClean="0"/>
              <a:t> formy náboženského života: systém </a:t>
            </a:r>
            <a:r>
              <a:rPr lang="sk-SK" b="1" i="1" dirty="0" err="1" smtClean="0"/>
              <a:t>totemismu</a:t>
            </a:r>
            <a:r>
              <a:rPr lang="sk-SK" b="1" i="1" dirty="0" smtClean="0"/>
              <a:t> v Austrálii. </a:t>
            </a:r>
            <a:r>
              <a:rPr lang="sk-SK" b="1" dirty="0" smtClean="0"/>
              <a:t>1912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3200" dirty="0" smtClean="0"/>
              <a:t>Najprv hľadá </a:t>
            </a:r>
            <a:r>
              <a:rPr lang="sk-SK" sz="3200" dirty="0"/>
              <a:t>definíciu toho, čo je náboženské: </a:t>
            </a:r>
            <a:endParaRPr lang="sk-SK" sz="3200" dirty="0" smtClean="0"/>
          </a:p>
          <a:p>
            <a:pPr marL="0" lvl="0" indent="0">
              <a:buNone/>
            </a:pPr>
            <a:r>
              <a:rPr lang="sk-SK" sz="3200" dirty="0" smtClean="0"/>
              <a:t>„</a:t>
            </a:r>
            <a:r>
              <a:rPr lang="sk-SK" sz="3200" dirty="0"/>
              <a:t>všetky známe náboženské viery, či už jednoduché alebo zložité, majú jednu spoločnú vlastnosť: predpokladajú klasifikáciu vecí, skutočných, či ideálnych, ktoré si ľudia predstavujú, na dve triedy </a:t>
            </a:r>
            <a:r>
              <a:rPr lang="en-US" sz="3200" dirty="0"/>
              <a:t>[…] </a:t>
            </a:r>
            <a:r>
              <a:rPr lang="en-US" sz="3200" dirty="0" smtClean="0"/>
              <a:t>prof</a:t>
            </a:r>
            <a:r>
              <a:rPr lang="sk-SK" sz="3200" dirty="0" err="1" smtClean="0"/>
              <a:t>án</a:t>
            </a:r>
            <a:r>
              <a:rPr lang="en-US" sz="3200" dirty="0" smtClean="0"/>
              <a:t>ne </a:t>
            </a:r>
            <a:r>
              <a:rPr lang="en-US" sz="3200" dirty="0"/>
              <a:t>a </a:t>
            </a:r>
            <a:r>
              <a:rPr lang="en-US" sz="3200" dirty="0" err="1"/>
              <a:t>posvätné</a:t>
            </a:r>
            <a:r>
              <a:rPr lang="sk-SK" sz="3200" dirty="0" smtClean="0"/>
              <a:t>“</a:t>
            </a:r>
          </a:p>
          <a:p>
            <a:pPr marL="0" indent="0">
              <a:buNone/>
            </a:pPr>
            <a:r>
              <a:rPr lang="sk-SK" sz="3200" dirty="0"/>
              <a:t>„náboženské viery sú predstavami, ktoré vyjadrujú povahu posvätných vecí a vzťahy, ktoré majú tie posvätné veci medzi sebou, alebo k veciam profánnym“</a:t>
            </a:r>
          </a:p>
          <a:p>
            <a:pPr marL="0" lvl="0" indent="0">
              <a:buNone/>
            </a:pPr>
            <a:endParaRPr lang="sk-SK" sz="3200" dirty="0"/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116551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 smtClean="0"/>
              <a:t>Elementární</a:t>
            </a:r>
            <a:r>
              <a:rPr lang="sk-SK" b="1" i="1" dirty="0" smtClean="0"/>
              <a:t> formy náboženského života: systém </a:t>
            </a:r>
            <a:r>
              <a:rPr lang="sk-SK" b="1" i="1" dirty="0" err="1" smtClean="0"/>
              <a:t>totemismu</a:t>
            </a:r>
            <a:r>
              <a:rPr lang="sk-SK" b="1" i="1" dirty="0" smtClean="0"/>
              <a:t> v Austrálii. </a:t>
            </a:r>
            <a:r>
              <a:rPr lang="sk-SK" b="1" dirty="0" smtClean="0"/>
              <a:t>1912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sk-SK" sz="3200" dirty="0" smtClean="0"/>
          </a:p>
          <a:p>
            <a:r>
              <a:rPr lang="sk-SK" sz="3200" dirty="0"/>
              <a:t>Rozdelenie na </a:t>
            </a:r>
            <a:r>
              <a:rPr lang="sk-SK" sz="3200" dirty="0" smtClean="0"/>
              <a:t>prof. a</a:t>
            </a:r>
            <a:r>
              <a:rPr lang="sk-SK" sz="3200" dirty="0"/>
              <a:t> </a:t>
            </a:r>
            <a:r>
              <a:rPr lang="sk-SK" sz="3200" dirty="0" err="1"/>
              <a:t>sakr</a:t>
            </a:r>
            <a:r>
              <a:rPr lang="sk-SK" sz="3200" dirty="0"/>
              <a:t>. </a:t>
            </a:r>
            <a:r>
              <a:rPr lang="sk-SK" sz="3200" dirty="0" smtClean="0"/>
              <a:t>je </a:t>
            </a:r>
            <a:r>
              <a:rPr lang="sk-SK" sz="3200" dirty="0"/>
              <a:t>minimálna nevyhnutná podmienka náboženstva, ale nie jediná – náb. má soc. kolektívnu povahu </a:t>
            </a:r>
            <a:r>
              <a:rPr lang="sk-SK" sz="3200" dirty="0" smtClean="0"/>
              <a:t>(aj intímna viera jednotlivca)</a:t>
            </a:r>
          </a:p>
          <a:p>
            <a:pPr lvl="0"/>
            <a:r>
              <a:rPr lang="sk-SK" sz="3200" dirty="0"/>
              <a:t>„náboženstvo je pevný systém vier a praktík, vzťahujúcich sa na posvätné veci, t. j. veci oddelené a zakázané, systém vier a praktík, spájajúcich všetkých, ktorí ich vyznávajú, do jediného morálneho spoločenstva, zvaného cirkev.“</a:t>
            </a:r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763507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 smtClean="0"/>
              <a:t>Elementární</a:t>
            </a:r>
            <a:r>
              <a:rPr lang="sk-SK" b="1" i="1" dirty="0" smtClean="0"/>
              <a:t> formy náboženského života: systém </a:t>
            </a:r>
            <a:r>
              <a:rPr lang="sk-SK" b="1" i="1" dirty="0" err="1" smtClean="0"/>
              <a:t>totemismu</a:t>
            </a:r>
            <a:r>
              <a:rPr lang="sk-SK" b="1" i="1" dirty="0" smtClean="0"/>
              <a:t> v Austrálii. </a:t>
            </a:r>
            <a:r>
              <a:rPr lang="sk-SK" b="1" dirty="0" smtClean="0"/>
              <a:t>1912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Musíme sa sústrediť na najjednoduchšie náb. systémy, lebo nám umožnia objaviť základné konštitutívne prvky náboženstva: </a:t>
            </a:r>
            <a:r>
              <a:rPr lang="sk-SK" dirty="0" err="1" smtClean="0"/>
              <a:t>totemizmus</a:t>
            </a:r>
            <a:r>
              <a:rPr lang="sk-SK" dirty="0" smtClean="0"/>
              <a:t> (</a:t>
            </a:r>
            <a:r>
              <a:rPr lang="sk-SK" dirty="0"/>
              <a:t>Odmieta </a:t>
            </a:r>
            <a:r>
              <a:rPr lang="sk-SK" dirty="0" err="1"/>
              <a:t>Tylorov</a:t>
            </a:r>
            <a:r>
              <a:rPr lang="sk-SK" dirty="0"/>
              <a:t> animizmus a </a:t>
            </a:r>
            <a:r>
              <a:rPr lang="sk-SK" dirty="0" err="1"/>
              <a:t>Műllerov</a:t>
            </a:r>
            <a:r>
              <a:rPr lang="sk-SK" dirty="0"/>
              <a:t> </a:t>
            </a:r>
            <a:r>
              <a:rPr lang="sk-SK" dirty="0" smtClean="0"/>
              <a:t>naturizmus)</a:t>
            </a:r>
          </a:p>
          <a:p>
            <a:pPr lvl="0"/>
            <a:r>
              <a:rPr lang="sk-SK" dirty="0"/>
              <a:t>Totem je </a:t>
            </a:r>
            <a:r>
              <a:rPr lang="sk-SK" dirty="0" smtClean="0"/>
              <a:t>manifestácia </a:t>
            </a:r>
            <a:r>
              <a:rPr lang="sk-SK" dirty="0"/>
              <a:t>nejakého neosobného nevyjadriteľného princípu, ktorý poskytuje posvätný charakter zvieratám, ľuďom, emblémom, obrazom. Tie sú iba prejavmi </a:t>
            </a:r>
            <a:r>
              <a:rPr lang="sk-SK" dirty="0" smtClean="0"/>
              <a:t>totemického princípu/boha.</a:t>
            </a:r>
          </a:p>
          <a:p>
            <a:pPr lvl="0"/>
            <a:r>
              <a:rPr lang="sk-SK" dirty="0" smtClean="0"/>
              <a:t>Totem je zároveň symbolom spoločnosti –boh je spoločnosť</a:t>
            </a:r>
          </a:p>
          <a:p>
            <a:pPr lvl="0"/>
            <a:r>
              <a:rPr lang="sk-SK" dirty="0" smtClean="0"/>
              <a:t>Cez kult sa spoločnosť periodicky obnovuje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550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SAN </a:t>
            </a:r>
            <a:r>
              <a:rPr lang="cs-CZ" dirty="0" err="1" smtClean="0"/>
              <a:t>ako</a:t>
            </a:r>
            <a:r>
              <a:rPr lang="cs-CZ" dirty="0" smtClean="0"/>
              <a:t> </a:t>
            </a:r>
            <a:r>
              <a:rPr lang="cs-CZ" dirty="0" err="1" smtClean="0"/>
              <a:t>dieťa</a:t>
            </a:r>
            <a:r>
              <a:rPr lang="cs-CZ" dirty="0" smtClean="0"/>
              <a:t> kolonializmu a </a:t>
            </a:r>
            <a:r>
              <a:rPr lang="cs-CZ" dirty="0" err="1" smtClean="0"/>
              <a:t>industrializácie</a:t>
            </a:r>
            <a:endParaRPr lang="cs-CZ" dirty="0" smtClean="0"/>
          </a:p>
          <a:p>
            <a:pPr lvl="0"/>
            <a:r>
              <a:rPr lang="cs-CZ" dirty="0" smtClean="0"/>
              <a:t>Evolucionizmus </a:t>
            </a:r>
            <a:r>
              <a:rPr lang="cs-CZ" dirty="0" err="1"/>
              <a:t>vytvoril</a:t>
            </a:r>
            <a:r>
              <a:rPr lang="cs-CZ" dirty="0"/>
              <a:t> SAN </a:t>
            </a:r>
            <a:r>
              <a:rPr lang="cs-CZ" dirty="0" err="1"/>
              <a:t>ako</a:t>
            </a:r>
            <a:r>
              <a:rPr lang="cs-CZ" dirty="0"/>
              <a:t> disciplínu (</a:t>
            </a:r>
            <a:r>
              <a:rPr lang="cs-CZ" dirty="0" err="1"/>
              <a:t>antropológ</a:t>
            </a:r>
            <a:r>
              <a:rPr lang="cs-CZ" dirty="0"/>
              <a:t> jako „</a:t>
            </a:r>
            <a:r>
              <a:rPr lang="cs-CZ" dirty="0" err="1"/>
              <a:t>globálny</a:t>
            </a:r>
            <a:r>
              <a:rPr lang="cs-CZ" dirty="0"/>
              <a:t> </a:t>
            </a:r>
            <a:r>
              <a:rPr lang="cs-CZ" dirty="0" err="1"/>
              <a:t>výskumník</a:t>
            </a:r>
            <a:r>
              <a:rPr lang="cs-CZ" dirty="0"/>
              <a:t>“) a </a:t>
            </a:r>
            <a:r>
              <a:rPr lang="cs-CZ" dirty="0" err="1"/>
              <a:t>vytvoril</a:t>
            </a:r>
            <a:r>
              <a:rPr lang="cs-CZ" dirty="0"/>
              <a:t> </a:t>
            </a:r>
            <a:r>
              <a:rPr lang="cs-CZ" dirty="0" err="1"/>
              <a:t>prvú</a:t>
            </a:r>
            <a:r>
              <a:rPr lang="cs-CZ" dirty="0"/>
              <a:t> </a:t>
            </a:r>
            <a:r>
              <a:rPr lang="cs-CZ" dirty="0" err="1"/>
              <a:t>definíciu</a:t>
            </a:r>
            <a:r>
              <a:rPr lang="cs-CZ" dirty="0"/>
              <a:t> kultury, </a:t>
            </a:r>
            <a:r>
              <a:rPr lang="cs-CZ" dirty="0" err="1"/>
              <a:t>intelekutálne</a:t>
            </a:r>
            <a:r>
              <a:rPr lang="cs-CZ" dirty="0"/>
              <a:t> disciplínu </a:t>
            </a:r>
            <a:r>
              <a:rPr lang="cs-CZ" dirty="0" err="1"/>
              <a:t>zadefinovala</a:t>
            </a:r>
            <a:r>
              <a:rPr lang="cs-CZ" dirty="0"/>
              <a:t> klasická </a:t>
            </a:r>
            <a:r>
              <a:rPr lang="cs-CZ" dirty="0" err="1"/>
              <a:t>sociológia</a:t>
            </a:r>
            <a:r>
              <a:rPr lang="cs-CZ" dirty="0"/>
              <a:t>, </a:t>
            </a:r>
            <a:r>
              <a:rPr lang="cs-CZ" dirty="0" err="1"/>
              <a:t>hlavne</a:t>
            </a:r>
            <a:r>
              <a:rPr lang="cs-CZ" dirty="0"/>
              <a:t> </a:t>
            </a:r>
            <a:r>
              <a:rPr lang="cs-CZ" dirty="0" err="1"/>
              <a:t>Durkheim</a:t>
            </a:r>
            <a:r>
              <a:rPr lang="cs-CZ" dirty="0"/>
              <a:t> a </a:t>
            </a:r>
            <a:r>
              <a:rPr lang="cs-CZ" dirty="0" err="1"/>
              <a:t>Mauss</a:t>
            </a:r>
            <a:r>
              <a:rPr lang="cs-CZ" dirty="0"/>
              <a:t>. </a:t>
            </a:r>
            <a:endParaRPr lang="sk-SK" dirty="0"/>
          </a:p>
          <a:p>
            <a:r>
              <a:rPr lang="sk-SK" dirty="0" smtClean="0"/>
              <a:t>priamy </a:t>
            </a:r>
            <a:r>
              <a:rPr lang="sk-SK" dirty="0"/>
              <a:t>vplyv na britskú a francúzsku </a:t>
            </a:r>
            <a:r>
              <a:rPr lang="sk-SK" dirty="0" smtClean="0"/>
              <a:t>SAN (Bez </a:t>
            </a:r>
            <a:r>
              <a:rPr lang="sk-SK" dirty="0" err="1" smtClean="0"/>
              <a:t>Durkheima</a:t>
            </a:r>
            <a:r>
              <a:rPr lang="sk-SK" dirty="0" smtClean="0"/>
              <a:t> nepochopíme </a:t>
            </a:r>
            <a:r>
              <a:rPr lang="sk-SK" dirty="0" err="1" smtClean="0"/>
              <a:t>Malinowského</a:t>
            </a:r>
            <a:r>
              <a:rPr lang="sk-SK" dirty="0" smtClean="0"/>
              <a:t>, </a:t>
            </a:r>
            <a:r>
              <a:rPr lang="sk-SK" dirty="0" err="1" smtClean="0"/>
              <a:t>Redcliffe-Browna</a:t>
            </a:r>
            <a:r>
              <a:rPr lang="sk-SK" dirty="0" smtClean="0"/>
              <a:t>, </a:t>
            </a:r>
            <a:r>
              <a:rPr lang="sk-SK" dirty="0" err="1" smtClean="0"/>
              <a:t>Lévi</a:t>
            </a:r>
            <a:r>
              <a:rPr lang="sk-SK" dirty="0" smtClean="0"/>
              <a:t>-Straussa)</a:t>
            </a:r>
          </a:p>
          <a:p>
            <a:r>
              <a:rPr lang="sk-SK" dirty="0" smtClean="0"/>
              <a:t>Američania </a:t>
            </a:r>
            <a:r>
              <a:rPr lang="sk-SK" dirty="0"/>
              <a:t>– hlavne </a:t>
            </a:r>
            <a:r>
              <a:rPr lang="sk-SK" dirty="0" err="1"/>
              <a:t>Boas</a:t>
            </a:r>
            <a:r>
              <a:rPr lang="sk-SK" dirty="0"/>
              <a:t>, ktorý bol </a:t>
            </a:r>
            <a:r>
              <a:rPr lang="sk-SK" dirty="0" smtClean="0"/>
              <a:t>nemeckého </a:t>
            </a:r>
            <a:r>
              <a:rPr lang="sk-SK" dirty="0"/>
              <a:t>pôvodu - viac ovplyvnení </a:t>
            </a:r>
            <a:r>
              <a:rPr lang="sk-SK" dirty="0" err="1"/>
              <a:t>Bastianom</a:t>
            </a:r>
            <a:r>
              <a:rPr lang="sk-SK" dirty="0"/>
              <a:t> a školou </a:t>
            </a:r>
            <a:r>
              <a:rPr lang="sk-SK" dirty="0" err="1" smtClean="0"/>
              <a:t>Vőlkerkunde</a:t>
            </a:r>
            <a:r>
              <a:rPr lang="sk-SK" dirty="0" smtClean="0"/>
              <a:t> </a:t>
            </a:r>
            <a:r>
              <a:rPr lang="sk-SK" dirty="0"/>
              <a:t>– orientácia smerom ku </a:t>
            </a:r>
            <a:r>
              <a:rPr lang="sk-SK" dirty="0" smtClean="0"/>
              <a:t>kultúrnej </a:t>
            </a:r>
            <a:r>
              <a:rPr lang="sk-SK" dirty="0"/>
              <a:t>histórii, lingvistike a </a:t>
            </a:r>
            <a:r>
              <a:rPr lang="sk-SK" dirty="0" smtClean="0"/>
              <a:t>psychológii</a:t>
            </a:r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45478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Émile</a:t>
            </a:r>
            <a:r>
              <a:rPr lang="sk-SK" b="1" dirty="0"/>
              <a:t> </a:t>
            </a:r>
            <a:r>
              <a:rPr lang="sk-SK" b="1" dirty="0" err="1"/>
              <a:t>Durkheim</a:t>
            </a:r>
            <a:r>
              <a:rPr lang="sk-SK" b="1" dirty="0"/>
              <a:t> (1858-1917)</a:t>
            </a:r>
            <a:br>
              <a:rPr lang="sk-SK" b="1" dirty="0"/>
            </a:b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sk-SK" sz="3200" dirty="0"/>
              <a:t>Z rabínskej rodiny, neskôr odklon od náboženstva: záujem o témy spojené s morálkou, zasadzuje sa za sociálne a vzdelávacie reformy.</a:t>
            </a:r>
          </a:p>
          <a:p>
            <a:pPr lvl="0"/>
            <a:r>
              <a:rPr lang="sk-SK" sz="3200" dirty="0" smtClean="0"/>
              <a:t>Vyštudoval filozofiu</a:t>
            </a:r>
          </a:p>
          <a:p>
            <a:pPr lvl="0"/>
            <a:r>
              <a:rPr lang="sk-SK" sz="3200" dirty="0" smtClean="0"/>
              <a:t>1</a:t>
            </a:r>
            <a:r>
              <a:rPr lang="sk-SK" sz="3200" dirty="0"/>
              <a:t>. franc. sociálny vedec, ktorý mal miesto na univerzite</a:t>
            </a:r>
            <a:r>
              <a:rPr lang="sk-SK" sz="3200" dirty="0" smtClean="0"/>
              <a:t>. Skvelý </a:t>
            </a:r>
            <a:r>
              <a:rPr lang="sk-SK" sz="3200" dirty="0"/>
              <a:t>učiteľ, od 1887 v Bordeaux otvorila univerzita pre neho kurz </a:t>
            </a:r>
            <a:r>
              <a:rPr lang="sk-SK" sz="3200" dirty="0" smtClean="0"/>
              <a:t>sociálnej </a:t>
            </a:r>
            <a:r>
              <a:rPr lang="sk-SK" sz="3200" dirty="0"/>
              <a:t>vedy – neskôr 1. </a:t>
            </a:r>
            <a:r>
              <a:rPr lang="sk-SK" sz="3200" dirty="0" err="1"/>
              <a:t>katera</a:t>
            </a:r>
            <a:r>
              <a:rPr lang="sk-SK" sz="3200" dirty="0"/>
              <a:t> sociológie v </a:t>
            </a:r>
            <a:r>
              <a:rPr lang="sk-SK" sz="3200" dirty="0" smtClean="0"/>
              <a:t>Francúzsku</a:t>
            </a:r>
            <a:r>
              <a:rPr lang="sk-SK" sz="3200" dirty="0"/>
              <a:t>. </a:t>
            </a:r>
            <a:endParaRPr lang="sk-SK" sz="3200" dirty="0" smtClean="0"/>
          </a:p>
          <a:p>
            <a:pPr lvl="0"/>
            <a:r>
              <a:rPr lang="sk-SK" sz="3200" dirty="0"/>
              <a:t>1898 – </a:t>
            </a:r>
            <a:r>
              <a:rPr lang="sk-SK" sz="3200" dirty="0" smtClean="0"/>
              <a:t>časopis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Année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sociologique</a:t>
            </a:r>
            <a:r>
              <a:rPr lang="sk-SK" sz="3200" dirty="0" smtClean="0"/>
              <a:t> , </a:t>
            </a:r>
            <a:r>
              <a:rPr lang="sk-SK" sz="3200" dirty="0"/>
              <a:t>viedol ho do 1910.</a:t>
            </a:r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69086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Émile</a:t>
            </a:r>
            <a:r>
              <a:rPr lang="sk-SK" b="1" dirty="0" smtClean="0"/>
              <a:t> </a:t>
            </a:r>
            <a:r>
              <a:rPr lang="sk-SK" b="1" dirty="0" err="1" smtClean="0"/>
              <a:t>Durkheim</a:t>
            </a:r>
            <a:r>
              <a:rPr lang="sk-SK" b="1" dirty="0" smtClean="0"/>
              <a:t> (1858-1917)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3200" dirty="0"/>
              <a:t>Na rozdiel od evolucionistov a </a:t>
            </a:r>
            <a:r>
              <a:rPr lang="sk-SK" sz="3200" dirty="0" err="1"/>
              <a:t>difuzionistov</a:t>
            </a:r>
            <a:r>
              <a:rPr lang="sk-SK" sz="3200" dirty="0"/>
              <a:t> ho nezaujímal pôvod: </a:t>
            </a:r>
            <a:r>
              <a:rPr lang="sk-SK" sz="3200" b="1" dirty="0"/>
              <a:t>synchronické</a:t>
            </a:r>
            <a:r>
              <a:rPr lang="sk-SK" sz="3200" dirty="0"/>
              <a:t>, nie diachronické </a:t>
            </a:r>
            <a:r>
              <a:rPr lang="sk-SK" sz="3200" b="1" dirty="0" smtClean="0"/>
              <a:t>vysvetlenia</a:t>
            </a:r>
            <a:r>
              <a:rPr lang="en-US" sz="3200" b="1" dirty="0" smtClean="0"/>
              <a:t>. </a:t>
            </a:r>
            <a:r>
              <a:rPr lang="sk-SK" sz="3200" dirty="0" smtClean="0"/>
              <a:t>Vníma </a:t>
            </a:r>
            <a:r>
              <a:rPr lang="sk-SK" sz="3200" dirty="0"/>
              <a:t>spoločnosti dichotomicky – ako tradičné a moderné, bez toho aby tvrdil, že tradičné sa vyvinú do moderných. </a:t>
            </a:r>
            <a:endParaRPr lang="sk-SK" sz="3200" dirty="0" smtClean="0"/>
          </a:p>
          <a:p>
            <a:r>
              <a:rPr lang="sk-SK" sz="3200" dirty="0" smtClean="0"/>
              <a:t>Tak </a:t>
            </a:r>
            <a:r>
              <a:rPr lang="sk-SK" sz="3200" dirty="0"/>
              <a:t>ako </a:t>
            </a:r>
            <a:r>
              <a:rPr lang="sk-SK" sz="3200" dirty="0" smtClean="0"/>
              <a:t>evolucionisti </a:t>
            </a:r>
            <a:r>
              <a:rPr lang="sk-SK" sz="3200" dirty="0"/>
              <a:t>(na rozdiel od </a:t>
            </a:r>
            <a:r>
              <a:rPr lang="sk-SK" sz="3200" dirty="0" err="1"/>
              <a:t>difuzionistov</a:t>
            </a:r>
            <a:r>
              <a:rPr lang="sk-SK" sz="3200" dirty="0" smtClean="0"/>
              <a:t>), </a:t>
            </a:r>
            <a:r>
              <a:rPr lang="sk-SK" sz="3200" dirty="0"/>
              <a:t>je presvedčený, že spoločnosti sú integrované systémy, v ktorých všetky časti na sebe závisia  a fungujú tak, aby vytvárali </a:t>
            </a:r>
            <a:r>
              <a:rPr lang="sk-SK" sz="3200" dirty="0" smtClean="0"/>
              <a:t>celok (</a:t>
            </a:r>
            <a:r>
              <a:rPr lang="sk-SK" sz="3200" dirty="0" err="1" smtClean="0"/>
              <a:t>Evo</a:t>
            </a:r>
            <a:r>
              <a:rPr lang="sk-SK" sz="3200" dirty="0" smtClean="0"/>
              <a:t>. </a:t>
            </a:r>
            <a:r>
              <a:rPr lang="sk-SK" sz="3200" dirty="0"/>
              <a:t>– spoločnosť ako </a:t>
            </a:r>
            <a:r>
              <a:rPr lang="sk-SK" sz="3200" dirty="0" smtClean="0"/>
              <a:t>telo</a:t>
            </a:r>
            <a:r>
              <a:rPr lang="en-US" sz="3200" dirty="0" smtClean="0"/>
              <a:t>;</a:t>
            </a:r>
            <a:r>
              <a:rPr lang="sk-SK" sz="3200" dirty="0" smtClean="0"/>
              <a:t> </a:t>
            </a:r>
            <a:r>
              <a:rPr lang="sk-SK" sz="3200" dirty="0" err="1"/>
              <a:t>Durkheim</a:t>
            </a:r>
            <a:r>
              <a:rPr lang="sk-SK" sz="3200" dirty="0"/>
              <a:t> – spoločnosť ako sociálny </a:t>
            </a:r>
            <a:r>
              <a:rPr lang="sk-SK" sz="3200" dirty="0" smtClean="0"/>
              <a:t>organizmus)</a:t>
            </a:r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16943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Émile</a:t>
            </a:r>
            <a:r>
              <a:rPr lang="sk-SK" b="1" dirty="0" smtClean="0"/>
              <a:t> </a:t>
            </a:r>
            <a:r>
              <a:rPr lang="sk-SK" b="1" dirty="0" err="1" smtClean="0"/>
              <a:t>Durkheim</a:t>
            </a:r>
            <a:r>
              <a:rPr lang="sk-SK" b="1" dirty="0" smtClean="0"/>
              <a:t> (1858-1917)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sz="3200" dirty="0" smtClean="0"/>
              <a:t>Nezaujíma ho kultúra, ale spoločnosť, nie symboly a mýty, ale organizácie a inštitúcie. </a:t>
            </a:r>
          </a:p>
          <a:p>
            <a:r>
              <a:rPr lang="sk-SK" sz="3200" dirty="0" smtClean="0"/>
              <a:t>Na rozdiel od evolucionistov (ale ako </a:t>
            </a:r>
            <a:r>
              <a:rPr lang="sk-SK" sz="3200" dirty="0" err="1" smtClean="0"/>
              <a:t>difuzionisti</a:t>
            </a:r>
            <a:r>
              <a:rPr lang="sk-SK" sz="3200" dirty="0" smtClean="0"/>
              <a:t>) chcel založiť SAN na pozorovateľných javoch – sociológia. </a:t>
            </a:r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6841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Durkheim</a:t>
            </a:r>
            <a:r>
              <a:rPr lang="sk-SK" b="1" dirty="0" smtClean="0"/>
              <a:t> - diela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i="1" dirty="0"/>
              <a:t>Spoločenská deľba práce </a:t>
            </a:r>
            <a:r>
              <a:rPr lang="sk-SK" sz="3200" dirty="0"/>
              <a:t>1893</a:t>
            </a:r>
          </a:p>
          <a:p>
            <a:r>
              <a:rPr lang="sk-SK" sz="3200" i="1" dirty="0"/>
              <a:t>Pravidlá sociologickej metódy </a:t>
            </a:r>
            <a:r>
              <a:rPr lang="sk-SK" sz="3200" dirty="0" smtClean="0"/>
              <a:t>1895</a:t>
            </a:r>
            <a:endParaRPr lang="sk-SK" sz="3200" dirty="0"/>
          </a:p>
          <a:p>
            <a:r>
              <a:rPr lang="sk-SK" sz="3200" i="1" dirty="0"/>
              <a:t>Samovražda </a:t>
            </a:r>
            <a:r>
              <a:rPr lang="sk-SK" sz="3200" dirty="0"/>
              <a:t>1897</a:t>
            </a:r>
          </a:p>
          <a:p>
            <a:r>
              <a:rPr lang="sk-SK" sz="3200" dirty="0"/>
              <a:t>S Marcelom </a:t>
            </a:r>
            <a:r>
              <a:rPr lang="sk-SK" sz="3200" dirty="0" err="1"/>
              <a:t>Maussom</a:t>
            </a:r>
            <a:r>
              <a:rPr lang="sk-SK" sz="3200" dirty="0"/>
              <a:t> </a:t>
            </a:r>
            <a:r>
              <a:rPr lang="sk-SK" sz="3200" dirty="0" smtClean="0"/>
              <a:t>O</a:t>
            </a:r>
            <a:r>
              <a:rPr lang="sk-SK" sz="3200" i="1" dirty="0"/>
              <a:t> </a:t>
            </a:r>
            <a:r>
              <a:rPr lang="sk-SK" sz="3200" i="1" dirty="0" smtClean="0"/>
              <a:t>niektorých </a:t>
            </a:r>
            <a:r>
              <a:rPr lang="sk-SK" sz="3200" i="1" dirty="0"/>
              <a:t>formách primitívnej klasifikácie </a:t>
            </a:r>
            <a:r>
              <a:rPr lang="sk-SK" sz="3200" dirty="0"/>
              <a:t>1901 -</a:t>
            </a:r>
            <a:r>
              <a:rPr lang="sk-SK" sz="3200" dirty="0" smtClean="0"/>
              <a:t>2 (v </a:t>
            </a:r>
            <a:r>
              <a:rPr lang="sk-SK" sz="3200" i="1" dirty="0" err="1" smtClean="0"/>
              <a:t>Année</a:t>
            </a:r>
            <a:r>
              <a:rPr lang="sk-SK" sz="3200" i="1" dirty="0" smtClean="0"/>
              <a:t> </a:t>
            </a:r>
            <a:r>
              <a:rPr lang="sk-SK" sz="3200" i="1" dirty="0" err="1" smtClean="0"/>
              <a:t>sociologique</a:t>
            </a:r>
            <a:r>
              <a:rPr lang="sk-SK" sz="3200" dirty="0" smtClean="0"/>
              <a:t>)</a:t>
            </a:r>
            <a:endParaRPr lang="sk-SK" sz="3200" dirty="0"/>
          </a:p>
          <a:p>
            <a:r>
              <a:rPr lang="sk-SK" sz="3200" i="1" dirty="0" err="1"/>
              <a:t>Elementární</a:t>
            </a:r>
            <a:r>
              <a:rPr lang="sk-SK" sz="3200" i="1" dirty="0"/>
              <a:t> formy náboženského života: systém </a:t>
            </a:r>
            <a:r>
              <a:rPr lang="sk-SK" sz="3200" i="1" dirty="0" err="1"/>
              <a:t>totemismu</a:t>
            </a:r>
            <a:r>
              <a:rPr lang="sk-SK" sz="3200" i="1" dirty="0"/>
              <a:t> v </a:t>
            </a:r>
            <a:r>
              <a:rPr lang="sk-SK" sz="3200" i="1" dirty="0" smtClean="0"/>
              <a:t>Austrálii. </a:t>
            </a:r>
            <a:r>
              <a:rPr lang="sk-SK" sz="3200" dirty="0" smtClean="0"/>
              <a:t>1912 (Praha : </a:t>
            </a:r>
            <a:r>
              <a:rPr lang="sk-SK" sz="3200" dirty="0" err="1" smtClean="0"/>
              <a:t>Oikoymenh</a:t>
            </a:r>
            <a:r>
              <a:rPr lang="sk-SK" sz="3200" dirty="0" smtClean="0"/>
              <a:t>, 2002)</a:t>
            </a:r>
            <a:endParaRPr lang="sk-SK" sz="3200" dirty="0"/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428154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Spoločenská deľba práce 1893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Rozdiel medzi komplexnými a jednoduchými spoločnosťami. </a:t>
            </a:r>
          </a:p>
          <a:p>
            <a:pPr marL="0" indent="0">
              <a:buNone/>
            </a:pPr>
            <a:r>
              <a:rPr lang="sk-SK" dirty="0" smtClean="0"/>
              <a:t>1. </a:t>
            </a:r>
            <a:r>
              <a:rPr lang="sk-SK" b="1" dirty="0" smtClean="0"/>
              <a:t>Jednoduché </a:t>
            </a:r>
            <a:r>
              <a:rPr lang="sk-SK" dirty="0"/>
              <a:t>– založené na </a:t>
            </a:r>
            <a:r>
              <a:rPr lang="sk-SK" b="1" dirty="0"/>
              <a:t>mechanickej solidarite</a:t>
            </a:r>
            <a:r>
              <a:rPr lang="sk-SK" dirty="0"/>
              <a:t>. Ľudia podporujú existujúci spoločenský poriadok, pretože zdieľajú každodenný život, vnímajú sa navzájom ako </a:t>
            </a:r>
            <a:r>
              <a:rPr lang="sk-SK" dirty="0" smtClean="0"/>
              <a:t>podobní. </a:t>
            </a:r>
            <a:endParaRPr lang="sk-SK" dirty="0"/>
          </a:p>
          <a:p>
            <a:pPr marL="0" indent="0">
              <a:buNone/>
            </a:pPr>
            <a:r>
              <a:rPr lang="sk-SK" dirty="0" smtClean="0"/>
              <a:t>2. </a:t>
            </a:r>
            <a:r>
              <a:rPr lang="sk-SK" b="1" dirty="0" smtClean="0"/>
              <a:t>Komplexné </a:t>
            </a:r>
            <a:r>
              <a:rPr lang="sk-SK" dirty="0"/>
              <a:t>– </a:t>
            </a:r>
            <a:r>
              <a:rPr lang="sk-SK" b="1" dirty="0"/>
              <a:t>organická solidarita </a:t>
            </a:r>
            <a:r>
              <a:rPr lang="sk-SK" dirty="0"/>
              <a:t>– spoločnosť založená na vnímaní </a:t>
            </a:r>
            <a:r>
              <a:rPr lang="sk-SK" dirty="0" smtClean="0"/>
              <a:t>jednotlivých členov ako </a:t>
            </a:r>
            <a:r>
              <a:rPr lang="sk-SK" dirty="0"/>
              <a:t>odlišných – role sú  komplementárne – každý vykonáva inú rolu, ktorá prispieva k </a:t>
            </a:r>
            <a:r>
              <a:rPr lang="sk-SK" dirty="0" smtClean="0"/>
              <a:t>fungovaniu </a:t>
            </a:r>
            <a:r>
              <a:rPr lang="sk-SK" dirty="0"/>
              <a:t>celku. </a:t>
            </a:r>
            <a:endParaRPr lang="sk-SK" dirty="0" smtClean="0"/>
          </a:p>
          <a:p>
            <a:r>
              <a:rPr lang="sk-SK" dirty="0"/>
              <a:t>Organická a mechanická solidarita sú všeobecné typy sociálnej integrácie, nie typy spoločností.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2005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/>
              <a:t>Pravidlá sociologickej metódy </a:t>
            </a:r>
            <a:r>
              <a:rPr lang="sk-SK" b="1" dirty="0" smtClean="0"/>
              <a:t>1895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Spoločnosť je možné skúmať vedecky </a:t>
            </a:r>
            <a:r>
              <a:rPr lang="sk-SK" sz="3200" dirty="0" smtClean="0"/>
              <a:t>- </a:t>
            </a:r>
            <a:r>
              <a:rPr lang="sk-SK" sz="3200" dirty="0"/>
              <a:t>cieľom je rozšíriť vedecký racionalizmus na ľudské </a:t>
            </a:r>
            <a:r>
              <a:rPr lang="sk-SK" sz="3200" dirty="0" smtClean="0"/>
              <a:t>správanie, </a:t>
            </a:r>
            <a:r>
              <a:rPr lang="sk-SK" sz="3200" dirty="0"/>
              <a:t>ktoré je redukovateľné na vzťahy príčiny a účinku. </a:t>
            </a:r>
            <a:endParaRPr lang="sk-SK" sz="3200" dirty="0" smtClean="0"/>
          </a:p>
          <a:p>
            <a:r>
              <a:rPr lang="sk-SK" sz="3200" dirty="0" smtClean="0"/>
              <a:t>Objekt sociológie: </a:t>
            </a:r>
            <a:r>
              <a:rPr lang="sk-SK" sz="3200" b="1" dirty="0" smtClean="0"/>
              <a:t>sociálny fakt</a:t>
            </a:r>
            <a:r>
              <a:rPr lang="sk-SK" sz="3200" dirty="0" smtClean="0"/>
              <a:t>: </a:t>
            </a:r>
            <a:r>
              <a:rPr lang="sk-SK" sz="3200" dirty="0"/>
              <a:t>„každý spôsob konania, či už stály, alebo nie, ktorý vykonáva na jednotlivca vonkajší tlak. </a:t>
            </a:r>
            <a:r>
              <a:rPr lang="en-US" sz="3200" dirty="0"/>
              <a:t>[…] </a:t>
            </a:r>
            <a:r>
              <a:rPr lang="en-US" sz="3200" dirty="0" err="1"/>
              <a:t>inak</a:t>
            </a:r>
            <a:r>
              <a:rPr lang="en-US" sz="3200" dirty="0"/>
              <a:t> </a:t>
            </a:r>
            <a:r>
              <a:rPr lang="en-US" sz="3200" dirty="0" err="1"/>
              <a:t>povedané</a:t>
            </a:r>
            <a:r>
              <a:rPr lang="en-US" sz="3200" dirty="0"/>
              <a:t>, je </a:t>
            </a:r>
            <a:r>
              <a:rPr lang="en-US" sz="3200" dirty="0" err="1"/>
              <a:t>všeobecne</a:t>
            </a:r>
            <a:r>
              <a:rPr lang="en-US" sz="3200" dirty="0"/>
              <a:t> </a:t>
            </a:r>
            <a:r>
              <a:rPr lang="en-US" sz="3200" dirty="0" err="1"/>
              <a:t>rozšírený</a:t>
            </a:r>
            <a:r>
              <a:rPr lang="en-US" sz="3200" dirty="0"/>
              <a:t> v </a:t>
            </a:r>
            <a:r>
              <a:rPr lang="en-US" sz="3200" dirty="0" err="1"/>
              <a:t>danej</a:t>
            </a:r>
            <a:r>
              <a:rPr lang="en-US" sz="3200" dirty="0"/>
              <a:t> </a:t>
            </a:r>
            <a:r>
              <a:rPr lang="en-US" sz="3200" dirty="0" err="1" smtClean="0"/>
              <a:t>spo</a:t>
            </a:r>
            <a:r>
              <a:rPr lang="sk-SK" sz="3200" dirty="0" smtClean="0"/>
              <a:t>l</a:t>
            </a:r>
            <a:r>
              <a:rPr lang="en-US" sz="3200" dirty="0" err="1" smtClean="0"/>
              <a:t>očno</a:t>
            </a:r>
            <a:r>
              <a:rPr lang="cs-CZ" sz="3200" dirty="0" smtClean="0"/>
              <a:t>s</a:t>
            </a:r>
            <a:r>
              <a:rPr lang="en-US" sz="3200" dirty="0" err="1" smtClean="0"/>
              <a:t>ti</a:t>
            </a:r>
            <a:r>
              <a:rPr lang="en-US" sz="3200" dirty="0" smtClean="0"/>
              <a:t> </a:t>
            </a:r>
            <a:r>
              <a:rPr lang="en-US" sz="3200" dirty="0"/>
              <a:t>a </a:t>
            </a:r>
            <a:r>
              <a:rPr lang="en-US" sz="3200" dirty="0" err="1"/>
              <a:t>má</a:t>
            </a:r>
            <a:r>
              <a:rPr lang="en-US" sz="3200" dirty="0"/>
              <a:t> </a:t>
            </a:r>
            <a:r>
              <a:rPr lang="en-US" sz="3200" dirty="0" err="1"/>
              <a:t>vlastnú</a:t>
            </a:r>
            <a:r>
              <a:rPr lang="en-US" sz="3200" dirty="0"/>
              <a:t> </a:t>
            </a:r>
            <a:r>
              <a:rPr lang="en-US" sz="3200" dirty="0" err="1"/>
              <a:t>existenciu</a:t>
            </a:r>
            <a:r>
              <a:rPr lang="en-US" sz="3200" dirty="0"/>
              <a:t>, </a:t>
            </a:r>
            <a:r>
              <a:rPr lang="en-US" sz="3200" dirty="0" err="1"/>
              <a:t>nezávislú</a:t>
            </a:r>
            <a:r>
              <a:rPr lang="en-US" sz="3200" dirty="0"/>
              <a:t> od </a:t>
            </a:r>
            <a:r>
              <a:rPr lang="en-US" sz="3200" dirty="0" err="1"/>
              <a:t>svojich</a:t>
            </a:r>
            <a:r>
              <a:rPr lang="en-US" sz="3200" dirty="0"/>
              <a:t> </a:t>
            </a:r>
            <a:r>
              <a:rPr lang="en-US" sz="3200" dirty="0" err="1"/>
              <a:t>individuálnych</a:t>
            </a:r>
            <a:r>
              <a:rPr lang="en-US" sz="3200" dirty="0"/>
              <a:t> </a:t>
            </a:r>
            <a:r>
              <a:rPr lang="en-US" sz="3200" dirty="0" err="1" smtClean="0"/>
              <a:t>prejavov</a:t>
            </a:r>
            <a:r>
              <a:rPr lang="cs-CZ" sz="3200" dirty="0" smtClean="0"/>
              <a:t>.</a:t>
            </a:r>
            <a:r>
              <a:rPr lang="sk-SK" sz="3200" dirty="0" smtClean="0"/>
              <a:t>“</a:t>
            </a:r>
            <a:endParaRPr lang="sk-SK" sz="3200" dirty="0"/>
          </a:p>
          <a:p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609232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/>
              <a:t>Pravidlá sociologickej metódy </a:t>
            </a:r>
            <a:r>
              <a:rPr lang="sk-SK" b="1" dirty="0" smtClean="0"/>
              <a:t>1895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Sociálny fakt</a:t>
            </a:r>
            <a:r>
              <a:rPr lang="sk-SK" dirty="0" smtClean="0"/>
              <a:t> </a:t>
            </a:r>
          </a:p>
          <a:p>
            <a:r>
              <a:rPr lang="sk-SK" dirty="0" smtClean="0"/>
              <a:t>Spočíva v systémoch pravidiel, ktoré sú záväzné. Pravidlá fungujú iba v jednotlivých použitiach, ale existujú nezávisle od týchto použití. </a:t>
            </a:r>
            <a:r>
              <a:rPr lang="sk-SK" dirty="0"/>
              <a:t>Aby bol jav sociálny, musí existovať kolektívny nátlak na jednotlivca, ktorý by mu znemožňoval porušiť pravidlo. </a:t>
            </a:r>
            <a:endParaRPr lang="sk-SK" dirty="0" smtClean="0"/>
          </a:p>
          <a:p>
            <a:r>
              <a:rPr lang="sk-SK" dirty="0" smtClean="0"/>
              <a:t>nemožno ho zamieňať s organickými a psychickými javmi, existujúcimi len v jednotlivom vedomí a prostredníctvom neho. </a:t>
            </a:r>
          </a:p>
          <a:p>
            <a:r>
              <a:rPr lang="sk-SK" dirty="0"/>
              <a:t>Je všeobecný preto, lebo je kolektívny, nie je kolektívny preto, lebo je všeobecný 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4341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722</Words>
  <Application>Microsoft Office PowerPoint</Application>
  <PresentationFormat>Širokoúhlá obrazovka</PresentationFormat>
  <Paragraphs>77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Veda o spoločnosti: sociálny fakt a kolektívne vedomie Émile Durkheim, Marcel Mauss</vt:lpstr>
      <vt:lpstr>Prezentace aplikace PowerPoint</vt:lpstr>
      <vt:lpstr>Émile Durkheim (1858-1917) </vt:lpstr>
      <vt:lpstr>Émile Durkheim (1858-1917)</vt:lpstr>
      <vt:lpstr>Émile Durkheim (1858-1917)</vt:lpstr>
      <vt:lpstr>Durkheim - diela</vt:lpstr>
      <vt:lpstr>Spoločenská deľba práce 1893 </vt:lpstr>
      <vt:lpstr>Pravidlá sociologickej metódy 1895 </vt:lpstr>
      <vt:lpstr>Pravidlá sociologickej metódy 1895 </vt:lpstr>
      <vt:lpstr>Pravidlá sociologickej metódy 1895 </vt:lpstr>
      <vt:lpstr>Pravidlá sociologickej metódy 1895 </vt:lpstr>
      <vt:lpstr>O Niektorých formách primitívnej klasifikácie 1901 -2 – Durkheim + Mauss</vt:lpstr>
      <vt:lpstr>O Niektorých formách primitívnej klasifikácie 1901 -2 – Durkheim + Mauss</vt:lpstr>
      <vt:lpstr>Elementární formy náboženského života: systém totemismu v Austrálii. 1912</vt:lpstr>
      <vt:lpstr>Elementární formy náboženského života: systém totemismu v Austrálii. 1912</vt:lpstr>
      <vt:lpstr>Elementární formy náboženského života: systém totemismu v Austrálii. 1912</vt:lpstr>
      <vt:lpstr>Elementární formy náboženského života: systém totemismu v Austrálii. 1912</vt:lpstr>
      <vt:lpstr>Elementární formy náboženského života: systém totemismu v Austrálii. 1912</vt:lpstr>
      <vt:lpstr>Elementární formy náboženského života: systém totemismu v Austrálii. 1912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Veda o spoločnosti: sociálny fakt a kolektívne vedomie Émile Durkheim, Marcel Mauss</dc:title>
  <dc:creator>Zuzana Burikova</dc:creator>
  <cp:lastModifiedBy>Zuzana Burikova</cp:lastModifiedBy>
  <cp:revision>23</cp:revision>
  <dcterms:created xsi:type="dcterms:W3CDTF">2014-09-28T08:17:46Z</dcterms:created>
  <dcterms:modified xsi:type="dcterms:W3CDTF">2017-10-09T10:01:55Z</dcterms:modified>
</cp:coreProperties>
</file>