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/>
    </p:cSldViewPr>
  </p:slideViewPr>
  <p:outlineViewPr>
    <p:cViewPr>
      <p:scale>
        <a:sx n="33" d="100"/>
        <a:sy n="33" d="100"/>
      </p:scale>
      <p:origin x="0" y="-168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94FD-7EAD-44AA-9290-D5B0AC5A3F73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7E49-28FC-4D96-AA2C-E9E72473E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48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841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829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3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942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45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383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930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9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7E49-28FC-4D96-AA2C-E9E72473E5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08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38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8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90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17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4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1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91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83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5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31EE-6185-444A-ABA7-0A670CA65F25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632F-738E-468E-B3A0-8CFD4E098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9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vanova@fs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frankova.lenka@brno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tionpolicy.org/research/building-inclusive-cities-challenges-multilevel-governance-immigrant-integration-europ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grationpolicy.org/research/immigrant-civic-integration-and-service-access-initiatives-city-sized-solutions-city-siz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33265"/>
            <a:ext cx="9144000" cy="27775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SOC 585 MIGRATION, TRASNATIONALISM AND THE CITY </a:t>
            </a:r>
            <a:br>
              <a:rPr lang="cs-CZ" b="1" dirty="0" smtClean="0"/>
            </a:br>
            <a:r>
              <a:rPr lang="en-US" sz="3600" b="1" dirty="0"/>
              <a:t>Fall </a:t>
            </a:r>
            <a:r>
              <a:rPr lang="en-US" sz="3600" b="1" dirty="0" smtClean="0"/>
              <a:t>201</a:t>
            </a:r>
            <a:r>
              <a:rPr lang="cs-CZ" sz="3600" b="1" dirty="0" smtClean="0"/>
              <a:t>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10829"/>
            <a:ext cx="9144000" cy="3119383"/>
          </a:xfrm>
        </p:spPr>
        <p:txBody>
          <a:bodyPr>
            <a:normAutofit lnSpcReduction="10000"/>
          </a:bodyPr>
          <a:lstStyle/>
          <a:p>
            <a:endParaRPr lang="cs-CZ" sz="3200" b="1" dirty="0" smtClean="0"/>
          </a:p>
          <a:p>
            <a:r>
              <a:rPr lang="cs-CZ" sz="3200" b="1" dirty="0" smtClean="0"/>
              <a:t>Session 5 </a:t>
            </a:r>
            <a:r>
              <a:rPr lang="cs-CZ" sz="3200" b="1" dirty="0" err="1" smtClean="0"/>
              <a:t>November</a:t>
            </a:r>
            <a:r>
              <a:rPr lang="cs-CZ" sz="3200" b="1" dirty="0" smtClean="0"/>
              <a:t> 28th </a:t>
            </a:r>
          </a:p>
          <a:p>
            <a:endParaRPr lang="cs-CZ" b="1" dirty="0" smtClean="0"/>
          </a:p>
          <a:p>
            <a:r>
              <a:rPr lang="en-US" b="1" dirty="0" err="1" smtClean="0"/>
              <a:t>Radka</a:t>
            </a:r>
            <a:r>
              <a:rPr lang="en-US" b="1" dirty="0" smtClean="0"/>
              <a:t> </a:t>
            </a:r>
            <a:r>
              <a:rPr lang="en-US" b="1" dirty="0" err="1"/>
              <a:t>Klvaňová</a:t>
            </a:r>
            <a:r>
              <a:rPr lang="en-US" b="1" dirty="0"/>
              <a:t> </a:t>
            </a:r>
            <a:endParaRPr lang="cs-CZ" dirty="0"/>
          </a:p>
          <a:p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u="sng" dirty="0" smtClean="0">
                <a:hlinkClick r:id="rId3"/>
              </a:rPr>
              <a:t>klvanova@fss.muni.cz</a:t>
            </a:r>
            <a:r>
              <a:rPr lang="cs-CZ" u="sng" dirty="0" smtClean="0"/>
              <a:t> </a:t>
            </a:r>
          </a:p>
          <a:p>
            <a:r>
              <a:rPr lang="cs-CZ" b="1" dirty="0" smtClean="0"/>
              <a:t>Lenka Šafránková Pavlíčková</a:t>
            </a:r>
          </a:p>
          <a:p>
            <a:r>
              <a:rPr lang="en-US" dirty="0"/>
              <a:t>E-mail: </a:t>
            </a:r>
            <a:r>
              <a:rPr lang="cs-CZ" dirty="0">
                <a:hlinkClick r:id="rId4"/>
              </a:rPr>
              <a:t>safrankova.lenka@brno.cz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79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Sassen</a:t>
            </a:r>
            <a:r>
              <a:rPr lang="cs-CZ" dirty="0"/>
              <a:t>, Saskia. 1996. „</a:t>
            </a:r>
            <a:r>
              <a:rPr lang="cs-CZ" dirty="0" err="1"/>
              <a:t>Whose</a:t>
            </a:r>
            <a:r>
              <a:rPr lang="cs-CZ" dirty="0"/>
              <a:t> City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Globalization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New </a:t>
            </a:r>
            <a:r>
              <a:rPr lang="cs-CZ" dirty="0" err="1"/>
              <a:t>Claims</a:t>
            </a:r>
            <a:r>
              <a:rPr lang="cs-CZ" dirty="0"/>
              <a:t>.“ </a:t>
            </a:r>
            <a:r>
              <a:rPr lang="cs-CZ" i="1" dirty="0"/>
              <a:t>Public </a:t>
            </a:r>
            <a:r>
              <a:rPr lang="cs-CZ" i="1" dirty="0" err="1"/>
              <a:t>Culture</a:t>
            </a:r>
            <a:r>
              <a:rPr lang="cs-CZ" i="1" dirty="0"/>
              <a:t> </a:t>
            </a:r>
            <a:r>
              <a:rPr lang="cs-CZ" dirty="0"/>
              <a:t>Winter 1996 8 (2): 205-223</a:t>
            </a:r>
            <a:r>
              <a:rPr lang="cs-CZ" i="1" dirty="0" smtClean="0"/>
              <a:t>.</a:t>
            </a:r>
          </a:p>
          <a:p>
            <a:r>
              <a:rPr lang="cs-CZ" dirty="0" err="1" smtClean="0"/>
              <a:t>Baubock</a:t>
            </a:r>
            <a:r>
              <a:rPr lang="cs-CZ" dirty="0" smtClean="0"/>
              <a:t>, R. 2003. „</a:t>
            </a:r>
            <a:r>
              <a:rPr lang="cs-CZ" dirty="0" err="1" smtClean="0"/>
              <a:t>Reinventing</a:t>
            </a:r>
            <a:r>
              <a:rPr lang="cs-CZ" dirty="0" smtClean="0"/>
              <a:t> Urban </a:t>
            </a:r>
            <a:r>
              <a:rPr lang="cs-CZ" dirty="0" err="1" smtClean="0"/>
              <a:t>Citizenship</a:t>
            </a:r>
            <a:r>
              <a:rPr lang="cs-CZ" dirty="0" smtClean="0"/>
              <a:t>“. </a:t>
            </a:r>
            <a:r>
              <a:rPr lang="en-US" i="1" dirty="0"/>
              <a:t>Citizenship Studies, </a:t>
            </a:r>
            <a:r>
              <a:rPr lang="en-US" dirty="0"/>
              <a:t>Vol. 7, No. 2, 2003</a:t>
            </a:r>
            <a:endParaRPr lang="cs-CZ" dirty="0"/>
          </a:p>
          <a:p>
            <a:r>
              <a:rPr lang="en-US" dirty="0" err="1" smtClean="0"/>
              <a:t>Penninx</a:t>
            </a:r>
            <a:r>
              <a:rPr lang="en-US" dirty="0"/>
              <a:t>, R. et al. 2004. Citizenship in European Cities. Immigrants, Local Politics and Integration Policies. Routledge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/>
              <a:t>Anthias</a:t>
            </a:r>
            <a:r>
              <a:rPr lang="cs-CZ" dirty="0"/>
              <a:t>, </a:t>
            </a:r>
            <a:r>
              <a:rPr lang="cs-CZ" dirty="0" err="1"/>
              <a:t>Floya</a:t>
            </a:r>
            <a:r>
              <a:rPr lang="cs-CZ" dirty="0"/>
              <a:t>, Maria </a:t>
            </a:r>
            <a:r>
              <a:rPr lang="cs-CZ" dirty="0" err="1"/>
              <a:t>Kontos</a:t>
            </a:r>
            <a:r>
              <a:rPr lang="cs-CZ" dirty="0"/>
              <a:t>, Mirjana </a:t>
            </a:r>
            <a:r>
              <a:rPr lang="cs-CZ" dirty="0" err="1"/>
              <a:t>Morokvasic</a:t>
            </a:r>
            <a:r>
              <a:rPr lang="cs-CZ" dirty="0"/>
              <a:t>-Müller. 2012. "</a:t>
            </a:r>
            <a:r>
              <a:rPr lang="cs-CZ" dirty="0" err="1" smtClean="0"/>
              <a:t>Introduction</a:t>
            </a:r>
            <a:r>
              <a:rPr lang="cs-CZ" dirty="0" smtClean="0"/>
              <a:t>:</a:t>
            </a:r>
            <a:r>
              <a:rPr lang="en-US" dirty="0" smtClean="0"/>
              <a:t>Paradoxes </a:t>
            </a:r>
            <a:r>
              <a:rPr lang="en-US" dirty="0"/>
              <a:t>of Integration". In </a:t>
            </a:r>
            <a:r>
              <a:rPr lang="en-US" i="1" dirty="0"/>
              <a:t>Paradoxes of Integration: Female Migrants in </a:t>
            </a:r>
            <a:r>
              <a:rPr lang="en-US" i="1" dirty="0" smtClean="0"/>
              <a:t>Europe</a:t>
            </a:r>
            <a:r>
              <a:rPr lang="en-US" dirty="0" smtClean="0"/>
              <a:t>,</a:t>
            </a:r>
            <a:r>
              <a:rPr lang="cs-CZ" dirty="0" smtClean="0"/>
              <a:t>in </a:t>
            </a:r>
            <a:r>
              <a:rPr lang="cs-CZ" dirty="0" err="1"/>
              <a:t>Floya</a:t>
            </a:r>
            <a:r>
              <a:rPr lang="cs-CZ" dirty="0"/>
              <a:t> </a:t>
            </a:r>
            <a:r>
              <a:rPr lang="cs-CZ" dirty="0" err="1"/>
              <a:t>Anthias</a:t>
            </a:r>
            <a:r>
              <a:rPr lang="cs-CZ" dirty="0"/>
              <a:t>, Maria </a:t>
            </a:r>
            <a:r>
              <a:rPr lang="cs-CZ" dirty="0" err="1"/>
              <a:t>Kontos</a:t>
            </a:r>
            <a:r>
              <a:rPr lang="cs-CZ" dirty="0"/>
              <a:t>, a Mirjana </a:t>
            </a:r>
            <a:r>
              <a:rPr lang="cs-CZ" dirty="0" err="1"/>
              <a:t>Morokvasic</a:t>
            </a:r>
            <a:r>
              <a:rPr lang="cs-CZ" dirty="0"/>
              <a:t>-Müller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dirty="0" smtClean="0"/>
              <a:t>1–16. </a:t>
            </a:r>
            <a:r>
              <a:rPr lang="cs-CZ" dirty="0" err="1" smtClean="0"/>
              <a:t>Springer</a:t>
            </a:r>
            <a:r>
              <a:rPr lang="cs-CZ" dirty="0" smtClean="0"/>
              <a:t> </a:t>
            </a:r>
            <a:r>
              <a:rPr lang="cs-CZ" dirty="0"/>
              <a:t>Science &amp; Business Media.</a:t>
            </a:r>
          </a:p>
          <a:p>
            <a:r>
              <a:rPr lang="en-US" dirty="0" err="1"/>
              <a:t>Gebhardt</a:t>
            </a:r>
            <a:r>
              <a:rPr lang="en-US" dirty="0"/>
              <a:t>, D. 2014. </a:t>
            </a:r>
            <a:r>
              <a:rPr lang="en-US" i="1" dirty="0"/>
              <a:t>Building Inclusive Cities: Challenges in the Multilevel Governance of Immigrant Integration in Europe.</a:t>
            </a:r>
            <a:r>
              <a:rPr lang="en-US" dirty="0"/>
              <a:t> MPI Report:  </a:t>
            </a:r>
            <a:r>
              <a:rPr lang="en-US" u="sng" dirty="0">
                <a:hlinkClick r:id="rId3"/>
              </a:rPr>
              <a:t>http://www.migrationpolicy.org/research/building-inclusive-cities-challenges-multilevel-governance-immigrant-integration-europe</a:t>
            </a:r>
            <a:endParaRPr lang="cs-CZ" dirty="0"/>
          </a:p>
          <a:p>
            <a:r>
              <a:rPr lang="en-US" dirty="0"/>
              <a:t>Margie McHugh. 2014. </a:t>
            </a:r>
            <a:r>
              <a:rPr lang="en-US" i="1" dirty="0"/>
              <a:t>Immigrant Civic Integration and Service Access Initiatives: City-Sized Solutions for City-Sized Needs</a:t>
            </a:r>
            <a:r>
              <a:rPr lang="en-US" dirty="0"/>
              <a:t>. MPI Report: </a:t>
            </a:r>
            <a:r>
              <a:rPr lang="en-US" u="sng" dirty="0">
                <a:hlinkClick r:id="rId4"/>
              </a:rPr>
              <a:t>http://www.migrationpolicy.org/research/immigrant-civic-integration-and-service-access-initiatives-city-sized-solutions-city-sized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2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Outline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session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err="1" smtClean="0"/>
              <a:t>Framing</a:t>
            </a:r>
            <a:r>
              <a:rPr lang="cs-CZ" sz="3600" dirty="0" smtClean="0"/>
              <a:t> </a:t>
            </a:r>
            <a:r>
              <a:rPr lang="cs-CZ" sz="3600" dirty="0" err="1" smtClean="0"/>
              <a:t>migration</a:t>
            </a:r>
            <a:r>
              <a:rPr lang="cs-CZ" sz="3600" dirty="0" smtClean="0"/>
              <a:t> </a:t>
            </a:r>
            <a:r>
              <a:rPr lang="cs-CZ" sz="3600" dirty="0" err="1" smtClean="0"/>
              <a:t>policy</a:t>
            </a:r>
            <a:r>
              <a:rPr lang="cs-CZ" sz="3600" dirty="0"/>
              <a:t> </a:t>
            </a:r>
            <a:r>
              <a:rPr lang="cs-CZ" sz="3600" dirty="0" err="1" smtClean="0"/>
              <a:t>making</a:t>
            </a:r>
            <a:r>
              <a:rPr lang="cs-CZ" sz="3600" dirty="0" smtClean="0"/>
              <a:t>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city</a:t>
            </a:r>
          </a:p>
          <a:p>
            <a:r>
              <a:rPr lang="cs-CZ" sz="3600" dirty="0" err="1" smtClean="0"/>
              <a:t>Discussion</a:t>
            </a:r>
            <a:r>
              <a:rPr lang="cs-CZ" sz="3600" dirty="0" smtClean="0"/>
              <a:t> on </a:t>
            </a:r>
            <a:r>
              <a:rPr lang="cs-CZ" sz="3600" dirty="0" err="1" smtClean="0"/>
              <a:t>readings</a:t>
            </a:r>
            <a:endParaRPr lang="cs-CZ" sz="3600" dirty="0" smtClean="0"/>
          </a:p>
          <a:p>
            <a:r>
              <a:rPr lang="cs-CZ" sz="3600" dirty="0" smtClean="0"/>
              <a:t>Pexeso game</a:t>
            </a:r>
          </a:p>
          <a:p>
            <a:r>
              <a:rPr lang="cs-CZ" sz="3600" dirty="0" smtClean="0"/>
              <a:t>Lunch</a:t>
            </a:r>
          </a:p>
          <a:p>
            <a:r>
              <a:rPr lang="cs-CZ" sz="3600" dirty="0" err="1" smtClean="0"/>
              <a:t>Migration</a:t>
            </a:r>
            <a:r>
              <a:rPr lang="cs-CZ" sz="3600" dirty="0" smtClean="0"/>
              <a:t> </a:t>
            </a:r>
            <a:r>
              <a:rPr lang="cs-CZ" sz="3600" dirty="0" err="1" smtClean="0"/>
              <a:t>policy</a:t>
            </a:r>
            <a:r>
              <a:rPr lang="cs-CZ" sz="3600" dirty="0" smtClean="0"/>
              <a:t> </a:t>
            </a:r>
            <a:r>
              <a:rPr lang="cs-CZ" sz="3600" dirty="0" err="1" smtClean="0"/>
              <a:t>making</a:t>
            </a:r>
            <a:r>
              <a:rPr lang="cs-CZ" sz="3600" dirty="0" smtClean="0"/>
              <a:t> in Brno</a:t>
            </a:r>
          </a:p>
          <a:p>
            <a:r>
              <a:rPr lang="cs-CZ" sz="3600" dirty="0" smtClean="0"/>
              <a:t>Group </a:t>
            </a:r>
            <a:r>
              <a:rPr lang="cs-CZ" sz="3600" dirty="0" err="1" smtClean="0"/>
              <a:t>assignment</a:t>
            </a:r>
            <a:r>
              <a:rPr lang="cs-CZ" sz="36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Globalization</a:t>
            </a:r>
            <a:r>
              <a:rPr lang="cs-CZ" b="1" dirty="0" smtClean="0"/>
              <a:t> and </a:t>
            </a:r>
            <a:r>
              <a:rPr lang="cs-CZ" b="1" dirty="0" err="1" smtClean="0"/>
              <a:t>the</a:t>
            </a:r>
            <a:r>
              <a:rPr lang="cs-CZ" b="1" dirty="0" smtClean="0"/>
              <a:t> city as a </a:t>
            </a:r>
            <a:r>
              <a:rPr lang="cs-CZ" b="1" dirty="0" err="1" smtClean="0"/>
              <a:t>political</a:t>
            </a:r>
            <a:r>
              <a:rPr lang="cs-CZ" b="1" dirty="0" smtClean="0"/>
              <a:t> </a:t>
            </a:r>
            <a:r>
              <a:rPr lang="cs-CZ" b="1" dirty="0" err="1" smtClean="0"/>
              <a:t>arena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Saskia </a:t>
            </a:r>
            <a:r>
              <a:rPr lang="cs-CZ" sz="4000" dirty="0" err="1" smtClean="0"/>
              <a:t>Sassen</a:t>
            </a:r>
            <a:r>
              <a:rPr lang="cs-CZ" sz="4000" dirty="0" smtClean="0"/>
              <a:t> – </a:t>
            </a:r>
            <a:r>
              <a:rPr lang="cs-CZ" sz="4000" dirty="0" err="1" smtClean="0"/>
              <a:t>Whose</a:t>
            </a:r>
            <a:r>
              <a:rPr lang="cs-CZ" sz="4000" dirty="0" smtClean="0"/>
              <a:t> city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it</a:t>
            </a:r>
            <a:r>
              <a:rPr lang="cs-CZ" sz="4000" dirty="0" smtClean="0"/>
              <a:t>?</a:t>
            </a:r>
          </a:p>
          <a:p>
            <a:pPr lvl="1"/>
            <a:r>
              <a:rPr lang="cs-CZ" sz="4000" dirty="0" err="1"/>
              <a:t>Denationalization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urban</a:t>
            </a:r>
            <a:r>
              <a:rPr lang="cs-CZ" sz="4000" dirty="0"/>
              <a:t> </a:t>
            </a:r>
            <a:r>
              <a:rPr lang="cs-CZ" sz="4000" dirty="0" err="1" smtClean="0"/>
              <a:t>space</a:t>
            </a:r>
            <a:endParaRPr lang="cs-CZ" sz="4000" dirty="0" smtClean="0"/>
          </a:p>
          <a:p>
            <a:pPr lvl="1"/>
            <a:r>
              <a:rPr lang="cs-CZ" sz="4000" dirty="0" err="1" smtClean="0"/>
              <a:t>Formation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new</a:t>
            </a:r>
            <a:r>
              <a:rPr lang="cs-CZ" sz="4000" dirty="0" smtClean="0"/>
              <a:t> </a:t>
            </a:r>
            <a:r>
              <a:rPr lang="cs-CZ" sz="4000" dirty="0" err="1" smtClean="0"/>
              <a:t>claims</a:t>
            </a:r>
            <a:r>
              <a:rPr lang="cs-CZ" sz="4000" dirty="0" smtClean="0"/>
              <a:t> </a:t>
            </a:r>
            <a:r>
              <a:rPr lang="cs-CZ" sz="4000" dirty="0" err="1" smtClean="0"/>
              <a:t>due</a:t>
            </a:r>
            <a:r>
              <a:rPr lang="cs-CZ" sz="4000" dirty="0" smtClean="0"/>
              <a:t> to </a:t>
            </a:r>
            <a:r>
              <a:rPr lang="cs-CZ" sz="4000" dirty="0" err="1" smtClean="0"/>
              <a:t>immigration</a:t>
            </a:r>
            <a:r>
              <a:rPr lang="cs-CZ" sz="4000" dirty="0" smtClean="0"/>
              <a:t> (</a:t>
            </a:r>
            <a:r>
              <a:rPr lang="cs-CZ" sz="4000" dirty="0" err="1" smtClean="0"/>
              <a:t>global</a:t>
            </a:r>
            <a:r>
              <a:rPr lang="cs-CZ" sz="4000" dirty="0" smtClean="0"/>
              <a:t> </a:t>
            </a:r>
            <a:r>
              <a:rPr lang="cs-CZ" sz="4000" dirty="0" err="1" smtClean="0"/>
              <a:t>capital</a:t>
            </a:r>
            <a:r>
              <a:rPr lang="cs-CZ" sz="4000" dirty="0" smtClean="0"/>
              <a:t>/</a:t>
            </a:r>
            <a:r>
              <a:rPr lang="cs-CZ" sz="4000" dirty="0" err="1" smtClean="0"/>
              <a:t>immigrant</a:t>
            </a:r>
            <a:r>
              <a:rPr lang="cs-CZ" sz="4000" dirty="0" smtClean="0"/>
              <a:t> </a:t>
            </a:r>
            <a:r>
              <a:rPr lang="cs-CZ" sz="4000" dirty="0" err="1" smtClean="0"/>
              <a:t>workforce</a:t>
            </a:r>
            <a:r>
              <a:rPr lang="cs-CZ" sz="4000" dirty="0" smtClean="0"/>
              <a:t>)</a:t>
            </a:r>
          </a:p>
          <a:p>
            <a:pPr lvl="1"/>
            <a:r>
              <a:rPr lang="cs-CZ" sz="4000" dirty="0" smtClean="0"/>
              <a:t>New </a:t>
            </a:r>
            <a:r>
              <a:rPr lang="cs-CZ" sz="4000" dirty="0" err="1" smtClean="0"/>
              <a:t>solidarities</a:t>
            </a:r>
            <a:r>
              <a:rPr lang="cs-CZ" sz="4000" dirty="0" smtClean="0"/>
              <a:t> and </a:t>
            </a:r>
            <a:r>
              <a:rPr lang="cs-CZ" sz="4000" dirty="0" err="1" smtClean="0"/>
              <a:t>notions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membership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359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29" y="0"/>
            <a:ext cx="9181171" cy="435133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88733"/>
            <a:ext cx="7159083" cy="376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19"/>
            <a:ext cx="5905500" cy="39147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50" y="85363"/>
            <a:ext cx="6421300" cy="32106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415" y="3575774"/>
            <a:ext cx="8210085" cy="45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8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Urban </a:t>
            </a:r>
            <a:r>
              <a:rPr lang="cs-CZ" b="1" dirty="0" err="1" smtClean="0"/>
              <a:t>citizenship</a:t>
            </a:r>
            <a:r>
              <a:rPr lang="cs-CZ" b="1" dirty="0" smtClean="0"/>
              <a:t>, </a:t>
            </a:r>
            <a:r>
              <a:rPr lang="cs-CZ" b="1" dirty="0" err="1" smtClean="0"/>
              <a:t>citizenship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below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Rise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nation</a:t>
            </a:r>
            <a:r>
              <a:rPr lang="cs-CZ" sz="3200" dirty="0" smtClean="0"/>
              <a:t> </a:t>
            </a:r>
            <a:r>
              <a:rPr lang="cs-CZ" sz="3200" dirty="0" err="1" smtClean="0"/>
              <a:t>states</a:t>
            </a:r>
            <a:r>
              <a:rPr lang="cs-CZ" sz="3200" dirty="0" smtClean="0"/>
              <a:t> – </a:t>
            </a:r>
            <a:r>
              <a:rPr lang="cs-CZ" sz="3200" dirty="0" err="1" smtClean="0"/>
              <a:t>disempowerement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cities</a:t>
            </a:r>
            <a:endParaRPr lang="cs-CZ" sz="3200" dirty="0" smtClean="0"/>
          </a:p>
          <a:p>
            <a:r>
              <a:rPr lang="cs-CZ" sz="3200" dirty="0" err="1" smtClean="0"/>
              <a:t>Globalization</a:t>
            </a:r>
            <a:r>
              <a:rPr lang="cs-CZ" sz="3200" dirty="0" smtClean="0"/>
              <a:t> – </a:t>
            </a:r>
            <a:r>
              <a:rPr lang="cs-CZ" sz="3200" dirty="0" err="1" smtClean="0"/>
              <a:t>strenghtening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role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cities</a:t>
            </a:r>
            <a:endParaRPr lang="cs-CZ" sz="3200" dirty="0" smtClean="0"/>
          </a:p>
          <a:p>
            <a:r>
              <a:rPr lang="cs-CZ" sz="3200" dirty="0" smtClean="0"/>
              <a:t>Presence </a:t>
            </a:r>
            <a:r>
              <a:rPr lang="cs-CZ" sz="3200" dirty="0" err="1" smtClean="0"/>
              <a:t>of</a:t>
            </a:r>
            <a:r>
              <a:rPr lang="cs-CZ" sz="3200" dirty="0" smtClean="0"/>
              <a:t> non-</a:t>
            </a:r>
            <a:r>
              <a:rPr lang="cs-CZ" sz="3200" dirty="0" err="1" smtClean="0"/>
              <a:t>national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residents</a:t>
            </a:r>
            <a:r>
              <a:rPr lang="cs-CZ" sz="3200" dirty="0" smtClean="0"/>
              <a:t> in </a:t>
            </a:r>
            <a:r>
              <a:rPr lang="cs-CZ" sz="3200" dirty="0" err="1" smtClean="0"/>
              <a:t>cities</a:t>
            </a:r>
            <a:r>
              <a:rPr lang="cs-CZ" sz="3200" dirty="0" smtClean="0"/>
              <a:t> </a:t>
            </a:r>
            <a:r>
              <a:rPr lang="cs-CZ" sz="3200" dirty="0" err="1" smtClean="0"/>
              <a:t>claiming</a:t>
            </a:r>
            <a:r>
              <a:rPr lang="cs-CZ" sz="3200" dirty="0" smtClean="0"/>
              <a:t> </a:t>
            </a:r>
            <a:r>
              <a:rPr lang="cs-CZ" sz="3200" dirty="0" err="1" smtClean="0"/>
              <a:t>rights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„</a:t>
            </a:r>
            <a:r>
              <a:rPr lang="cs-CZ" sz="3200" dirty="0" err="1" smtClean="0"/>
              <a:t>Right</a:t>
            </a:r>
            <a:r>
              <a:rPr lang="cs-CZ" sz="3200" dirty="0" smtClean="0"/>
              <a:t> to </a:t>
            </a:r>
            <a:r>
              <a:rPr lang="cs-CZ" sz="3200" dirty="0" err="1" smtClean="0"/>
              <a:t>the</a:t>
            </a:r>
            <a:r>
              <a:rPr lang="cs-CZ" sz="3200" dirty="0" smtClean="0"/>
              <a:t> city“</a:t>
            </a:r>
          </a:p>
          <a:p>
            <a:r>
              <a:rPr lang="cs-CZ" sz="3200" dirty="0" err="1" smtClean="0"/>
              <a:t>Baubock</a:t>
            </a:r>
            <a:r>
              <a:rPr lang="cs-CZ" sz="3200" dirty="0" smtClean="0"/>
              <a:t> - </a:t>
            </a:r>
            <a:r>
              <a:rPr lang="en-US" sz="3200" dirty="0" smtClean="0"/>
              <a:t>strengthen</a:t>
            </a:r>
            <a:r>
              <a:rPr lang="cs-CZ" sz="3200" dirty="0" err="1" smtClean="0"/>
              <a:t>ing</a:t>
            </a:r>
            <a:r>
              <a:rPr lang="en-US" sz="3200" dirty="0" smtClean="0"/>
              <a:t> </a:t>
            </a:r>
            <a:r>
              <a:rPr lang="cs-CZ" sz="3200" dirty="0" err="1" smtClean="0"/>
              <a:t>municipal</a:t>
            </a:r>
            <a:r>
              <a:rPr lang="cs-CZ" sz="3200" dirty="0" smtClean="0"/>
              <a:t> </a:t>
            </a:r>
            <a:r>
              <a:rPr lang="cs-CZ" sz="3200" dirty="0" err="1" smtClean="0"/>
              <a:t>polities</a:t>
            </a:r>
            <a:r>
              <a:rPr lang="cs-CZ" sz="3200" dirty="0" smtClean="0"/>
              <a:t> -</a:t>
            </a:r>
            <a:r>
              <a:rPr lang="en-US" sz="3200" dirty="0" smtClean="0"/>
              <a:t> multiple </a:t>
            </a:r>
            <a:r>
              <a:rPr lang="en-US" sz="3200" dirty="0"/>
              <a:t>local citizenship and voting rights within and across national borders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79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Migration</a:t>
            </a:r>
            <a:r>
              <a:rPr lang="cs-CZ" b="1" dirty="0" smtClean="0"/>
              <a:t> </a:t>
            </a:r>
            <a:r>
              <a:rPr lang="cs-CZ" b="1" dirty="0" err="1" smtClean="0"/>
              <a:t>policy</a:t>
            </a:r>
            <a:r>
              <a:rPr lang="cs-CZ" b="1" dirty="0" smtClean="0"/>
              <a:t> </a:t>
            </a:r>
            <a:r>
              <a:rPr lang="cs-CZ" b="1" dirty="0" err="1" smtClean="0"/>
              <a:t>making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vs. </a:t>
            </a:r>
            <a:r>
              <a:rPr lang="cs-CZ" dirty="0" err="1"/>
              <a:t>c</a:t>
            </a:r>
            <a:r>
              <a:rPr lang="cs-CZ" dirty="0" err="1" smtClean="0"/>
              <a:t>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immigration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Ad hoc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r>
              <a:rPr lang="cs-CZ" dirty="0" smtClean="0"/>
              <a:t> vs. more </a:t>
            </a:r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adaptation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to </a:t>
            </a:r>
            <a:r>
              <a:rPr lang="cs-CZ" dirty="0" err="1" smtClean="0"/>
              <a:t>immigration</a:t>
            </a:r>
            <a:endParaRPr lang="cs-CZ" dirty="0" smtClean="0"/>
          </a:p>
          <a:p>
            <a:pPr lvl="1"/>
            <a:r>
              <a:rPr lang="cs-CZ" dirty="0" err="1" smtClean="0"/>
              <a:t>European</a:t>
            </a:r>
            <a:r>
              <a:rPr lang="cs-CZ" dirty="0" smtClean="0"/>
              <a:t> Union (</a:t>
            </a:r>
            <a:r>
              <a:rPr lang="cs-CZ" dirty="0" err="1" smtClean="0"/>
              <a:t>esp</a:t>
            </a:r>
            <a:r>
              <a:rPr lang="cs-CZ" dirty="0" smtClean="0"/>
              <a:t>.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Commission</a:t>
            </a:r>
            <a:r>
              <a:rPr lang="cs-CZ" dirty="0" smtClean="0"/>
              <a:t>) – </a:t>
            </a:r>
            <a:r>
              <a:rPr lang="cs-CZ" dirty="0" err="1" smtClean="0"/>
              <a:t>promoting</a:t>
            </a:r>
            <a:r>
              <a:rPr lang="cs-CZ" dirty="0" smtClean="0"/>
              <a:t> more </a:t>
            </a:r>
            <a:r>
              <a:rPr lang="cs-CZ" dirty="0" err="1" smtClean="0"/>
              <a:t>systematic</a:t>
            </a:r>
            <a:r>
              <a:rPr lang="cs-CZ" dirty="0" smtClean="0"/>
              <a:t> and pro-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migration</a:t>
            </a:r>
            <a:r>
              <a:rPr lang="cs-CZ" dirty="0" smtClean="0"/>
              <a:t> </a:t>
            </a:r>
            <a:r>
              <a:rPr lang="cs-CZ" dirty="0" err="1" smtClean="0"/>
              <a:t>policymaking</a:t>
            </a:r>
            <a:endParaRPr lang="cs-CZ" dirty="0" smtClean="0"/>
          </a:p>
          <a:p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policies</a:t>
            </a:r>
            <a:r>
              <a:rPr lang="cs-CZ" dirty="0" smtClean="0"/>
              <a:t> vs. city </a:t>
            </a:r>
            <a:r>
              <a:rPr lang="cs-CZ" dirty="0" err="1" smtClean="0"/>
              <a:t>policies</a:t>
            </a:r>
            <a:endParaRPr lang="cs-CZ" dirty="0" smtClean="0"/>
          </a:p>
          <a:p>
            <a:pPr lvl="1"/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 vs. </a:t>
            </a:r>
            <a:r>
              <a:rPr lang="cs-CZ" dirty="0" err="1" smtClean="0"/>
              <a:t>Inclusive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endParaRPr lang="cs-CZ" dirty="0" smtClean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, </a:t>
            </a:r>
            <a:r>
              <a:rPr lang="cs-CZ" dirty="0" err="1" smtClean="0"/>
              <a:t>coercion</a:t>
            </a:r>
            <a:r>
              <a:rPr lang="cs-CZ" dirty="0" smtClean="0"/>
              <a:t> vs. </a:t>
            </a:r>
            <a:r>
              <a:rPr lang="cs-CZ" dirty="0" err="1"/>
              <a:t>e</a:t>
            </a:r>
            <a:r>
              <a:rPr lang="cs-CZ" dirty="0" err="1" smtClean="0"/>
              <a:t>mpowerment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immigrants</a:t>
            </a:r>
            <a:endParaRPr lang="cs-CZ" dirty="0" smtClean="0"/>
          </a:p>
          <a:p>
            <a:pPr lvl="1"/>
            <a:r>
              <a:rPr lang="cs-CZ" dirty="0" err="1" smtClean="0"/>
              <a:t>Walls</a:t>
            </a:r>
            <a:r>
              <a:rPr lang="cs-CZ" dirty="0" smtClean="0"/>
              <a:t> vs. </a:t>
            </a:r>
            <a:r>
              <a:rPr lang="cs-CZ" dirty="0" err="1" smtClean="0"/>
              <a:t>Bridges</a:t>
            </a:r>
            <a:r>
              <a:rPr lang="cs-CZ" dirty="0" smtClean="0"/>
              <a:t> (?)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coordination</a:t>
            </a:r>
            <a:r>
              <a:rPr lang="cs-CZ" dirty="0" smtClean="0"/>
              <a:t> </a:t>
            </a:r>
            <a:r>
              <a:rPr lang="cs-CZ" dirty="0" err="1" smtClean="0"/>
              <a:t>btn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tate</a:t>
            </a:r>
            <a:r>
              <a:rPr lang="cs-CZ" dirty="0" smtClean="0"/>
              <a:t> and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16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“Integration of immigrants”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cs-CZ" dirty="0" err="1" smtClean="0"/>
              <a:t>zzy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, </a:t>
            </a:r>
            <a:r>
              <a:rPr lang="cs-CZ" dirty="0" err="1" smtClean="0"/>
              <a:t>uclear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endParaRPr lang="cs-CZ" dirty="0" smtClean="0"/>
          </a:p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integrates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dualism</a:t>
            </a:r>
            <a:r>
              <a:rPr lang="cs-CZ" dirty="0" smtClean="0"/>
              <a:t> </a:t>
            </a:r>
            <a:r>
              <a:rPr lang="cs-CZ" dirty="0" err="1" smtClean="0"/>
              <a:t>btn</a:t>
            </a:r>
            <a:r>
              <a:rPr lang="cs-CZ" dirty="0" smtClean="0"/>
              <a:t>. „host society“ and „</a:t>
            </a:r>
            <a:r>
              <a:rPr lang="cs-CZ" dirty="0" err="1" smtClean="0"/>
              <a:t>immigrants</a:t>
            </a:r>
            <a:r>
              <a:rPr lang="cs-CZ" dirty="0" smtClean="0"/>
              <a:t>“ – plurality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– </a:t>
            </a:r>
            <a:r>
              <a:rPr lang="cs-CZ" dirty="0" err="1" smtClean="0"/>
              <a:t>individuals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and </a:t>
            </a:r>
            <a:r>
              <a:rPr lang="cs-CZ" dirty="0" err="1" smtClean="0"/>
              <a:t>institutions</a:t>
            </a:r>
            <a:endParaRPr lang="cs-CZ" dirty="0" smtClean="0"/>
          </a:p>
          <a:p>
            <a:r>
              <a:rPr lang="cs-CZ" dirty="0" err="1" smtClean="0"/>
              <a:t>Integrated</a:t>
            </a:r>
            <a:r>
              <a:rPr lang="cs-CZ" dirty="0" smtClean="0"/>
              <a:t> vs. </a:t>
            </a:r>
            <a:r>
              <a:rPr lang="cs-CZ" dirty="0" err="1" smtClean="0"/>
              <a:t>unintegrated</a:t>
            </a:r>
            <a:r>
              <a:rPr lang="cs-CZ" dirty="0" smtClean="0"/>
              <a:t> (</a:t>
            </a:r>
            <a:r>
              <a:rPr lang="cs-CZ" dirty="0" err="1" smtClean="0"/>
              <a:t>immigrants</a:t>
            </a:r>
            <a:r>
              <a:rPr lang="cs-CZ" dirty="0" smtClean="0"/>
              <a:t>) – </a:t>
            </a:r>
            <a:r>
              <a:rPr lang="cs-CZ" dirty="0" err="1" smtClean="0"/>
              <a:t>stigmatizing</a:t>
            </a:r>
            <a:endParaRPr lang="cs-CZ" dirty="0" smtClean="0"/>
          </a:p>
          <a:p>
            <a:r>
              <a:rPr lang="cs-CZ" dirty="0" err="1"/>
              <a:t>Umbrella</a:t>
            </a:r>
            <a:r>
              <a:rPr lang="cs-CZ" dirty="0"/>
              <a:t> term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measures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website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09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Integration</a:t>
            </a:r>
            <a:r>
              <a:rPr lang="cs-CZ" b="1" dirty="0" smtClean="0"/>
              <a:t> </a:t>
            </a:r>
            <a:r>
              <a:rPr lang="cs-CZ" b="1" dirty="0" err="1" smtClean="0"/>
              <a:t>policies</a:t>
            </a:r>
            <a:r>
              <a:rPr lang="cs-CZ" b="1" dirty="0" smtClean="0"/>
              <a:t> in </a:t>
            </a:r>
            <a:r>
              <a:rPr lang="cs-CZ" b="1" dirty="0" err="1" smtClean="0"/>
              <a:t>cities</a:t>
            </a:r>
            <a:r>
              <a:rPr lang="cs-CZ" b="1" dirty="0" smtClean="0"/>
              <a:t> - </a:t>
            </a:r>
            <a:r>
              <a:rPr lang="cs-CZ" b="1" dirty="0" err="1" smtClean="0"/>
              <a:t>examples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Access to </a:t>
            </a:r>
            <a:r>
              <a:rPr lang="cs-CZ" dirty="0" err="1" smtClean="0"/>
              <a:t>services</a:t>
            </a:r>
            <a:endParaRPr lang="cs-CZ" dirty="0" smtClean="0"/>
          </a:p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endParaRPr lang="cs-CZ" dirty="0" smtClean="0"/>
          </a:p>
          <a:p>
            <a:r>
              <a:rPr lang="cs-CZ" dirty="0" err="1" smtClean="0"/>
              <a:t>Partnerships</a:t>
            </a:r>
            <a:r>
              <a:rPr lang="cs-CZ" dirty="0" smtClean="0"/>
              <a:t>, </a:t>
            </a:r>
            <a:r>
              <a:rPr lang="cs-CZ" dirty="0" err="1" smtClean="0"/>
              <a:t>mentoring</a:t>
            </a:r>
            <a:r>
              <a:rPr lang="cs-CZ" dirty="0" smtClean="0"/>
              <a:t> – long </a:t>
            </a:r>
            <a:r>
              <a:rPr lang="cs-CZ" dirty="0" err="1" smtClean="0"/>
              <a:t>settled</a:t>
            </a:r>
            <a:r>
              <a:rPr lang="cs-CZ" dirty="0" smtClean="0"/>
              <a:t> </a:t>
            </a:r>
            <a:r>
              <a:rPr lang="cs-CZ" dirty="0" err="1" smtClean="0"/>
              <a:t>residents</a:t>
            </a:r>
            <a:r>
              <a:rPr lang="cs-CZ" dirty="0" smtClean="0"/>
              <a:t> vs. </a:t>
            </a:r>
            <a:r>
              <a:rPr lang="cs-CZ" dirty="0" err="1" smtClean="0"/>
              <a:t>newcomers</a:t>
            </a:r>
            <a:endParaRPr lang="cs-CZ" dirty="0" smtClean="0"/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neighbourhoods</a:t>
            </a:r>
            <a:r>
              <a:rPr lang="cs-CZ" dirty="0" smtClean="0"/>
              <a:t>, </a:t>
            </a:r>
            <a:r>
              <a:rPr lang="cs-CZ" dirty="0" err="1" smtClean="0"/>
              <a:t>block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immigrants</a:t>
            </a:r>
            <a:r>
              <a:rPr lang="cs-CZ" dirty="0" smtClean="0"/>
              <a:t> in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governments</a:t>
            </a:r>
            <a:r>
              <a:rPr lang="cs-CZ" dirty="0" smtClean="0"/>
              <a:t> and </a:t>
            </a:r>
            <a:r>
              <a:rPr lang="cs-CZ" dirty="0" err="1" smtClean="0"/>
              <a:t>administration</a:t>
            </a:r>
            <a:r>
              <a:rPr lang="cs-CZ" dirty="0" smtClean="0"/>
              <a:t> (</a:t>
            </a:r>
            <a:r>
              <a:rPr lang="cs-CZ" dirty="0" err="1" smtClean="0"/>
              <a:t>Advisory</a:t>
            </a:r>
            <a:r>
              <a:rPr lang="cs-CZ" dirty="0" smtClean="0"/>
              <a:t> </a:t>
            </a:r>
            <a:r>
              <a:rPr lang="cs-CZ" dirty="0" err="1" smtClean="0"/>
              <a:t>boards</a:t>
            </a:r>
            <a:r>
              <a:rPr lang="cs-CZ" dirty="0" smtClean="0"/>
              <a:t>, </a:t>
            </a:r>
            <a:r>
              <a:rPr lang="cs-CZ" dirty="0" err="1" smtClean="0"/>
              <a:t>commissions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immigrants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Welcoming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endParaRPr lang="cs-CZ" dirty="0" smtClean="0"/>
          </a:p>
          <a:p>
            <a:r>
              <a:rPr lang="cs-CZ" dirty="0" err="1" smtClean="0"/>
              <a:t>Participation</a:t>
            </a:r>
            <a:r>
              <a:rPr lang="cs-CZ" dirty="0" smtClean="0"/>
              <a:t>,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98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507</Words>
  <Application>Microsoft Office PowerPoint</Application>
  <PresentationFormat>Širokoúhlá obrazovka</PresentationFormat>
  <Paragraphs>68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   SOC 585 MIGRATION, TRASNATIONALISM AND THE CITY  Fall 2017</vt:lpstr>
      <vt:lpstr>Outline of the session</vt:lpstr>
      <vt:lpstr>Globalization and the city as a political arena</vt:lpstr>
      <vt:lpstr>Prezentace aplikace PowerPoint</vt:lpstr>
      <vt:lpstr>Prezentace aplikace PowerPoint</vt:lpstr>
      <vt:lpstr>Urban citizenship, citizenship from below</vt:lpstr>
      <vt:lpstr>Migration policy making</vt:lpstr>
      <vt:lpstr>“Integration of immigrants”</vt:lpstr>
      <vt:lpstr>Integration policies in cities - examples</vt:lpstr>
      <vt:lpstr>Literature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585 MIGRATION, TRASNATIONALISM AND THE CITY  Fall 2015</dc:title>
  <dc:creator>Klvanova</dc:creator>
  <cp:lastModifiedBy>Klvanova</cp:lastModifiedBy>
  <cp:revision>95</cp:revision>
  <dcterms:created xsi:type="dcterms:W3CDTF">2015-09-25T10:01:27Z</dcterms:created>
  <dcterms:modified xsi:type="dcterms:W3CDTF">2017-12-05T20:36:30Z</dcterms:modified>
</cp:coreProperties>
</file>